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62" r:id="rId3"/>
    <p:sldId id="257" r:id="rId4"/>
    <p:sldId id="373" r:id="rId5"/>
    <p:sldId id="375" r:id="rId6"/>
    <p:sldId id="374" r:id="rId7"/>
    <p:sldId id="303" r:id="rId8"/>
    <p:sldId id="304" r:id="rId9"/>
    <p:sldId id="305" r:id="rId10"/>
    <p:sldId id="306" r:id="rId11"/>
    <p:sldId id="307" r:id="rId12"/>
    <p:sldId id="308" r:id="rId13"/>
    <p:sldId id="312" r:id="rId14"/>
    <p:sldId id="313" r:id="rId15"/>
    <p:sldId id="314" r:id="rId16"/>
    <p:sldId id="315" r:id="rId17"/>
    <p:sldId id="316" r:id="rId18"/>
    <p:sldId id="369" r:id="rId19"/>
    <p:sldId id="376" r:id="rId20"/>
    <p:sldId id="350" r:id="rId21"/>
    <p:sldId id="335" r:id="rId22"/>
    <p:sldId id="336" r:id="rId23"/>
    <p:sldId id="337" r:id="rId24"/>
    <p:sldId id="338" r:id="rId25"/>
    <p:sldId id="339" r:id="rId26"/>
    <p:sldId id="340" r:id="rId27"/>
    <p:sldId id="341" r:id="rId28"/>
    <p:sldId id="368" r:id="rId29"/>
    <p:sldId id="342" r:id="rId30"/>
    <p:sldId id="343" r:id="rId31"/>
    <p:sldId id="310" r:id="rId32"/>
    <p:sldId id="344" r:id="rId33"/>
    <p:sldId id="345" r:id="rId34"/>
    <p:sldId id="311" r:id="rId35"/>
    <p:sldId id="346" r:id="rId36"/>
    <p:sldId id="363" r:id="rId37"/>
    <p:sldId id="370" r:id="rId38"/>
    <p:sldId id="377" r:id="rId39"/>
    <p:sldId id="379" r:id="rId40"/>
    <p:sldId id="382" r:id="rId41"/>
    <p:sldId id="380" r:id="rId42"/>
    <p:sldId id="381" r:id="rId43"/>
    <p:sldId id="383" r:id="rId44"/>
    <p:sldId id="385" r:id="rId45"/>
    <p:sldId id="384" r:id="rId46"/>
    <p:sldId id="387" r:id="rId47"/>
    <p:sldId id="388" r:id="rId48"/>
    <p:sldId id="389" r:id="rId49"/>
    <p:sldId id="390" r:id="rId50"/>
    <p:sldId id="391" r:id="rId51"/>
    <p:sldId id="37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79956" autoAdjust="0"/>
  </p:normalViewPr>
  <p:slideViewPr>
    <p:cSldViewPr snapToGrid="0" snapToObjects="1">
      <p:cViewPr>
        <p:scale>
          <a:sx n="96" d="100"/>
          <a:sy n="96" d="100"/>
        </p:scale>
        <p:origin x="200" y="736"/>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image" Target="../media/image32.emf"/><Relationship Id="rId2"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1.emf"/><Relationship Id="rId3"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C232A0-1A4E-8A49-A6EE-3F66C4F6118A}" type="datetimeFigureOut">
              <a:rPr lang="en-US" smtClean="0"/>
              <a:pPr/>
              <a:t>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9F9F2-279F-A842-A86F-24D47AFDA2A5}" type="slidenum">
              <a:rPr lang="en-US" smtClean="0"/>
              <a:pPr/>
              <a:t>‹#›</a:t>
            </a:fld>
            <a:endParaRPr lang="en-US" dirty="0"/>
          </a:p>
        </p:txBody>
      </p:sp>
    </p:spTree>
    <p:extLst>
      <p:ext uri="{BB962C8B-B14F-4D97-AF65-F5344CB8AC3E}">
        <p14:creationId xmlns:p14="http://schemas.microsoft.com/office/powerpoint/2010/main" val="306646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B15C8-87AB-9A42-8A35-83407A0870DB}" type="datetimeFigureOut">
              <a:rPr lang="en-US" smtClean="0"/>
              <a:pPr/>
              <a:t>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A69B1-AFA0-7246-97A3-0FBDEF59C39B}" type="slidenum">
              <a:rPr lang="en-US" smtClean="0"/>
              <a:pPr/>
              <a:t>‹#›</a:t>
            </a:fld>
            <a:endParaRPr lang="en-US" dirty="0"/>
          </a:p>
        </p:txBody>
      </p:sp>
    </p:spTree>
    <p:extLst>
      <p:ext uri="{BB962C8B-B14F-4D97-AF65-F5344CB8AC3E}">
        <p14:creationId xmlns:p14="http://schemas.microsoft.com/office/powerpoint/2010/main" val="1186979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a:t>
            </a:fld>
            <a:endParaRPr lang="en-US" dirty="0"/>
          </a:p>
        </p:txBody>
      </p:sp>
    </p:spTree>
    <p:extLst>
      <p:ext uri="{BB962C8B-B14F-4D97-AF65-F5344CB8AC3E}">
        <p14:creationId xmlns:p14="http://schemas.microsoft.com/office/powerpoint/2010/main" val="245130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Detector array of up to 800 detectors rigidly</a:t>
            </a:r>
            <a:r>
              <a:rPr lang="en-US" u="none" baseline="0" dirty="0" smtClean="0"/>
              <a:t> linked to x-ray tube, rotate as one unit</a:t>
            </a:r>
          </a:p>
          <a:p>
            <a:pPr marL="171450" indent="-171450">
              <a:buFont typeface="Arial" charset="0"/>
              <a:buChar char="•"/>
            </a:pPr>
            <a:r>
              <a:rPr lang="en-US" u="none" baseline="0" dirty="0" smtClean="0"/>
              <a:t>Pure rotational motion allows scan times less than 5 s, some now as fast as half a second. </a:t>
            </a:r>
          </a:p>
          <a:p>
            <a:pPr marL="171450" indent="-171450">
              <a:buFont typeface="Arial" charset="0"/>
              <a:buChar char="•"/>
            </a:pPr>
            <a:r>
              <a:rPr lang="en-US" u="none" baseline="0" dirty="0" smtClean="0"/>
              <a:t>Remains the basic geometry of most CT scanners manufactured today</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11</a:t>
            </a:fld>
            <a:endParaRPr lang="en-US" dirty="0"/>
          </a:p>
        </p:txBody>
      </p:sp>
    </p:spTree>
    <p:extLst>
      <p:ext uri="{BB962C8B-B14F-4D97-AF65-F5344CB8AC3E}">
        <p14:creationId xmlns:p14="http://schemas.microsoft.com/office/powerpoint/2010/main" val="343414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1s</a:t>
            </a:r>
            <a:r>
              <a:rPr lang="en-US" u="none" baseline="0" dirty="0" smtClean="0"/>
              <a:t> scan time </a:t>
            </a:r>
            <a:r>
              <a:rPr lang="en-US" u="none" dirty="0" smtClean="0"/>
              <a:t>and below obtained using a large stationary</a:t>
            </a:r>
            <a:r>
              <a:rPr lang="en-US" u="none" baseline="0" dirty="0" smtClean="0"/>
              <a:t> ring of detectors with the x-ray tube alone rotating around the patient. </a:t>
            </a:r>
          </a:p>
          <a:p>
            <a:pPr marL="171450" indent="-171450">
              <a:buFont typeface="Arial" charset="0"/>
              <a:buChar char="•"/>
            </a:pPr>
            <a:r>
              <a:rPr lang="en-US" u="none" baseline="0" dirty="0" smtClean="0"/>
              <a:t>Developed in parallel with and partly in response to engineering challenges of 3</a:t>
            </a:r>
            <a:r>
              <a:rPr lang="en-US" u="none" baseline="30000" dirty="0" smtClean="0"/>
              <a:t>rd</a:t>
            </a:r>
            <a:r>
              <a:rPr lang="en-US" u="none" baseline="0" dirty="0" smtClean="0"/>
              <a:t> gen. </a:t>
            </a:r>
          </a:p>
          <a:p>
            <a:pPr marL="171450" indent="-171450">
              <a:buFont typeface="Arial" charset="0"/>
              <a:buChar char="•"/>
            </a:pPr>
            <a:r>
              <a:rPr lang="en-US" u="none" baseline="0" dirty="0" smtClean="0"/>
              <a:t>Typically need 1000s of detectors so disadvantages quite substantial in terms of cost, 3</a:t>
            </a:r>
            <a:r>
              <a:rPr lang="en-US" u="none" baseline="30000" dirty="0" smtClean="0"/>
              <a:t>rd</a:t>
            </a:r>
            <a:r>
              <a:rPr lang="en-US" u="none" baseline="0" dirty="0" smtClean="0"/>
              <a:t> gen actually preferred.</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12</a:t>
            </a:fld>
            <a:endParaRPr lang="en-US" dirty="0"/>
          </a:p>
        </p:txBody>
      </p:sp>
    </p:spTree>
    <p:extLst>
      <p:ext uri="{BB962C8B-B14F-4D97-AF65-F5344CB8AC3E}">
        <p14:creationId xmlns:p14="http://schemas.microsoft.com/office/powerpoint/2010/main" val="270297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CT number relates the</a:t>
            </a:r>
            <a:r>
              <a:rPr lang="en-US" u="none" baseline="0" dirty="0" smtClean="0"/>
              <a:t> image grayscale intensity to the attenuation of water.</a:t>
            </a:r>
            <a:endParaRPr lang="en-US" u="none" dirty="0" smtClean="0"/>
          </a:p>
          <a:p>
            <a:pPr marL="171450" indent="-171450">
              <a:buFont typeface="Arial" charset="0"/>
              <a:buChar char="•"/>
            </a:pPr>
            <a:r>
              <a:rPr lang="en-US" u="none" dirty="0" smtClean="0"/>
              <a:t>K = 500 in the original EMI CT scaling and typically 1000</a:t>
            </a:r>
            <a:r>
              <a:rPr lang="en-US" u="none" baseline="0" dirty="0" smtClean="0"/>
              <a:t> is now typically used, so +1000 represents bone and -1000 represents air and 0 is water. </a:t>
            </a:r>
          </a:p>
          <a:p>
            <a:pPr marL="171450" indent="-171450">
              <a:buFont typeface="Arial" charset="0"/>
              <a:buChar char="•"/>
            </a:pPr>
            <a:r>
              <a:rPr lang="en-US" u="none" baseline="0" dirty="0" smtClean="0"/>
              <a:t>The HU of different tissues is determined by their density and atomic number, as contrast is given by the photoelectric effect</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13</a:t>
            </a:fld>
            <a:endParaRPr lang="en-US" dirty="0"/>
          </a:p>
        </p:txBody>
      </p:sp>
    </p:spTree>
    <p:extLst>
      <p:ext uri="{BB962C8B-B14F-4D97-AF65-F5344CB8AC3E}">
        <p14:creationId xmlns:p14="http://schemas.microsoft.com/office/powerpoint/2010/main" val="376933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By the late 1980s, CT exam times were dominated by interscan delay, where cables connecting rotating components to the rest of the gantry meant that the rotation had to stop and reverse direction at the end of a scan, which required at least 10s. </a:t>
            </a:r>
          </a:p>
          <a:p>
            <a:pPr marL="171450" indent="-171450">
              <a:buFont typeface="Arial" charset="0"/>
              <a:buChar char="•"/>
            </a:pPr>
            <a:r>
              <a:rPr lang="en-US" u="none" dirty="0" smtClean="0"/>
              <a:t>Eliminating this</a:t>
            </a:r>
            <a:r>
              <a:rPr lang="en-US" u="none" baseline="0" dirty="0" smtClean="0"/>
              <a:t> delay would require continuous rotation. Strategy = continuously rotate and acquire data. </a:t>
            </a:r>
          </a:p>
          <a:p>
            <a:pPr marL="171450" indent="-171450">
              <a:buFont typeface="Arial" charset="0"/>
              <a:buChar char="•"/>
            </a:pPr>
            <a:r>
              <a:rPr lang="en-US" u="none" baseline="0" dirty="0" smtClean="0"/>
              <a:t>Achieved by 1) slip rings to pass electrical power to rotating components (like conductive ceiling for bumper cars) so can do multislice CT with repeated axial views. Then to increase speed further 2) the patient is moved through the gantry tracing out a spiral path. </a:t>
            </a:r>
          </a:p>
          <a:p>
            <a:pPr marL="171450" indent="-171450">
              <a:buFont typeface="Arial" charset="0"/>
              <a:buChar char="•"/>
            </a:pPr>
            <a:r>
              <a:rPr lang="en-US" u="none" baseline="0" dirty="0" smtClean="0"/>
              <a:t>More tricky to reconstruct and must carefully define the pitch of the spiral. Not truly 3D like MRI, a combination of axial slices. </a:t>
            </a:r>
          </a:p>
          <a:p>
            <a:pPr marL="171450" indent="-171450">
              <a:buFont typeface="Arial" charset="0"/>
              <a:buChar char="•"/>
            </a:pPr>
            <a:r>
              <a:rPr lang="en-US" u="none" baseline="0" dirty="0" smtClean="0"/>
              <a:t>All third generation fan beam scanners operate in both axial and helical modes.</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15</a:t>
            </a:fld>
            <a:endParaRPr lang="en-US" dirty="0"/>
          </a:p>
        </p:txBody>
      </p:sp>
    </p:spTree>
    <p:extLst>
      <p:ext uri="{BB962C8B-B14F-4D97-AF65-F5344CB8AC3E}">
        <p14:creationId xmlns:p14="http://schemas.microsoft.com/office/powerpoint/2010/main" val="191544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More coverage per</a:t>
            </a:r>
            <a:r>
              <a:rPr lang="en-US" baseline="0" dirty="0" smtClean="0"/>
              <a:t> rotation, thinner slice reconstruction meaning higher resolution in z axis. </a:t>
            </a:r>
          </a:p>
          <a:p>
            <a:pPr marL="171450" indent="-171450">
              <a:buFont typeface="Arial" charset="0"/>
              <a:buChar char="•"/>
            </a:pPr>
            <a:r>
              <a:rPr lang="en-US" baseline="0" dirty="0" smtClean="0"/>
              <a:t>Latest scanners have multiple parallel rows of detectors so that up to 128 consecutive slices can be imaged with one tube rotation of under 0.3 second</a:t>
            </a:r>
          </a:p>
          <a:p>
            <a:pPr marL="171450" indent="-171450">
              <a:buFont typeface="Arial" charset="0"/>
              <a:buChar char="•"/>
            </a:pPr>
            <a:r>
              <a:rPr lang="en-US" baseline="0" dirty="0" smtClean="0"/>
              <a:t>Large volumes can be scanned very rapidly at the expense of the z resolution</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16</a:t>
            </a:fld>
            <a:endParaRPr lang="en-US" dirty="0"/>
          </a:p>
        </p:txBody>
      </p:sp>
    </p:spTree>
    <p:extLst>
      <p:ext uri="{BB962C8B-B14F-4D97-AF65-F5344CB8AC3E}">
        <p14:creationId xmlns:p14="http://schemas.microsoft.com/office/powerpoint/2010/main" val="59577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Now a 2D flat</a:t>
            </a:r>
            <a:r>
              <a:rPr lang="en-US" u="none" baseline="0" dirty="0" smtClean="0"/>
              <a:t> panel detector, like those in conventional radiography, is used, which allows a single rotation of the gantry to generate a scan the size of the entire head. </a:t>
            </a:r>
          </a:p>
          <a:p>
            <a:pPr marL="171450" indent="-171450">
              <a:buFont typeface="Arial" charset="0"/>
              <a:buChar char="•"/>
            </a:pPr>
            <a:r>
              <a:rPr lang="en-US" u="none" baseline="0" dirty="0" smtClean="0"/>
              <a:t>More efficient use of the generated X-rays (which are normally collimated to create a fan beam), which means a lower tube heat capacity needed, for the same source and detector geometry the efficiency scales roughly with slice thickness. </a:t>
            </a:r>
          </a:p>
          <a:p>
            <a:pPr marL="171450" indent="-171450">
              <a:buFont typeface="Arial" charset="0"/>
              <a:buChar char="•"/>
            </a:pPr>
            <a:r>
              <a:rPr lang="en-US" u="none" baseline="0" dirty="0" smtClean="0"/>
              <a:t>Modern CT can get 320 slice, 16 cm coverage image in under 0.3 seconds (well, relatively modern, quoted numbers from 2008). </a:t>
            </a:r>
          </a:p>
          <a:p>
            <a:pPr marL="171450" indent="-171450">
              <a:buFont typeface="Arial" charset="0"/>
              <a:buChar char="•"/>
            </a:pPr>
            <a:r>
              <a:rPr lang="en-US" u="none" baseline="0" dirty="0" smtClean="0"/>
              <a:t>This technology now enables CT fluoroscopy, or live imaging, with frame rates around 5 fps. </a:t>
            </a:r>
          </a:p>
          <a:p>
            <a:pPr marL="171450" indent="-171450">
              <a:buFont typeface="Arial" charset="0"/>
              <a:buChar char="•"/>
            </a:pPr>
            <a:r>
              <a:rPr lang="en-US" u="none" baseline="0" dirty="0" smtClean="0"/>
              <a:t>To go faster, dual source CT has been introduced to overcome cardiac motion – we effectively double up the gantry and use two source / detector banks. This is the current state of the art in computed tomography.</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17</a:t>
            </a:fld>
            <a:endParaRPr lang="en-US" dirty="0"/>
          </a:p>
        </p:txBody>
      </p:sp>
    </p:spTree>
    <p:extLst>
      <p:ext uri="{BB962C8B-B14F-4D97-AF65-F5344CB8AC3E}">
        <p14:creationId xmlns:p14="http://schemas.microsoft.com/office/powerpoint/2010/main" val="223360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19</a:t>
            </a:fld>
            <a:endParaRPr lang="en-US" dirty="0"/>
          </a:p>
        </p:txBody>
      </p:sp>
    </p:spTree>
    <p:extLst>
      <p:ext uri="{BB962C8B-B14F-4D97-AF65-F5344CB8AC3E}">
        <p14:creationId xmlns:p14="http://schemas.microsoft.com/office/powerpoint/2010/main" val="122638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Ideally only shot noise that will limit our</a:t>
            </a:r>
            <a:r>
              <a:rPr lang="en-US" u="none" baseline="0" dirty="0" smtClean="0"/>
              <a:t> ability to distinguish objects in an image.</a:t>
            </a:r>
            <a:endParaRPr lang="en-US" u="none" dirty="0" smtClean="0"/>
          </a:p>
          <a:p>
            <a:pPr marL="171450" indent="-171450">
              <a:buFont typeface="Arial" charset="0"/>
              <a:buChar char="•"/>
            </a:pPr>
            <a:r>
              <a:rPr lang="en-US" u="none" dirty="0" smtClean="0"/>
              <a:t>The contrast in a digital image is the absolute difference</a:t>
            </a:r>
            <a:r>
              <a:rPr lang="en-US" u="none" baseline="0" dirty="0" smtClean="0"/>
              <a:t> of two objects in terms of pixel value.</a:t>
            </a:r>
          </a:p>
          <a:p>
            <a:pPr marL="171450" indent="-171450">
              <a:buFont typeface="Arial" charset="0"/>
              <a:buChar char="•"/>
            </a:pPr>
            <a:r>
              <a:rPr lang="en-US" u="none" baseline="0" dirty="0" smtClean="0"/>
              <a:t>I1 and I2 represent the mean numbers of photons in two different regions of the image, S refers to the pixel values recorded for those regions. </a:t>
            </a:r>
          </a:p>
          <a:p>
            <a:pPr marL="171450" indent="-171450">
              <a:buFont typeface="Arial" charset="0"/>
              <a:buChar char="•"/>
            </a:pPr>
            <a:r>
              <a:rPr lang="en-US" u="none" baseline="0" dirty="0" smtClean="0"/>
              <a:t>Contrast to noise ratio is more meaningful in digital images as it describes the contrast potential – given the inherent noise limitations of the detector in terms of residual readout and fixed pattern noise that we are unable to correct, what is the potential contrast that can be obtained between two objects in an image.</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20</a:t>
            </a:fld>
            <a:endParaRPr lang="en-US" dirty="0"/>
          </a:p>
        </p:txBody>
      </p:sp>
    </p:spTree>
    <p:extLst>
      <p:ext uri="{BB962C8B-B14F-4D97-AF65-F5344CB8AC3E}">
        <p14:creationId xmlns:p14="http://schemas.microsoft.com/office/powerpoint/2010/main" val="244599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No depth (z) information available in the projection, so you cannot tell where along the line the lesion is located.</a:t>
            </a:r>
            <a:endParaRPr lang="en-US" u="none" dirty="0" smtClean="0"/>
          </a:p>
          <a:p>
            <a:pPr marL="171450" indent="-171450">
              <a:buFont typeface="Arial" charset="0"/>
              <a:buChar char="•"/>
            </a:pPr>
            <a:r>
              <a:rPr lang="en-US" u="none" baseline="0" dirty="0" smtClean="0"/>
              <a:t>Large changes in linear attenuation coefficient in the object produce relatively small changes in image intensity. </a:t>
            </a:r>
          </a:p>
          <a:p>
            <a:pPr marL="171450" indent="-171450">
              <a:buFont typeface="Arial" charset="0"/>
              <a:buChar char="•"/>
            </a:pPr>
            <a:r>
              <a:rPr lang="en-US" u="none" baseline="0" dirty="0" smtClean="0"/>
              <a:t>Same goes in nuclear medicine, except in that case we have a source within the patient.</a:t>
            </a:r>
          </a:p>
        </p:txBody>
      </p:sp>
      <p:sp>
        <p:nvSpPr>
          <p:cNvPr id="4" name="Slide Number Placeholder 3"/>
          <p:cNvSpPr>
            <a:spLocks noGrp="1"/>
          </p:cNvSpPr>
          <p:nvPr>
            <p:ph type="sldNum" sz="quarter" idx="10"/>
          </p:nvPr>
        </p:nvSpPr>
        <p:spPr/>
        <p:txBody>
          <a:bodyPr/>
          <a:lstStyle/>
          <a:p>
            <a:fld id="{909A69B1-AFA0-7246-97A3-0FBDEF59C39B}" type="slidenum">
              <a:rPr lang="en-US" smtClean="0"/>
              <a:pPr/>
              <a:t>21</a:t>
            </a:fld>
            <a:endParaRPr lang="en-US"/>
          </a:p>
        </p:txBody>
      </p:sp>
    </p:spTree>
    <p:extLst>
      <p:ext uri="{BB962C8B-B14F-4D97-AF65-F5344CB8AC3E}">
        <p14:creationId xmlns:p14="http://schemas.microsoft.com/office/powerpoint/2010/main" val="410228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22</a:t>
            </a:fld>
            <a:endParaRPr lang="en-US"/>
          </a:p>
        </p:txBody>
      </p:sp>
    </p:spTree>
    <p:extLst>
      <p:ext uri="{BB962C8B-B14F-4D97-AF65-F5344CB8AC3E}">
        <p14:creationId xmlns:p14="http://schemas.microsoft.com/office/powerpoint/2010/main" val="33756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a:t>
            </a:fld>
            <a:endParaRPr lang="en-US" dirty="0"/>
          </a:p>
        </p:txBody>
      </p:sp>
    </p:spTree>
    <p:extLst>
      <p:ext uri="{BB962C8B-B14F-4D97-AF65-F5344CB8AC3E}">
        <p14:creationId xmlns:p14="http://schemas.microsoft.com/office/powerpoint/2010/main" val="2895795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y=R defines a line along which the integration is to be performed</a:t>
            </a:r>
          </a:p>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23</a:t>
            </a:fld>
            <a:endParaRPr lang="en-US"/>
          </a:p>
        </p:txBody>
      </p:sp>
    </p:spTree>
    <p:extLst>
      <p:ext uri="{BB962C8B-B14F-4D97-AF65-F5344CB8AC3E}">
        <p14:creationId xmlns:p14="http://schemas.microsoft.com/office/powerpoint/2010/main" val="245999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24</a:t>
            </a:fld>
            <a:endParaRPr lang="en-US"/>
          </a:p>
        </p:txBody>
      </p:sp>
    </p:spTree>
    <p:extLst>
      <p:ext uri="{BB962C8B-B14F-4D97-AF65-F5344CB8AC3E}">
        <p14:creationId xmlns:p14="http://schemas.microsoft.com/office/powerpoint/2010/main" val="3139320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polar coordinates rho cos theta</a:t>
            </a:r>
            <a:r>
              <a:rPr lang="en-US" baseline="0" dirty="0" smtClean="0"/>
              <a:t> = x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25</a:t>
            </a:fld>
            <a:endParaRPr lang="en-US"/>
          </a:p>
        </p:txBody>
      </p:sp>
    </p:spTree>
    <p:extLst>
      <p:ext uri="{BB962C8B-B14F-4D97-AF65-F5344CB8AC3E}">
        <p14:creationId xmlns:p14="http://schemas.microsoft.com/office/powerpoint/2010/main" val="131571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i.e. a point that traces out a sinusoid in the R-</a:t>
            </a:r>
            <a:r>
              <a:rPr lang="en-US" u="none" dirty="0" err="1" smtClean="0"/>
              <a:t>θ</a:t>
            </a:r>
            <a:r>
              <a:rPr lang="en-US" u="none" baseline="0" dirty="0" smtClean="0"/>
              <a:t> space and hence the name </a:t>
            </a:r>
            <a:r>
              <a:rPr lang="en-US" u="none" baseline="0" dirty="0" err="1" smtClean="0"/>
              <a:t>sinogram</a:t>
            </a:r>
            <a:r>
              <a:rPr lang="en-US" u="none" baseline="0" dirty="0" smtClean="0"/>
              <a:t>. </a:t>
            </a:r>
            <a:endParaRPr lang="en-US" u="none" dirty="0" smtClean="0"/>
          </a:p>
        </p:txBody>
      </p:sp>
      <p:sp>
        <p:nvSpPr>
          <p:cNvPr id="4" name="Slide Number Placeholder 3"/>
          <p:cNvSpPr>
            <a:spLocks noGrp="1"/>
          </p:cNvSpPr>
          <p:nvPr>
            <p:ph type="sldNum" sz="quarter" idx="10"/>
          </p:nvPr>
        </p:nvSpPr>
        <p:spPr/>
        <p:txBody>
          <a:bodyPr/>
          <a:lstStyle/>
          <a:p>
            <a:fld id="{909A69B1-AFA0-7246-97A3-0FBDEF59C39B}" type="slidenum">
              <a:rPr lang="en-US" smtClean="0"/>
              <a:pPr/>
              <a:t>26</a:t>
            </a:fld>
            <a:endParaRPr lang="en-US"/>
          </a:p>
        </p:txBody>
      </p:sp>
    </p:spTree>
    <p:extLst>
      <p:ext uri="{BB962C8B-B14F-4D97-AF65-F5344CB8AC3E}">
        <p14:creationId xmlns:p14="http://schemas.microsoft.com/office/powerpoint/2010/main" val="381833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09A69B1-AFA0-7246-97A3-0FBDEF59C39B}" type="slidenum">
              <a:rPr lang="en-US" smtClean="0"/>
              <a:pPr/>
              <a:t>27</a:t>
            </a:fld>
            <a:endParaRPr lang="en-US"/>
          </a:p>
        </p:txBody>
      </p:sp>
    </p:spTree>
    <p:extLst>
      <p:ext uri="{BB962C8B-B14F-4D97-AF65-F5344CB8AC3E}">
        <p14:creationId xmlns:p14="http://schemas.microsoft.com/office/powerpoint/2010/main" val="3818335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Sinograms</a:t>
            </a:r>
            <a:r>
              <a:rPr lang="en-US" dirty="0" smtClean="0"/>
              <a:t> are powerful for detecting</a:t>
            </a:r>
            <a:r>
              <a:rPr lang="en-US" baseline="0" dirty="0" smtClean="0"/>
              <a:t> errors in the scan, for example, here you can see a m</a:t>
            </a:r>
            <a:r>
              <a:rPr lang="en-US" dirty="0" smtClean="0"/>
              <a:t>otion artifact</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28</a:t>
            </a:fld>
            <a:endParaRPr lang="en-US" dirty="0"/>
          </a:p>
        </p:txBody>
      </p:sp>
    </p:spTree>
    <p:extLst>
      <p:ext uri="{BB962C8B-B14F-4D97-AF65-F5344CB8AC3E}">
        <p14:creationId xmlns:p14="http://schemas.microsoft.com/office/powerpoint/2010/main" val="339211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Image reconstruction from a set of projections is a classic inverse problem. </a:t>
            </a:r>
            <a:r>
              <a:rPr lang="en-US" dirty="0" smtClean="0"/>
              <a:t>There are many ways to solve it</a:t>
            </a:r>
            <a:r>
              <a:rPr lang="en-US" baseline="0" dirty="0" smtClean="0"/>
              <a:t> but we will focus on </a:t>
            </a:r>
            <a:r>
              <a:rPr lang="en-US" baseline="0" dirty="0" err="1" smtClean="0"/>
              <a:t>backprojection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29</a:t>
            </a:fld>
            <a:endParaRPr lang="en-US"/>
          </a:p>
        </p:txBody>
      </p:sp>
    </p:spTree>
    <p:extLst>
      <p:ext uri="{BB962C8B-B14F-4D97-AF65-F5344CB8AC3E}">
        <p14:creationId xmlns:p14="http://schemas.microsoft.com/office/powerpoint/2010/main" val="196832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none" baseline="0" dirty="0" smtClean="0"/>
              <a:t>Given the CT geometry shown earlier, how can we reconstruct the images? Let’s consider a point object imaged from 4 angles. If we simply smear the recorded slice profile back across the slice area, we can recapitulate something that looks quite similar to our original image, with some additional blur.</a:t>
            </a:r>
          </a:p>
          <a:p>
            <a:pPr marL="228600" indent="-228600">
              <a:buAutoNum type="alphaLcParenBoth"/>
            </a:pPr>
            <a:r>
              <a:rPr lang="en-US" u="none" baseline="0" dirty="0" smtClean="0"/>
              <a:t>We can see a simple phantom containing 3 objects with different attenuation values and the slice profiles recorded at different angles. </a:t>
            </a:r>
          </a:p>
          <a:p>
            <a:pPr marL="228600" indent="-228600">
              <a:buAutoNum type="alphaLcParenBoth"/>
            </a:pPr>
            <a:r>
              <a:rPr lang="en-US" u="none" baseline="0" dirty="0" smtClean="0"/>
              <a:t>For each view, attenuation values are simply divided evenly along their ray paths </a:t>
            </a:r>
          </a:p>
          <a:p>
            <a:pPr marL="228600" indent="-228600">
              <a:buNone/>
            </a:pPr>
            <a:r>
              <a:rPr lang="en-US" u="none" baseline="0" dirty="0" smtClean="0"/>
              <a:t>(c) Illustrates how summing backprojected views from several angles builds image. Here, four views of the phantom are summed. </a:t>
            </a:r>
          </a:p>
          <a:p>
            <a:pPr marL="228600" indent="-228600">
              <a:buNone/>
            </a:pPr>
            <a:r>
              <a:rPr lang="en-US" u="none" baseline="0" dirty="0" smtClean="0"/>
              <a:t>Although the method is computationally efficient and even with a few projections can reconstruct the presence of the test objects, the images reconstructed with standard back projection exhibit considerable blurriness. </a:t>
            </a:r>
          </a:p>
          <a:p>
            <a:pPr marL="228600" indent="-228600">
              <a:buNone/>
            </a:pPr>
            <a:r>
              <a:rPr lang="en-US" u="none" baseline="0" dirty="0" smtClean="0"/>
              <a:t>For these cylinders, the nature of x-ray attenuation means that maximum attenuation will occur in the middle and less towards the edges (scan blur), and backprojecting smears out the contrast (BP blur).</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31</a:t>
            </a:fld>
            <a:endParaRPr lang="en-US" dirty="0"/>
          </a:p>
        </p:txBody>
      </p:sp>
    </p:spTree>
    <p:extLst>
      <p:ext uri="{BB962C8B-B14F-4D97-AF65-F5344CB8AC3E}">
        <p14:creationId xmlns:p14="http://schemas.microsoft.com/office/powerpoint/2010/main" val="2125816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10"/>
          </p:nvPr>
        </p:nvSpPr>
        <p:spPr/>
        <p:txBody>
          <a:bodyPr/>
          <a:lstStyle/>
          <a:p>
            <a:fld id="{909A69B1-AFA0-7246-97A3-0FBDEF59C39B}" type="slidenum">
              <a:rPr lang="en-US" smtClean="0"/>
              <a:pPr/>
              <a:t>33</a:t>
            </a:fld>
            <a:endParaRPr lang="en-US"/>
          </a:p>
        </p:txBody>
      </p:sp>
    </p:spTree>
    <p:extLst>
      <p:ext uri="{BB962C8B-B14F-4D97-AF65-F5344CB8AC3E}">
        <p14:creationId xmlns:p14="http://schemas.microsoft.com/office/powerpoint/2010/main" val="2399952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Simple</a:t>
            </a:r>
            <a:r>
              <a:rPr lang="en-US" u="none" baseline="0" dirty="0" smtClean="0"/>
              <a:t> </a:t>
            </a:r>
            <a:r>
              <a:rPr lang="en-US" u="none" baseline="0" dirty="0" err="1" smtClean="0"/>
              <a:t>backprojection</a:t>
            </a:r>
            <a:r>
              <a:rPr lang="en-US" u="none" baseline="0" dirty="0" smtClean="0"/>
              <a:t> causes a 1/r blurring i.e. in the spatial frequency domain, it behaves like a filter that decreases linearly with frequency (high frequencies are suppressed)</a:t>
            </a:r>
          </a:p>
          <a:p>
            <a:pPr marL="171450" indent="-171450">
              <a:buFont typeface="Arial" charset="0"/>
              <a:buChar char="•"/>
            </a:pPr>
            <a:r>
              <a:rPr lang="en-US" u="none" baseline="0" dirty="0" smtClean="0"/>
              <a:t>By applying a known filter to the profiles before </a:t>
            </a:r>
            <a:r>
              <a:rPr lang="en-US" u="none" baseline="0" dirty="0" err="1" smtClean="0"/>
              <a:t>backprojecting</a:t>
            </a:r>
            <a:r>
              <a:rPr lang="en-US" u="none" baseline="0" dirty="0" smtClean="0"/>
              <a:t>, the blurring effects of simple back projection can be cancelled</a:t>
            </a:r>
          </a:p>
          <a:p>
            <a:pPr marL="171450" indent="-171450">
              <a:buFont typeface="Arial" charset="0"/>
              <a:buChar char="•"/>
            </a:pPr>
            <a:r>
              <a:rPr lang="en-US" u="none" baseline="0" dirty="0" smtClean="0"/>
              <a:t>A ramp filter that increases with spatial frequency k can compensate.</a:t>
            </a:r>
          </a:p>
          <a:p>
            <a:pPr marL="171450" indent="-171450">
              <a:buFont typeface="Arial" charset="0"/>
              <a:buChar char="•"/>
            </a:pPr>
            <a:r>
              <a:rPr lang="en-US" u="none" baseline="0" dirty="0" smtClean="0"/>
              <a:t>In real space, the profiles are convolved with the filter kernel, the choice of which will affect the final image quality. We perform all manipulations in Fourier space so we can simply multiply rather than convolve.</a:t>
            </a:r>
            <a:endParaRPr lang="en-US" u="none" dirty="0" smtClean="0"/>
          </a:p>
          <a:p>
            <a:pPr marL="171450" indent="-171450">
              <a:buFont typeface="Arial" charset="0"/>
              <a:buChar char="•"/>
            </a:pPr>
            <a:r>
              <a:rPr lang="en-US" u="none" dirty="0" smtClean="0"/>
              <a:t>Filtering is </a:t>
            </a:r>
            <a:r>
              <a:rPr lang="en-US" u="none" baseline="0" dirty="0" smtClean="0"/>
              <a:t>applied to each view before backprojection in Fourier space. </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34</a:t>
            </a:fld>
            <a:endParaRPr lang="en-US" dirty="0"/>
          </a:p>
        </p:txBody>
      </p:sp>
    </p:spTree>
    <p:extLst>
      <p:ext uri="{BB962C8B-B14F-4D97-AF65-F5344CB8AC3E}">
        <p14:creationId xmlns:p14="http://schemas.microsoft.com/office/powerpoint/2010/main" val="416784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a:t>
            </a:fld>
            <a:endParaRPr lang="en-US" dirty="0"/>
          </a:p>
        </p:txBody>
      </p:sp>
    </p:spTree>
    <p:extLst>
      <p:ext uri="{BB962C8B-B14F-4D97-AF65-F5344CB8AC3E}">
        <p14:creationId xmlns:p14="http://schemas.microsoft.com/office/powerpoint/2010/main" val="26973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a:t>
            </a:r>
            <a:r>
              <a:rPr lang="en-US" baseline="0" dirty="0" smtClean="0"/>
              <a:t> at 6 different viewing angles, composed </a:t>
            </a:r>
            <a:r>
              <a:rPr lang="en-US" baseline="0" dirty="0" err="1" smtClean="0"/>
              <a:t>sinogram</a:t>
            </a:r>
            <a:r>
              <a:rPr lang="en-US" baseline="0" dirty="0" smtClean="0"/>
              <a:t> and reconstruction with and without filtering. </a:t>
            </a:r>
          </a:p>
          <a:p>
            <a:r>
              <a:rPr lang="en-US" baseline="0" dirty="0" smtClean="0"/>
              <a:t>Note the phantom is a </a:t>
            </a:r>
            <a:r>
              <a:rPr lang="en-US" baseline="0" dirty="0" err="1" smtClean="0"/>
              <a:t>Shepp</a:t>
            </a:r>
            <a:r>
              <a:rPr lang="en-US" baseline="0" dirty="0" smtClean="0"/>
              <a:t>-Logan “head phantom” which is computationally used to test new imaging techniques. </a:t>
            </a:r>
          </a:p>
          <a:p>
            <a:r>
              <a:rPr lang="en-US" baseline="0" dirty="0" err="1" smtClean="0"/>
              <a:t>Sinogram</a:t>
            </a:r>
            <a:r>
              <a:rPr lang="en-US" baseline="0" dirty="0" smtClean="0"/>
              <a:t> was built from 180 views. </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35</a:t>
            </a:fld>
            <a:endParaRPr lang="en-US"/>
          </a:p>
        </p:txBody>
      </p:sp>
    </p:spTree>
    <p:extLst>
      <p:ext uri="{BB962C8B-B14F-4D97-AF65-F5344CB8AC3E}">
        <p14:creationId xmlns:p14="http://schemas.microsoft.com/office/powerpoint/2010/main" val="2399952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36</a:t>
            </a:fld>
            <a:endParaRPr lang="en-US" dirty="0"/>
          </a:p>
        </p:txBody>
      </p:sp>
    </p:spTree>
    <p:extLst>
      <p:ext uri="{BB962C8B-B14F-4D97-AF65-F5344CB8AC3E}">
        <p14:creationId xmlns:p14="http://schemas.microsoft.com/office/powerpoint/2010/main" val="3577652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38</a:t>
            </a:fld>
            <a:endParaRPr lang="en-US" dirty="0"/>
          </a:p>
        </p:txBody>
      </p:sp>
    </p:spTree>
    <p:extLst>
      <p:ext uri="{BB962C8B-B14F-4D97-AF65-F5344CB8AC3E}">
        <p14:creationId xmlns:p14="http://schemas.microsoft.com/office/powerpoint/2010/main" val="1588243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Compare</a:t>
            </a:r>
            <a:r>
              <a:rPr lang="en-US" baseline="0" dirty="0" smtClean="0"/>
              <a:t> information from multiple different imaging modalities e.g. comparing anatomical and molecular information in MRI and PET for identification of inflammatory processes after stroke</a:t>
            </a:r>
          </a:p>
          <a:p>
            <a:pPr marL="171450" indent="-171450">
              <a:buFont typeface="Arial" charset="0"/>
              <a:buChar char="•"/>
            </a:pPr>
            <a:r>
              <a:rPr lang="en-US" baseline="0" dirty="0" smtClean="0"/>
              <a:t>Compare information from the same imaging modality acquired over time e.g. monitoring cognitive decline in a patient</a:t>
            </a:r>
          </a:p>
          <a:p>
            <a:pPr marL="171450" indent="-171450">
              <a:buFont typeface="Arial" charset="0"/>
              <a:buChar char="•"/>
            </a:pPr>
            <a:r>
              <a:rPr lang="en-US" baseline="0" dirty="0" smtClean="0"/>
              <a:t>Compensate for patient motion e.g. co-registration of adjacent slices acquired in breast MRI that have been distorted by motion</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39</a:t>
            </a:fld>
            <a:endParaRPr lang="en-US" dirty="0"/>
          </a:p>
        </p:txBody>
      </p:sp>
    </p:spTree>
    <p:extLst>
      <p:ext uri="{BB962C8B-B14F-4D97-AF65-F5344CB8AC3E}">
        <p14:creationId xmlns:p14="http://schemas.microsoft.com/office/powerpoint/2010/main" val="801051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Intra-subject registration corrections for positional variations between imaging sessions or subject motion within a single session</a:t>
            </a:r>
          </a:p>
          <a:p>
            <a:pPr marL="171450" indent="-171450">
              <a:buFont typeface="Arial" charset="0"/>
              <a:buChar char="•"/>
            </a:pPr>
            <a:r>
              <a:rPr lang="en-US" dirty="0" smtClean="0"/>
              <a:t>Comparing many subjects</a:t>
            </a:r>
            <a:r>
              <a:rPr lang="en-US" baseline="0" dirty="0" smtClean="0"/>
              <a:t> scanned using the same imaging modality, for example in a population comparison study, requires comparison of each individual subject to a chosen template for the organ of interest</a:t>
            </a:r>
          </a:p>
          <a:p>
            <a:pPr marL="171450" indent="-171450">
              <a:buFont typeface="Arial" charset="0"/>
              <a:buChar char="•"/>
            </a:pPr>
            <a:r>
              <a:rPr lang="en-US" baseline="0" dirty="0" smtClean="0"/>
              <a:t>Data from several modalities for the same subject may require an image fusion, so that all data can be displayed simultaneously for interpretation</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40</a:t>
            </a:fld>
            <a:endParaRPr lang="en-US" dirty="0"/>
          </a:p>
        </p:txBody>
      </p:sp>
    </p:spTree>
    <p:extLst>
      <p:ext uri="{BB962C8B-B14F-4D97-AF65-F5344CB8AC3E}">
        <p14:creationId xmlns:p14="http://schemas.microsoft.com/office/powerpoint/2010/main" val="1452835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Note that image registration is an ill-posed problem</a:t>
            </a:r>
          </a:p>
          <a:p>
            <a:pPr marL="171450" indent="-171450">
              <a:buFont typeface="Arial" charset="0"/>
              <a:buChar char="•"/>
            </a:pPr>
            <a:r>
              <a:rPr lang="en-US" dirty="0" smtClean="0"/>
              <a:t>We are seeking a geometrical transformation for every spatial location given intensity information only</a:t>
            </a:r>
          </a:p>
          <a:p>
            <a:pPr marL="171450" indent="-171450">
              <a:buFont typeface="Arial" charset="0"/>
              <a:buChar char="•"/>
            </a:pPr>
            <a:r>
              <a:rPr lang="en-US" dirty="0" smtClean="0"/>
              <a:t>This means that different registration</a:t>
            </a:r>
            <a:r>
              <a:rPr lang="en-US" baseline="0" dirty="0" smtClean="0"/>
              <a:t> solutions are obtained for the same problem under different transformation models, similarity functions, </a:t>
            </a:r>
            <a:r>
              <a:rPr lang="en-US" baseline="0" dirty="0" err="1" smtClean="0"/>
              <a:t>regularisation</a:t>
            </a:r>
            <a:r>
              <a:rPr lang="en-US" baseline="0" dirty="0" smtClean="0"/>
              <a:t> methods and </a:t>
            </a:r>
            <a:r>
              <a:rPr lang="en-US" baseline="0" dirty="0" err="1" smtClean="0"/>
              <a:t>optimisation</a:t>
            </a:r>
            <a:r>
              <a:rPr lang="en-US" baseline="0" dirty="0" smtClean="0"/>
              <a:t> algorithms </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41</a:t>
            </a:fld>
            <a:endParaRPr lang="en-US" dirty="0"/>
          </a:p>
        </p:txBody>
      </p:sp>
    </p:spTree>
    <p:extLst>
      <p:ext uri="{BB962C8B-B14F-4D97-AF65-F5344CB8AC3E}">
        <p14:creationId xmlns:p14="http://schemas.microsoft.com/office/powerpoint/2010/main" val="792070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transformation model is a geometric relationship between corresponding positions in the reference and moving images</a:t>
            </a:r>
          </a:p>
          <a:p>
            <a:pPr marL="171450" indent="-171450">
              <a:buFont typeface="Arial" charset="0"/>
              <a:buChar char="•"/>
            </a:pPr>
            <a:r>
              <a:rPr lang="en-US" dirty="0" smtClean="0"/>
              <a:t>Describes</a:t>
            </a:r>
            <a:r>
              <a:rPr lang="en-US" baseline="0" dirty="0" smtClean="0"/>
              <a:t> “how” and by “how much” a point in the moving image needs to be “moved” to align with its corresponding point in the reference image</a:t>
            </a:r>
          </a:p>
          <a:p>
            <a:pPr marL="171450" indent="-171450">
              <a:buFont typeface="Arial" charset="0"/>
              <a:buChar char="•"/>
            </a:pPr>
            <a:r>
              <a:rPr lang="en-US" baseline="0" dirty="0" smtClean="0"/>
              <a:t>For deformable anatomies, rotations, translations, scaling and shears do not suffice. We need to deal with deformation of organs (intra-subject) or variability in shape, size or function of organs (inter-subject) so more flexible transformations, i.e. with a larger number of degrees of freedom, are needed</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43</a:t>
            </a:fld>
            <a:endParaRPr lang="en-US" dirty="0"/>
          </a:p>
        </p:txBody>
      </p:sp>
    </p:spTree>
    <p:extLst>
      <p:ext uri="{BB962C8B-B14F-4D97-AF65-F5344CB8AC3E}">
        <p14:creationId xmlns:p14="http://schemas.microsoft.com/office/powerpoint/2010/main" val="161462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 example of topology disintegration</a:t>
            </a:r>
            <a:r>
              <a:rPr lang="en-US" baseline="0" dirty="0" smtClean="0"/>
              <a:t> in a neck CT is shown at the bottom</a:t>
            </a:r>
          </a:p>
          <a:p>
            <a:pPr marL="171450" indent="-171450">
              <a:buFont typeface="Arial" charset="0"/>
              <a:buChar char="•"/>
            </a:pPr>
            <a:r>
              <a:rPr lang="en-US" baseline="0" dirty="0" err="1" smtClean="0"/>
              <a:t>Regularisation</a:t>
            </a:r>
            <a:r>
              <a:rPr lang="en-US" baseline="0" dirty="0" smtClean="0"/>
              <a:t> may be done implicitly e.g. in parametric registration, by placing restrictions on low dimensional space or explicitly, for example by adding a penalty term in physical models that include </a:t>
            </a:r>
            <a:r>
              <a:rPr lang="en-US" i="1" baseline="0" dirty="0" smtClean="0"/>
              <a:t>a priori </a:t>
            </a:r>
            <a:r>
              <a:rPr lang="en-US" i="0" baseline="0" dirty="0" smtClean="0"/>
              <a:t>information about the properties of anatomical structures</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44</a:t>
            </a:fld>
            <a:endParaRPr lang="en-US" dirty="0"/>
          </a:p>
        </p:txBody>
      </p:sp>
    </p:spTree>
    <p:extLst>
      <p:ext uri="{BB962C8B-B14F-4D97-AF65-F5344CB8AC3E}">
        <p14:creationId xmlns:p14="http://schemas.microsoft.com/office/powerpoint/2010/main" val="1917460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similarity metrics may be:</a:t>
            </a:r>
          </a:p>
          <a:p>
            <a:pPr marL="171450" indent="-171450">
              <a:buFont typeface="Arial" charset="0"/>
              <a:buChar char="•"/>
            </a:pPr>
            <a:r>
              <a:rPr lang="en-US" dirty="0" smtClean="0"/>
              <a:t>Intensity</a:t>
            </a:r>
            <a:r>
              <a:rPr lang="en-US" baseline="0" dirty="0" smtClean="0"/>
              <a:t>-based </a:t>
            </a:r>
            <a:r>
              <a:rPr lang="mr-IN" baseline="0" dirty="0" smtClean="0"/>
              <a:t>–</a:t>
            </a:r>
            <a:r>
              <a:rPr lang="en-US" baseline="0" dirty="0" smtClean="0"/>
              <a:t> compare or correlate intensity patterns in images</a:t>
            </a:r>
          </a:p>
          <a:p>
            <a:pPr marL="171450" indent="-171450">
              <a:buFont typeface="Arial" charset="0"/>
              <a:buChar char="•"/>
            </a:pPr>
            <a:r>
              <a:rPr lang="en-US" baseline="0" dirty="0" smtClean="0"/>
              <a:t>Feature-based </a:t>
            </a:r>
            <a:r>
              <a:rPr lang="mr-IN" baseline="0" dirty="0" smtClean="0"/>
              <a:t>–</a:t>
            </a:r>
            <a:r>
              <a:rPr lang="en-US" baseline="0" dirty="0" smtClean="0"/>
              <a:t> enable correspondence between geometrical features e.g. points, lines and contours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Or a combination of the two</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smtClean="0"/>
              <a:t>Voxel</a:t>
            </a:r>
            <a:r>
              <a:rPr lang="en-US" baseline="0" dirty="0" smtClean="0"/>
              <a:t> similarity measures may be statistical (e.g. sum of squared differences, cross correlation) or information-theoretic (joint entropy, mutual information)</a:t>
            </a:r>
            <a:endParaRPr lang="en-US" dirty="0" smtClean="0"/>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909A69B1-AFA0-7246-97A3-0FBDEF59C39B}" type="slidenum">
              <a:rPr lang="en-US" smtClean="0"/>
              <a:pPr/>
              <a:t>45</a:t>
            </a:fld>
            <a:endParaRPr lang="en-US" dirty="0"/>
          </a:p>
        </p:txBody>
      </p:sp>
    </p:spTree>
    <p:extLst>
      <p:ext uri="{BB962C8B-B14F-4D97-AF65-F5344CB8AC3E}">
        <p14:creationId xmlns:p14="http://schemas.microsoft.com/office/powerpoint/2010/main" val="260896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Surfaces</a:t>
            </a:r>
            <a:r>
              <a:rPr lang="en-US" baseline="0" dirty="0" smtClean="0"/>
              <a:t> can be used because we can perform feature extraction by means of segmentation of a region of the image. The segmentation of a target organ may be manual or automatic and usually identifies feature boundaries. From the segmentation, a contour is defined that provides a collection of points around a surface as our point-set.</a:t>
            </a:r>
          </a:p>
          <a:p>
            <a:r>
              <a:rPr lang="en-US" baseline="0" dirty="0" smtClean="0"/>
              <a:t>Problems with feature-based similarity are the potential ambiguous or inaccurate identification of landmarks or segmentation errors in surfaces.</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46</a:t>
            </a:fld>
            <a:endParaRPr lang="en-US" dirty="0"/>
          </a:p>
        </p:txBody>
      </p:sp>
    </p:spTree>
    <p:extLst>
      <p:ext uri="{BB962C8B-B14F-4D97-AF65-F5344CB8AC3E}">
        <p14:creationId xmlns:p14="http://schemas.microsoft.com/office/powerpoint/2010/main" val="108136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Cathode ray tube used, required the discovery</a:t>
            </a:r>
            <a:r>
              <a:rPr lang="en-US" baseline="0" dirty="0" smtClean="0"/>
              <a:t> of the electron first… Many others had observed the phenomenon but not gone further. </a:t>
            </a:r>
            <a:r>
              <a:rPr lang="en-US" dirty="0" smtClean="0"/>
              <a:t>New York Times reported this first X-ray as a new form for photography </a:t>
            </a:r>
          </a:p>
          <a:p>
            <a:pPr marL="171450" indent="-171450">
              <a:buFont typeface="Arial" charset="0"/>
              <a:buChar char="•"/>
            </a:pPr>
            <a:r>
              <a:rPr lang="en-US" dirty="0" smtClean="0"/>
              <a:t>First patients</a:t>
            </a:r>
            <a:r>
              <a:rPr lang="en-US" baseline="0" dirty="0" smtClean="0"/>
              <a:t> exhibited dangerous side effects such as hair loss and skin burns, because of the significant doses of radiation that they were exposed to</a:t>
            </a:r>
          </a:p>
          <a:p>
            <a:pPr marL="171450" indent="-171450">
              <a:buFont typeface="Arial" charset="0"/>
              <a:buChar char="•"/>
            </a:pPr>
            <a:r>
              <a:rPr lang="en-US" baseline="0" dirty="0" smtClean="0"/>
              <a:t>Widely adopted almost immediately.</a:t>
            </a:r>
          </a:p>
          <a:p>
            <a:pPr marL="171450" indent="-171450">
              <a:buFont typeface="Arial" charset="0"/>
              <a:buChar char="•"/>
            </a:pPr>
            <a:r>
              <a:rPr lang="en-US" baseline="0" dirty="0" smtClean="0"/>
              <a:t>Digital sensors emerged with flat panels</a:t>
            </a:r>
          </a:p>
          <a:p>
            <a:pPr marL="171450" indent="-171450">
              <a:buFont typeface="Arial" charset="0"/>
              <a:buChar char="•"/>
            </a:pPr>
            <a:r>
              <a:rPr lang="en-US" dirty="0" smtClean="0"/>
              <a:t>Good hard tissue (bone) contrast, poorer for soft tissue but cheap and effective</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a:t>
            </a:fld>
            <a:endParaRPr lang="en-US" dirty="0"/>
          </a:p>
        </p:txBody>
      </p:sp>
    </p:spTree>
    <p:extLst>
      <p:ext uri="{BB962C8B-B14F-4D97-AF65-F5344CB8AC3E}">
        <p14:creationId xmlns:p14="http://schemas.microsoft.com/office/powerpoint/2010/main" val="431132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47</a:t>
            </a:fld>
            <a:endParaRPr lang="en-US" dirty="0"/>
          </a:p>
        </p:txBody>
      </p:sp>
    </p:spTree>
    <p:extLst>
      <p:ext uri="{BB962C8B-B14F-4D97-AF65-F5344CB8AC3E}">
        <p14:creationId xmlns:p14="http://schemas.microsoft.com/office/powerpoint/2010/main" val="57138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Joint entropy gives a measure of the amount of information in the combined image</a:t>
            </a:r>
            <a:r>
              <a:rPr lang="en-US" baseline="0" dirty="0" smtClean="0"/>
              <a:t> only</a:t>
            </a:r>
          </a:p>
          <a:p>
            <a:pPr marL="171450" indent="-171450">
              <a:buFont typeface="Arial" charset="0"/>
              <a:buChar char="•"/>
            </a:pPr>
            <a:r>
              <a:rPr lang="en-US" baseline="0" dirty="0" smtClean="0"/>
              <a:t>Mutual information considers the information in each image as well as that of the combined image</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48</a:t>
            </a:fld>
            <a:endParaRPr lang="en-US" dirty="0"/>
          </a:p>
        </p:txBody>
      </p:sp>
    </p:spTree>
    <p:extLst>
      <p:ext uri="{BB962C8B-B14F-4D97-AF65-F5344CB8AC3E}">
        <p14:creationId xmlns:p14="http://schemas.microsoft.com/office/powerpoint/2010/main" val="226424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51</a:t>
            </a:fld>
            <a:endParaRPr lang="en-US" dirty="0"/>
          </a:p>
        </p:txBody>
      </p:sp>
    </p:spTree>
    <p:extLst>
      <p:ext uri="{BB962C8B-B14F-4D97-AF65-F5344CB8AC3E}">
        <p14:creationId xmlns:p14="http://schemas.microsoft.com/office/powerpoint/2010/main" val="87060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X-rays pass through the patient being imaged.</a:t>
            </a:r>
          </a:p>
          <a:p>
            <a:pPr marL="171450" indent="-171450">
              <a:buFont typeface="Arial" charset="0"/>
              <a:buChar char="•"/>
            </a:pPr>
            <a:r>
              <a:rPr lang="en-US" dirty="0" smtClean="0"/>
              <a:t>Contrast arises from the photoelectric effect; noise arises</a:t>
            </a:r>
            <a:r>
              <a:rPr lang="en-US" baseline="0" dirty="0" smtClean="0"/>
              <a:t> from Rayleigh and Compton scatter.</a:t>
            </a:r>
            <a:endParaRPr lang="en-US" dirty="0" smtClean="0"/>
          </a:p>
          <a:p>
            <a:pPr marL="171450" indent="-171450">
              <a:buFont typeface="Arial" charset="0"/>
              <a:buChar char="•"/>
            </a:pPr>
            <a:r>
              <a:rPr lang="en-US" dirty="0" smtClean="0"/>
              <a:t>An anti-scatter grid is included so as to prevent too much noise in the image from X-rays </a:t>
            </a:r>
            <a:r>
              <a:rPr lang="en-US" baseline="0" dirty="0" smtClean="0"/>
              <a:t>that have been scattered in the patient (see next slide).</a:t>
            </a:r>
          </a:p>
          <a:p>
            <a:pPr marL="171450" indent="-171450">
              <a:buFont typeface="Arial" charset="0"/>
              <a:buChar char="•"/>
            </a:pPr>
            <a:r>
              <a:rPr lang="en-US" baseline="0" dirty="0" smtClean="0"/>
              <a:t>Diagnostic X-rays can then be detected in one of two ways; either using a direct device (e.g. film, a-Se) or an indirect device, involving conversion of the X-ray into visible light and detection by an optical detector.</a:t>
            </a:r>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5</a:t>
            </a:fld>
            <a:endParaRPr lang="en-US"/>
          </a:p>
        </p:txBody>
      </p:sp>
    </p:spTree>
    <p:extLst>
      <p:ext uri="{BB962C8B-B14F-4D97-AF65-F5344CB8AC3E}">
        <p14:creationId xmlns:p14="http://schemas.microsoft.com/office/powerpoint/2010/main" val="51530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In </a:t>
            </a:r>
            <a:r>
              <a:rPr lang="en-US" u="none" dirty="0" smtClean="0"/>
              <a:t>conventional </a:t>
            </a:r>
            <a:r>
              <a:rPr lang="en-US" u="none" baseline="0" dirty="0" smtClean="0"/>
              <a:t>radiology, all information is superimposed into a single plane, </a:t>
            </a:r>
            <a:r>
              <a:rPr lang="en-US" baseline="0" dirty="0" smtClean="0"/>
              <a:t>which can make it difficult to distinguish structures and also generate geometric distortion of objects in different positions.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The goal of CT is to collect x-ray transmission data from a range of angles about a thin section of the patient, which is reconstructed to form an </a:t>
            </a:r>
            <a:r>
              <a:rPr lang="en-US" u="none" baseline="0" dirty="0" smtClean="0"/>
              <a:t>attenuation map of that slice.</a:t>
            </a:r>
            <a:endParaRPr lang="en-US" u="none" dirty="0" smtClean="0"/>
          </a:p>
        </p:txBody>
      </p:sp>
      <p:sp>
        <p:nvSpPr>
          <p:cNvPr id="4" name="Slide Number Placeholder 3"/>
          <p:cNvSpPr>
            <a:spLocks noGrp="1"/>
          </p:cNvSpPr>
          <p:nvPr>
            <p:ph type="sldNum" sz="quarter" idx="10"/>
          </p:nvPr>
        </p:nvSpPr>
        <p:spPr/>
        <p:txBody>
          <a:bodyPr/>
          <a:lstStyle/>
          <a:p>
            <a:fld id="{909A69B1-AFA0-7246-97A3-0FBDEF59C39B}" type="slidenum">
              <a:rPr lang="en-US" smtClean="0"/>
              <a:pPr/>
              <a:t>7</a:t>
            </a:fld>
            <a:endParaRPr lang="en-US" dirty="0"/>
          </a:p>
        </p:txBody>
      </p:sp>
    </p:spTree>
    <p:extLst>
      <p:ext uri="{BB962C8B-B14F-4D97-AF65-F5344CB8AC3E}">
        <p14:creationId xmlns:p14="http://schemas.microsoft.com/office/powerpoint/2010/main" val="378922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The first clinically useful CT was installed in 1971 by Godfrey Hounsfield</a:t>
            </a:r>
            <a:r>
              <a:rPr lang="en-US" u="none" baseline="0" dirty="0" smtClean="0"/>
              <a:t> of EMI,and the first object imaged by the prototype was a preserved human brain. </a:t>
            </a:r>
          </a:p>
          <a:p>
            <a:pPr marL="171450" indent="-171450">
              <a:buFont typeface="Arial" charset="0"/>
              <a:buChar char="•"/>
            </a:pPr>
            <a:r>
              <a:rPr lang="en-US" u="none" baseline="0" dirty="0" smtClean="0"/>
              <a:t>Installed in Atkinson Morley Hospital in London, one of the most advanced brain surgery centres in the world at the time. </a:t>
            </a:r>
          </a:p>
          <a:p>
            <a:pPr marL="171450" indent="-171450">
              <a:buFont typeface="Arial" charset="0"/>
              <a:buChar char="•"/>
            </a:pPr>
            <a:r>
              <a:rPr lang="en-US" u="none" baseline="0" dirty="0" smtClean="0"/>
              <a:t>Hounsfeld shared the Nobel prize in 1979 with Alan Cormack of Tufts</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8</a:t>
            </a:fld>
            <a:endParaRPr lang="en-US" dirty="0"/>
          </a:p>
        </p:txBody>
      </p:sp>
    </p:spTree>
    <p:extLst>
      <p:ext uri="{BB962C8B-B14F-4D97-AF65-F5344CB8AC3E}">
        <p14:creationId xmlns:p14="http://schemas.microsoft.com/office/powerpoint/2010/main" val="239098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Single scanning beam and single detector translate</a:t>
            </a:r>
            <a:r>
              <a:rPr lang="en-US" u="none" baseline="0" dirty="0" smtClean="0"/>
              <a:t> across field of view then rotate by 1 degree and repeat. Known as a “pencil beam scanner”. </a:t>
            </a:r>
          </a:p>
          <a:p>
            <a:pPr marL="171450" indent="-171450">
              <a:buFont typeface="Arial" charset="0"/>
              <a:buChar char="•"/>
            </a:pPr>
            <a:r>
              <a:rPr lang="en-US" u="none" baseline="0" dirty="0" smtClean="0"/>
              <a:t>In the first device, the patient head was placed in a water bath to provide constant path length of attenuation and reduce effects of beam hardening. </a:t>
            </a:r>
          </a:p>
          <a:p>
            <a:pPr marL="171450" indent="-171450">
              <a:buFont typeface="Arial" charset="0"/>
              <a:buChar char="•"/>
            </a:pPr>
            <a:r>
              <a:rPr lang="en-US" u="none" baseline="0" dirty="0" smtClean="0"/>
              <a:t>It takes more than 5 minutes to collect a single image. Later devices were waterless, and also included table movement through the gantry to acquire multiple slices.</a:t>
            </a:r>
          </a:p>
          <a:p>
            <a:pPr marL="171450" indent="-171450">
              <a:buFont typeface="Arial" charset="0"/>
              <a:buChar char="•"/>
            </a:pPr>
            <a:r>
              <a:rPr lang="en-US" u="none" baseline="0" dirty="0" smtClean="0"/>
              <a:t>Conventionally as with planar X-ray we invert contrast so most attenuating objects appear brightest, this goes back to the days of film where the most blackening was obtained by the highest number of penetrating x-rays, so lower attenuation appeared dark and higher attenuation bright.</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9</a:t>
            </a:fld>
            <a:endParaRPr lang="en-US" dirty="0"/>
          </a:p>
        </p:txBody>
      </p:sp>
    </p:spTree>
    <p:extLst>
      <p:ext uri="{BB962C8B-B14F-4D97-AF65-F5344CB8AC3E}">
        <p14:creationId xmlns:p14="http://schemas.microsoft.com/office/powerpoint/2010/main" val="51639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Transmission of multiple</a:t>
            </a:r>
            <a:r>
              <a:rPr lang="en-US" u="none" baseline="0" dirty="0" smtClean="0"/>
              <a:t> narrow beams simultaneously acquired by multiple detectors during each translation (e.g. up to 30 detectors). </a:t>
            </a:r>
          </a:p>
          <a:p>
            <a:pPr marL="171450" indent="-171450">
              <a:buFont typeface="Arial" charset="0"/>
              <a:buChar char="•"/>
            </a:pPr>
            <a:r>
              <a:rPr lang="en-US" u="none" baseline="0" dirty="0" smtClean="0"/>
              <a:t>Small angle between narrow beams allowed each detector to acquire a completely separate view at a different angle. </a:t>
            </a:r>
          </a:p>
          <a:p>
            <a:pPr marL="171450" indent="-171450">
              <a:buFont typeface="Arial" charset="0"/>
              <a:buChar char="•"/>
            </a:pPr>
            <a:r>
              <a:rPr lang="en-US" u="none" baseline="0" dirty="0" smtClean="0"/>
              <a:t>Number of required translations reduced by 1/ no. detectors, reduced scan times to less than half a minute. </a:t>
            </a:r>
          </a:p>
          <a:p>
            <a:pPr marL="171450" indent="-171450">
              <a:buFont typeface="Arial" charset="0"/>
              <a:buChar char="•"/>
            </a:pPr>
            <a:r>
              <a:rPr lang="en-US" u="none" baseline="0" dirty="0" smtClean="0"/>
              <a:t>But further speed improvements were limited by the mechanical complexity of translate / rotate movements</a:t>
            </a:r>
            <a:endParaRPr lang="en-US" u="none"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10</a:t>
            </a:fld>
            <a:endParaRPr lang="en-US" dirty="0"/>
          </a:p>
        </p:txBody>
      </p:sp>
    </p:spTree>
    <p:extLst>
      <p:ext uri="{BB962C8B-B14F-4D97-AF65-F5344CB8AC3E}">
        <p14:creationId xmlns:p14="http://schemas.microsoft.com/office/powerpoint/2010/main" val="317696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352401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301415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63177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18766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395876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32553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69993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83694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289812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337585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696E9-CD59-A34F-BDAB-11EBDB994E02}" type="datetimeFigureOut">
              <a:rPr lang="en-US" smtClean="0"/>
              <a:pPr/>
              <a:t>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184751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696E9-CD59-A34F-BDAB-11EBDB994E02}" type="datetimeFigureOut">
              <a:rPr lang="en-US" smtClean="0"/>
              <a:pPr/>
              <a:t>1/5/18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98E-0828-1642-BD2F-DA4D5644DAEE}" type="slidenum">
              <a:rPr lang="en-US" smtClean="0"/>
              <a:pPr/>
              <a:t>‹#›</a:t>
            </a:fld>
            <a:endParaRPr lang="en-US" dirty="0"/>
          </a:p>
        </p:txBody>
      </p:sp>
    </p:spTree>
    <p:extLst>
      <p:ext uri="{BB962C8B-B14F-4D97-AF65-F5344CB8AC3E}">
        <p14:creationId xmlns:p14="http://schemas.microsoft.com/office/powerpoint/2010/main" val="118008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15.emf"/><Relationship Id="rId6"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4.bin"/><Relationship Id="rId5" Type="http://schemas.openxmlformats.org/officeDocument/2006/relationships/image" Target="../media/image21.emf"/><Relationship Id="rId6" Type="http://schemas.openxmlformats.org/officeDocument/2006/relationships/oleObject" Target="../embeddings/oleObject5.bin"/><Relationship Id="rId7"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6.bin"/><Relationship Id="rId5" Type="http://schemas.openxmlformats.org/officeDocument/2006/relationships/image" Target="../media/image23.emf"/><Relationship Id="rId6" Type="http://schemas.openxmlformats.org/officeDocument/2006/relationships/oleObject" Target="../embeddings/oleObject7.bin"/><Relationship Id="rId7" Type="http://schemas.openxmlformats.org/officeDocument/2006/relationships/image" Target="../media/image24.emf"/><Relationship Id="rId8" Type="http://schemas.openxmlformats.org/officeDocument/2006/relationships/oleObject" Target="../embeddings/oleObject8.bin"/><Relationship Id="rId9"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9.bin"/><Relationship Id="rId5" Type="http://schemas.openxmlformats.org/officeDocument/2006/relationships/image" Target="../media/image26.emf"/><Relationship Id="rId6" Type="http://schemas.openxmlformats.org/officeDocument/2006/relationships/oleObject" Target="../embeddings/oleObject10.bin"/><Relationship Id="rId7"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1.bin"/><Relationship Id="rId5" Type="http://schemas.openxmlformats.org/officeDocument/2006/relationships/image" Target="../media/image28.emf"/><Relationship Id="rId6" Type="http://schemas.openxmlformats.org/officeDocument/2006/relationships/oleObject" Target="../embeddings/oleObject12.bin"/><Relationship Id="rId7"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3.bin"/><Relationship Id="rId5" Type="http://schemas.openxmlformats.org/officeDocument/2006/relationships/image" Target="../media/image30.emf"/><Relationship Id="rId6" Type="http://schemas.openxmlformats.org/officeDocument/2006/relationships/oleObject" Target="../embeddings/oleObject14.bin"/><Relationship Id="rId7" Type="http://schemas.openxmlformats.org/officeDocument/2006/relationships/image" Target="../media/image31.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5.bin"/><Relationship Id="rId5" Type="http://schemas.openxmlformats.org/officeDocument/2006/relationships/image" Target="../media/image32.emf"/><Relationship Id="rId6" Type="http://schemas.openxmlformats.org/officeDocument/2006/relationships/oleObject" Target="../embeddings/oleObject16.bin"/><Relationship Id="rId7" Type="http://schemas.openxmlformats.org/officeDocument/2006/relationships/image" Target="../media/image33.emf"/><Relationship Id="rId8" Type="http://schemas.openxmlformats.org/officeDocument/2006/relationships/oleObject" Target="../embeddings/oleObject17.bin"/><Relationship Id="rId9" Type="http://schemas.openxmlformats.org/officeDocument/2006/relationships/image" Target="../media/image34.emf"/><Relationship Id="rId10" Type="http://schemas.openxmlformats.org/officeDocument/2006/relationships/oleObject" Target="../embeddings/oleObject18.bin"/><Relationship Id="rId11" Type="http://schemas.openxmlformats.org/officeDocument/2006/relationships/image" Target="../media/image35.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9.bin"/><Relationship Id="rId5" Type="http://schemas.openxmlformats.org/officeDocument/2006/relationships/image" Target="../media/image36.emf"/><Relationship Id="rId6" Type="http://schemas.openxmlformats.org/officeDocument/2006/relationships/oleObject" Target="../embeddings/oleObject20.bin"/><Relationship Id="rId7" Type="http://schemas.openxmlformats.org/officeDocument/2006/relationships/image" Target="../media/image31.emf"/><Relationship Id="rId8" Type="http://schemas.openxmlformats.org/officeDocument/2006/relationships/oleObject" Target="../embeddings/oleObject21.bin"/><Relationship Id="rId9" Type="http://schemas.openxmlformats.org/officeDocument/2006/relationships/image" Target="../media/image37.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4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3.bin"/><Relationship Id="rId5" Type="http://schemas.openxmlformats.org/officeDocument/2006/relationships/image" Target="../media/image23.emf"/><Relationship Id="rId6" Type="http://schemas.openxmlformats.org/officeDocument/2006/relationships/oleObject" Target="../embeddings/oleObject24.bin"/><Relationship Id="rId7" Type="http://schemas.openxmlformats.org/officeDocument/2006/relationships/image" Target="../media/image25.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jpeg"/><Relationship Id="rId5" Type="http://schemas.openxmlformats.org/officeDocument/2006/relationships/image" Target="../media/image48.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52.wmf"/><Relationship Id="rId5" Type="http://schemas.openxmlformats.org/officeDocument/2006/relationships/oleObject" Target="../embeddings/oleObject25.bin"/><Relationship Id="rId6" Type="http://schemas.openxmlformats.org/officeDocument/2006/relationships/image" Target="../media/image51.w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5" Type="http://schemas.openxmlformats.org/officeDocument/2006/relationships/oleObject" Target="../embeddings/oleObject2.bin"/><Relationship Id="rId6" Type="http://schemas.openxmlformats.org/officeDocument/2006/relationships/image" Target="../media/image12.emf"/><Relationship Id="rId7"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u="sng" dirty="0" smtClean="0"/>
              <a:t>Lecture 11</a:t>
            </a:r>
            <a:r>
              <a:rPr lang="en-US" dirty="0"/>
              <a:t/>
            </a:r>
            <a:br>
              <a:rPr lang="en-US" dirty="0"/>
            </a:br>
            <a:r>
              <a:rPr lang="en-US" dirty="0" smtClean="0"/>
              <a:t>Imaging with X-rays</a:t>
            </a:r>
            <a:endParaRPr lang="en-US" dirty="0"/>
          </a:p>
        </p:txBody>
      </p:sp>
      <p:sp>
        <p:nvSpPr>
          <p:cNvPr id="3" name="Subtitle 2"/>
          <p:cNvSpPr>
            <a:spLocks noGrp="1"/>
          </p:cNvSpPr>
          <p:nvPr>
            <p:ph type="subTitle" idx="1"/>
          </p:nvPr>
        </p:nvSpPr>
        <p:spPr>
          <a:xfrm>
            <a:off x="1371600" y="4153560"/>
            <a:ext cx="6400800" cy="1752600"/>
          </a:xfrm>
        </p:spPr>
        <p:txBody>
          <a:bodyPr/>
          <a:lstStyle/>
          <a:p>
            <a:r>
              <a:rPr lang="en-US" sz="3200" dirty="0" smtClean="0"/>
              <a:t>Dr Sarah Bohndiek</a:t>
            </a:r>
          </a:p>
        </p:txBody>
      </p:sp>
    </p:spTree>
    <p:extLst>
      <p:ext uri="{BB962C8B-B14F-4D97-AF65-F5344CB8AC3E}">
        <p14:creationId xmlns:p14="http://schemas.microsoft.com/office/powerpoint/2010/main" val="201610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Hybrid scanning</a:t>
            </a:r>
            <a:endParaRPr lang="en-US" dirty="0"/>
          </a:p>
        </p:txBody>
      </p:sp>
      <p:sp>
        <p:nvSpPr>
          <p:cNvPr id="15" name="Rectangle 14"/>
          <p:cNvSpPr/>
          <p:nvPr/>
        </p:nvSpPr>
        <p:spPr>
          <a:xfrm>
            <a:off x="1583779" y="5536472"/>
            <a:ext cx="137089" cy="137096"/>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 name="Rectangle 15"/>
          <p:cNvSpPr/>
          <p:nvPr/>
        </p:nvSpPr>
        <p:spPr>
          <a:xfrm>
            <a:off x="1724547" y="5536472"/>
            <a:ext cx="137089" cy="137096"/>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7" name="Rectangle 16"/>
          <p:cNvSpPr/>
          <p:nvPr/>
        </p:nvSpPr>
        <p:spPr>
          <a:xfrm>
            <a:off x="1865314" y="5536472"/>
            <a:ext cx="137089" cy="137096"/>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8" name="Rectangle 17"/>
          <p:cNvSpPr/>
          <p:nvPr/>
        </p:nvSpPr>
        <p:spPr>
          <a:xfrm>
            <a:off x="2006082" y="5536472"/>
            <a:ext cx="137089" cy="137096"/>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3" name="Oval 112"/>
          <p:cNvSpPr/>
          <p:nvPr/>
        </p:nvSpPr>
        <p:spPr>
          <a:xfrm>
            <a:off x="1129920" y="2777414"/>
            <a:ext cx="2204720" cy="22352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nvSpPr>
        <p:spPr>
          <a:xfrm>
            <a:off x="2272920" y="3492151"/>
            <a:ext cx="711200" cy="38608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rot="3140867">
            <a:off x="1534107" y="3620118"/>
            <a:ext cx="492106" cy="86507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1582039" y="1974901"/>
            <a:ext cx="575157" cy="3524012"/>
          </a:xfrm>
          <a:prstGeom prst="triangl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2" name="Straight Arrow Connector 121"/>
          <p:cNvCxnSpPr/>
          <p:nvPr/>
        </p:nvCxnSpPr>
        <p:spPr>
          <a:xfrm>
            <a:off x="2140841" y="2117141"/>
            <a:ext cx="719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906400" y="2117141"/>
            <a:ext cx="6959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410881" y="5581574"/>
            <a:ext cx="719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642810" y="5581574"/>
            <a:ext cx="6959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4032044" y="4827948"/>
            <a:ext cx="1383236" cy="369332"/>
          </a:xfrm>
          <a:prstGeom prst="rect">
            <a:avLst/>
          </a:prstGeom>
          <a:noFill/>
        </p:spPr>
        <p:txBody>
          <a:bodyPr wrap="none" rtlCol="0">
            <a:spAutoFit/>
          </a:bodyPr>
          <a:lstStyle/>
          <a:p>
            <a:r>
              <a:rPr lang="en-US" dirty="0" smtClean="0"/>
              <a:t>&lt; 30 degrees</a:t>
            </a:r>
            <a:endParaRPr lang="en-US" dirty="0"/>
          </a:p>
        </p:txBody>
      </p:sp>
      <p:cxnSp>
        <p:nvCxnSpPr>
          <p:cNvPr id="129" name="Straight Connector 128"/>
          <p:cNvCxnSpPr>
            <a:endCxn id="118" idx="0"/>
          </p:cNvCxnSpPr>
          <p:nvPr/>
        </p:nvCxnSpPr>
        <p:spPr>
          <a:xfrm flipV="1">
            <a:off x="1724280" y="1974901"/>
            <a:ext cx="145338" cy="35240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18" idx="3"/>
            <a:endCxn id="121" idx="0"/>
          </p:cNvCxnSpPr>
          <p:nvPr/>
        </p:nvCxnSpPr>
        <p:spPr>
          <a:xfrm flipH="1" flipV="1">
            <a:off x="1868280" y="1974901"/>
            <a:ext cx="1338" cy="35240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endCxn id="121" idx="0"/>
          </p:cNvCxnSpPr>
          <p:nvPr/>
        </p:nvCxnSpPr>
        <p:spPr>
          <a:xfrm flipH="1" flipV="1">
            <a:off x="1868280" y="1974901"/>
            <a:ext cx="144000" cy="3524012"/>
          </a:xfrm>
          <a:prstGeom prst="line">
            <a:avLst/>
          </a:prstGeom>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1724280" y="1974901"/>
            <a:ext cx="288000" cy="314960"/>
            <a:chOff x="4724400" y="1778000"/>
            <a:chExt cx="288000" cy="314960"/>
          </a:xfrm>
        </p:grpSpPr>
        <p:sp>
          <p:nvSpPr>
            <p:cNvPr id="120" name="Rectangle 119"/>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2" name="Group 141"/>
          <p:cNvGrpSpPr/>
          <p:nvPr/>
        </p:nvGrpSpPr>
        <p:grpSpPr>
          <a:xfrm>
            <a:off x="5628640" y="1764500"/>
            <a:ext cx="3027680" cy="1977860"/>
            <a:chOff x="5628640" y="1764500"/>
            <a:chExt cx="3027680" cy="1977860"/>
          </a:xfrm>
        </p:grpSpPr>
        <p:sp>
          <p:nvSpPr>
            <p:cNvPr id="143" name="Freeform 142"/>
            <p:cNvSpPr/>
            <p:nvPr/>
          </p:nvSpPr>
          <p:spPr>
            <a:xfrm>
              <a:off x="5638800" y="2299697"/>
              <a:ext cx="2631440" cy="1219200"/>
            </a:xfrm>
            <a:custGeom>
              <a:avLst/>
              <a:gdLst>
                <a:gd name="connsiteX0" fmla="*/ 0 w 2631440"/>
                <a:gd name="connsiteY0" fmla="*/ 10160 h 1219200"/>
                <a:gd name="connsiteX1" fmla="*/ 304800 w 2631440"/>
                <a:gd name="connsiteY1" fmla="*/ 10160 h 1219200"/>
                <a:gd name="connsiteX2" fmla="*/ 304800 w 2631440"/>
                <a:gd name="connsiteY2" fmla="*/ 193040 h 1219200"/>
                <a:gd name="connsiteX3" fmla="*/ 640080 w 2631440"/>
                <a:gd name="connsiteY3" fmla="*/ 193040 h 1219200"/>
                <a:gd name="connsiteX4" fmla="*/ 640080 w 2631440"/>
                <a:gd name="connsiteY4" fmla="*/ 629920 h 1219200"/>
                <a:gd name="connsiteX5" fmla="*/ 1188720 w 2631440"/>
                <a:gd name="connsiteY5" fmla="*/ 629920 h 1219200"/>
                <a:gd name="connsiteX6" fmla="*/ 1188720 w 2631440"/>
                <a:gd name="connsiteY6" fmla="*/ 203200 h 1219200"/>
                <a:gd name="connsiteX7" fmla="*/ 1402080 w 2631440"/>
                <a:gd name="connsiteY7" fmla="*/ 203200 h 1219200"/>
                <a:gd name="connsiteX8" fmla="*/ 1412240 w 2631440"/>
                <a:gd name="connsiteY8" fmla="*/ 1219200 h 1219200"/>
                <a:gd name="connsiteX9" fmla="*/ 2062480 w 2631440"/>
                <a:gd name="connsiteY9" fmla="*/ 1209040 h 1219200"/>
                <a:gd name="connsiteX10" fmla="*/ 2062480 w 2631440"/>
                <a:gd name="connsiteY10" fmla="*/ 193040 h 1219200"/>
                <a:gd name="connsiteX11" fmla="*/ 2357120 w 2631440"/>
                <a:gd name="connsiteY11" fmla="*/ 203200 h 1219200"/>
                <a:gd name="connsiteX12" fmla="*/ 2357120 w 2631440"/>
                <a:gd name="connsiteY12" fmla="*/ 0 h 1219200"/>
                <a:gd name="connsiteX13" fmla="*/ 2631440 w 2631440"/>
                <a:gd name="connsiteY13"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440" h="1219200">
                  <a:moveTo>
                    <a:pt x="0" y="10160"/>
                  </a:moveTo>
                  <a:lnTo>
                    <a:pt x="304800" y="10160"/>
                  </a:lnTo>
                  <a:lnTo>
                    <a:pt x="304800" y="193040"/>
                  </a:lnTo>
                  <a:lnTo>
                    <a:pt x="640080" y="193040"/>
                  </a:lnTo>
                  <a:lnTo>
                    <a:pt x="640080" y="629920"/>
                  </a:lnTo>
                  <a:lnTo>
                    <a:pt x="1188720" y="629920"/>
                  </a:lnTo>
                  <a:lnTo>
                    <a:pt x="1188720" y="203200"/>
                  </a:lnTo>
                  <a:lnTo>
                    <a:pt x="1402080" y="203200"/>
                  </a:lnTo>
                  <a:lnTo>
                    <a:pt x="1412240" y="1219200"/>
                  </a:lnTo>
                  <a:lnTo>
                    <a:pt x="2062480" y="1209040"/>
                  </a:lnTo>
                  <a:lnTo>
                    <a:pt x="2062480" y="193040"/>
                  </a:lnTo>
                  <a:lnTo>
                    <a:pt x="2357120" y="203200"/>
                  </a:lnTo>
                  <a:lnTo>
                    <a:pt x="2357120" y="0"/>
                  </a:lnTo>
                  <a:lnTo>
                    <a:pt x="2631440"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4" name="Straight Arrow Connector 143"/>
            <p:cNvCxnSpPr/>
            <p:nvPr/>
          </p:nvCxnSpPr>
          <p:spPr>
            <a:xfrm flipV="1">
              <a:off x="5628640" y="1764500"/>
              <a:ext cx="10160" cy="19778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5638800" y="3742360"/>
              <a:ext cx="301752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46" name="Straight Arrow Connector 145"/>
          <p:cNvCxnSpPr/>
          <p:nvPr/>
        </p:nvCxnSpPr>
        <p:spPr>
          <a:xfrm flipV="1">
            <a:off x="3576320" y="2682242"/>
            <a:ext cx="1838960" cy="1195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5262880" y="1534160"/>
            <a:ext cx="242825" cy="369332"/>
          </a:xfrm>
          <a:prstGeom prst="rect">
            <a:avLst/>
          </a:prstGeom>
          <a:noFill/>
        </p:spPr>
        <p:txBody>
          <a:bodyPr wrap="none" rtlCol="0">
            <a:spAutoFit/>
          </a:bodyPr>
          <a:lstStyle/>
          <a:p>
            <a:r>
              <a:rPr lang="en-US" dirty="0" smtClean="0"/>
              <a:t>I</a:t>
            </a:r>
            <a:endParaRPr lang="en-US" dirty="0"/>
          </a:p>
        </p:txBody>
      </p:sp>
      <p:sp>
        <p:nvSpPr>
          <p:cNvPr id="148" name="TextBox 147"/>
          <p:cNvSpPr txBox="1"/>
          <p:nvPr/>
        </p:nvSpPr>
        <p:spPr>
          <a:xfrm>
            <a:off x="8656320" y="3742360"/>
            <a:ext cx="287258" cy="369332"/>
          </a:xfrm>
          <a:prstGeom prst="rect">
            <a:avLst/>
          </a:prstGeom>
          <a:noFill/>
        </p:spPr>
        <p:txBody>
          <a:bodyPr wrap="none" rtlCol="0">
            <a:spAutoFit/>
          </a:bodyPr>
          <a:lstStyle/>
          <a:p>
            <a:r>
              <a:rPr lang="en-US" dirty="0" smtClean="0"/>
              <a:t>x</a:t>
            </a:r>
            <a:endParaRPr lang="en-US" dirty="0"/>
          </a:p>
        </p:txBody>
      </p:sp>
      <p:cxnSp>
        <p:nvCxnSpPr>
          <p:cNvPr id="152" name="Straight Connector 151"/>
          <p:cNvCxnSpPr/>
          <p:nvPr/>
        </p:nvCxnSpPr>
        <p:spPr>
          <a:xfrm flipH="1">
            <a:off x="8270240"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6161238"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6688490"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7215742"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7742994"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69" name="Curved Right Arrow 168"/>
          <p:cNvSpPr/>
          <p:nvPr/>
        </p:nvSpPr>
        <p:spPr>
          <a:xfrm rot="12576789">
            <a:off x="3596639" y="4306830"/>
            <a:ext cx="386080" cy="120593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628640" y="4498341"/>
            <a:ext cx="3014376"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ü"/>
            </a:pPr>
            <a:r>
              <a:rPr lang="en-US" sz="1600" dirty="0" smtClean="0"/>
              <a:t>Completely separate view for each small angle</a:t>
            </a:r>
          </a:p>
          <a:p>
            <a:pPr marL="285750" indent="-285750">
              <a:buFont typeface="Wingdings" charset="2"/>
              <a:buChar char="ü"/>
            </a:pPr>
            <a:r>
              <a:rPr lang="en-US" sz="1600" dirty="0" smtClean="0"/>
              <a:t>Number of translations reduced by 1/ no. detectors</a:t>
            </a:r>
          </a:p>
          <a:p>
            <a:pPr marL="285750" indent="-285750">
              <a:buFont typeface="Wingdings" charset="2"/>
              <a:buChar char="ü"/>
            </a:pPr>
            <a:r>
              <a:rPr lang="en-US" sz="1600" b="1" dirty="0" smtClean="0"/>
              <a:t>&lt; 0.5 min scan time</a:t>
            </a:r>
          </a:p>
          <a:p>
            <a:pPr marL="285750" indent="-285750">
              <a:buFont typeface="Wingdings" charset="2"/>
              <a:buChar char="ü"/>
            </a:pPr>
            <a:endParaRPr lang="en-US" sz="1600" dirty="0"/>
          </a:p>
          <a:p>
            <a:pPr marL="285750" indent="-285750">
              <a:buFont typeface="Lucida Grande"/>
              <a:buChar char="✗"/>
            </a:pPr>
            <a:r>
              <a:rPr lang="en-US" sz="1600" dirty="0" smtClean="0"/>
              <a:t>Mechanical complexity</a:t>
            </a:r>
          </a:p>
          <a:p>
            <a:endParaRPr lang="en-US" sz="1600" dirty="0"/>
          </a:p>
        </p:txBody>
      </p:sp>
    </p:spTree>
    <p:extLst>
      <p:ext uri="{BB962C8B-B14F-4D97-AF65-F5344CB8AC3E}">
        <p14:creationId xmlns:p14="http://schemas.microsoft.com/office/powerpoint/2010/main" val="10488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3: Fan beam geometry</a:t>
            </a:r>
            <a:endParaRPr lang="en-US" dirty="0"/>
          </a:p>
        </p:txBody>
      </p:sp>
      <p:grpSp>
        <p:nvGrpSpPr>
          <p:cNvPr id="3" name="Group 2"/>
          <p:cNvGrpSpPr/>
          <p:nvPr/>
        </p:nvGrpSpPr>
        <p:grpSpPr>
          <a:xfrm>
            <a:off x="68330" y="1475367"/>
            <a:ext cx="4650511" cy="4925647"/>
            <a:chOff x="68330" y="1475367"/>
            <a:chExt cx="4650511" cy="4925647"/>
          </a:xfrm>
        </p:grpSpPr>
        <p:sp>
          <p:nvSpPr>
            <p:cNvPr id="121" name="Oval 120"/>
            <p:cNvSpPr/>
            <p:nvPr/>
          </p:nvSpPr>
          <p:spPr>
            <a:xfrm>
              <a:off x="97798" y="5634216"/>
              <a:ext cx="4160314" cy="602828"/>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Isosceles Triangle 108"/>
            <p:cNvSpPr/>
            <p:nvPr/>
          </p:nvSpPr>
          <p:spPr>
            <a:xfrm>
              <a:off x="97798" y="1617607"/>
              <a:ext cx="4160314" cy="4315832"/>
            </a:xfrm>
            <a:prstGeom prst="triangl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20731356">
              <a:off x="3000391" y="6221656"/>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7" name="Rectangle 16"/>
            <p:cNvSpPr/>
            <p:nvPr/>
          </p:nvSpPr>
          <p:spPr>
            <a:xfrm rot="20731356">
              <a:off x="3163251" y="6200071"/>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8" name="Rectangle 17"/>
            <p:cNvSpPr/>
            <p:nvPr/>
          </p:nvSpPr>
          <p:spPr>
            <a:xfrm rot="20731356">
              <a:off x="3314771" y="6186349"/>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9" name="Rectangle 18"/>
            <p:cNvSpPr/>
            <p:nvPr/>
          </p:nvSpPr>
          <p:spPr>
            <a:xfrm rot="20731356">
              <a:off x="3472640" y="6159926"/>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0" name="Rectangle 19"/>
            <p:cNvSpPr/>
            <p:nvPr/>
          </p:nvSpPr>
          <p:spPr>
            <a:xfrm rot="20731356">
              <a:off x="3630510" y="6127155"/>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1" name="Rectangle 20"/>
            <p:cNvSpPr/>
            <p:nvPr/>
          </p:nvSpPr>
          <p:spPr>
            <a:xfrm rot="20731356">
              <a:off x="3781597" y="6075331"/>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2" name="Rectangle 21"/>
            <p:cNvSpPr/>
            <p:nvPr/>
          </p:nvSpPr>
          <p:spPr>
            <a:xfrm rot="20731356">
              <a:off x="3939466" y="6042559"/>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3" name="Rectangle 22"/>
            <p:cNvSpPr/>
            <p:nvPr/>
          </p:nvSpPr>
          <p:spPr>
            <a:xfrm rot="20731356">
              <a:off x="4097336" y="5990737"/>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7" name="Rectangle 26"/>
            <p:cNvSpPr/>
            <p:nvPr/>
          </p:nvSpPr>
          <p:spPr>
            <a:xfrm>
              <a:off x="1606295" y="624226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8" name="Rectangle 27"/>
            <p:cNvSpPr/>
            <p:nvPr/>
          </p:nvSpPr>
          <p:spPr>
            <a:xfrm>
              <a:off x="1756434"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9" name="Rectangle 28"/>
            <p:cNvSpPr/>
            <p:nvPr/>
          </p:nvSpPr>
          <p:spPr>
            <a:xfrm>
              <a:off x="1912923"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0" name="Rectangle 29"/>
            <p:cNvSpPr/>
            <p:nvPr/>
          </p:nvSpPr>
          <p:spPr>
            <a:xfrm>
              <a:off x="2069412"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1" name="Rectangle 30"/>
            <p:cNvSpPr/>
            <p:nvPr/>
          </p:nvSpPr>
          <p:spPr>
            <a:xfrm>
              <a:off x="2225901"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2" name="Rectangle 31"/>
            <p:cNvSpPr/>
            <p:nvPr/>
          </p:nvSpPr>
          <p:spPr>
            <a:xfrm>
              <a:off x="2382390"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3" name="Rectangle 32"/>
            <p:cNvSpPr/>
            <p:nvPr/>
          </p:nvSpPr>
          <p:spPr>
            <a:xfrm>
              <a:off x="2538879" y="62486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4" name="Rectangle 33"/>
            <p:cNvSpPr/>
            <p:nvPr/>
          </p:nvSpPr>
          <p:spPr>
            <a:xfrm>
              <a:off x="2695368" y="623591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5" name="Rectangle 34"/>
            <p:cNvSpPr/>
            <p:nvPr/>
          </p:nvSpPr>
          <p:spPr>
            <a:xfrm>
              <a:off x="2851858" y="6229564"/>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2" name="Rectangle 91"/>
            <p:cNvSpPr/>
            <p:nvPr/>
          </p:nvSpPr>
          <p:spPr>
            <a:xfrm rot="561562">
              <a:off x="68330" y="5996833"/>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3" name="Rectangle 92"/>
            <p:cNvSpPr/>
            <p:nvPr/>
          </p:nvSpPr>
          <p:spPr>
            <a:xfrm rot="561562">
              <a:off x="216385" y="6060383"/>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4" name="Rectangle 93"/>
            <p:cNvSpPr/>
            <p:nvPr/>
          </p:nvSpPr>
          <p:spPr>
            <a:xfrm rot="561562">
              <a:off x="370791" y="6111232"/>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5" name="Rectangle 94"/>
            <p:cNvSpPr/>
            <p:nvPr/>
          </p:nvSpPr>
          <p:spPr>
            <a:xfrm rot="561562">
              <a:off x="531547" y="6143031"/>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6" name="Rectangle 95"/>
            <p:cNvSpPr/>
            <p:nvPr/>
          </p:nvSpPr>
          <p:spPr>
            <a:xfrm rot="561562">
              <a:off x="685953" y="6162130"/>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7" name="Rectangle 96"/>
            <p:cNvSpPr/>
            <p:nvPr/>
          </p:nvSpPr>
          <p:spPr>
            <a:xfrm rot="561562">
              <a:off x="840358" y="6174880"/>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8" name="Rectangle 97"/>
            <p:cNvSpPr/>
            <p:nvPr/>
          </p:nvSpPr>
          <p:spPr>
            <a:xfrm rot="561562">
              <a:off x="994764" y="6193979"/>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9" name="Rectangle 98"/>
            <p:cNvSpPr/>
            <p:nvPr/>
          </p:nvSpPr>
          <p:spPr>
            <a:xfrm rot="561562">
              <a:off x="1149170" y="6200378"/>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0" name="Rectangle 99"/>
            <p:cNvSpPr/>
            <p:nvPr/>
          </p:nvSpPr>
          <p:spPr>
            <a:xfrm rot="561562">
              <a:off x="1303576" y="6219477"/>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1" name="Rectangle 100"/>
            <p:cNvSpPr/>
            <p:nvPr/>
          </p:nvSpPr>
          <p:spPr>
            <a:xfrm rot="561562">
              <a:off x="1457982" y="6232227"/>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6" name="Oval 105"/>
            <p:cNvSpPr/>
            <p:nvPr/>
          </p:nvSpPr>
          <p:spPr>
            <a:xfrm>
              <a:off x="1129920" y="3492151"/>
              <a:ext cx="2204720" cy="22352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2272920" y="4206888"/>
              <a:ext cx="711200" cy="38608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rot="3140867">
              <a:off x="1534107" y="4334855"/>
              <a:ext cx="492106" cy="86507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2031107" y="1475367"/>
              <a:ext cx="288000" cy="314960"/>
              <a:chOff x="4724400" y="1778000"/>
              <a:chExt cx="288000" cy="314960"/>
            </a:xfrm>
          </p:grpSpPr>
          <p:sp>
            <p:nvSpPr>
              <p:cNvPr id="118" name="Rectangle 117"/>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4" name="Curved Right Arrow 123"/>
            <p:cNvSpPr/>
            <p:nvPr/>
          </p:nvSpPr>
          <p:spPr>
            <a:xfrm rot="12537595">
              <a:off x="4332761" y="3796962"/>
              <a:ext cx="386080" cy="120593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cxnSp>
        <p:nvCxnSpPr>
          <p:cNvPr id="41" name="Straight Connector 40"/>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5628640" y="1523403"/>
            <a:ext cx="3027680" cy="1977860"/>
            <a:chOff x="5628640" y="1764500"/>
            <a:chExt cx="3027680" cy="1977860"/>
          </a:xfrm>
        </p:grpSpPr>
        <p:sp>
          <p:nvSpPr>
            <p:cNvPr id="45" name="Freeform 44"/>
            <p:cNvSpPr/>
            <p:nvPr/>
          </p:nvSpPr>
          <p:spPr>
            <a:xfrm>
              <a:off x="5638800" y="2299697"/>
              <a:ext cx="2631440" cy="1219200"/>
            </a:xfrm>
            <a:custGeom>
              <a:avLst/>
              <a:gdLst>
                <a:gd name="connsiteX0" fmla="*/ 0 w 2631440"/>
                <a:gd name="connsiteY0" fmla="*/ 10160 h 1219200"/>
                <a:gd name="connsiteX1" fmla="*/ 304800 w 2631440"/>
                <a:gd name="connsiteY1" fmla="*/ 10160 h 1219200"/>
                <a:gd name="connsiteX2" fmla="*/ 304800 w 2631440"/>
                <a:gd name="connsiteY2" fmla="*/ 193040 h 1219200"/>
                <a:gd name="connsiteX3" fmla="*/ 640080 w 2631440"/>
                <a:gd name="connsiteY3" fmla="*/ 193040 h 1219200"/>
                <a:gd name="connsiteX4" fmla="*/ 640080 w 2631440"/>
                <a:gd name="connsiteY4" fmla="*/ 629920 h 1219200"/>
                <a:gd name="connsiteX5" fmla="*/ 1188720 w 2631440"/>
                <a:gd name="connsiteY5" fmla="*/ 629920 h 1219200"/>
                <a:gd name="connsiteX6" fmla="*/ 1188720 w 2631440"/>
                <a:gd name="connsiteY6" fmla="*/ 203200 h 1219200"/>
                <a:gd name="connsiteX7" fmla="*/ 1402080 w 2631440"/>
                <a:gd name="connsiteY7" fmla="*/ 203200 h 1219200"/>
                <a:gd name="connsiteX8" fmla="*/ 1412240 w 2631440"/>
                <a:gd name="connsiteY8" fmla="*/ 1219200 h 1219200"/>
                <a:gd name="connsiteX9" fmla="*/ 2062480 w 2631440"/>
                <a:gd name="connsiteY9" fmla="*/ 1209040 h 1219200"/>
                <a:gd name="connsiteX10" fmla="*/ 2062480 w 2631440"/>
                <a:gd name="connsiteY10" fmla="*/ 193040 h 1219200"/>
                <a:gd name="connsiteX11" fmla="*/ 2357120 w 2631440"/>
                <a:gd name="connsiteY11" fmla="*/ 203200 h 1219200"/>
                <a:gd name="connsiteX12" fmla="*/ 2357120 w 2631440"/>
                <a:gd name="connsiteY12" fmla="*/ 0 h 1219200"/>
                <a:gd name="connsiteX13" fmla="*/ 2631440 w 2631440"/>
                <a:gd name="connsiteY13"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440" h="1219200">
                  <a:moveTo>
                    <a:pt x="0" y="10160"/>
                  </a:moveTo>
                  <a:lnTo>
                    <a:pt x="304800" y="10160"/>
                  </a:lnTo>
                  <a:lnTo>
                    <a:pt x="304800" y="193040"/>
                  </a:lnTo>
                  <a:lnTo>
                    <a:pt x="640080" y="193040"/>
                  </a:lnTo>
                  <a:lnTo>
                    <a:pt x="640080" y="629920"/>
                  </a:lnTo>
                  <a:lnTo>
                    <a:pt x="1188720" y="629920"/>
                  </a:lnTo>
                  <a:lnTo>
                    <a:pt x="1188720" y="203200"/>
                  </a:lnTo>
                  <a:lnTo>
                    <a:pt x="1402080" y="203200"/>
                  </a:lnTo>
                  <a:lnTo>
                    <a:pt x="1412240" y="1219200"/>
                  </a:lnTo>
                  <a:lnTo>
                    <a:pt x="2062480" y="1209040"/>
                  </a:lnTo>
                  <a:lnTo>
                    <a:pt x="2062480" y="193040"/>
                  </a:lnTo>
                  <a:lnTo>
                    <a:pt x="2357120" y="203200"/>
                  </a:lnTo>
                  <a:lnTo>
                    <a:pt x="2357120" y="0"/>
                  </a:lnTo>
                  <a:lnTo>
                    <a:pt x="2631440"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6" name="Straight Arrow Connector 45"/>
            <p:cNvCxnSpPr/>
            <p:nvPr/>
          </p:nvCxnSpPr>
          <p:spPr>
            <a:xfrm flipV="1">
              <a:off x="5628640" y="1764500"/>
              <a:ext cx="10160" cy="19778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38800" y="3742360"/>
              <a:ext cx="301752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262880" y="1534160"/>
            <a:ext cx="242825" cy="369332"/>
          </a:xfrm>
          <a:prstGeom prst="rect">
            <a:avLst/>
          </a:prstGeom>
          <a:noFill/>
        </p:spPr>
        <p:txBody>
          <a:bodyPr wrap="none" rtlCol="0">
            <a:spAutoFit/>
          </a:bodyPr>
          <a:lstStyle/>
          <a:p>
            <a:r>
              <a:rPr lang="en-US" dirty="0" smtClean="0"/>
              <a:t>I</a:t>
            </a:r>
            <a:endParaRPr lang="en-US" dirty="0"/>
          </a:p>
        </p:txBody>
      </p:sp>
      <p:sp>
        <p:nvSpPr>
          <p:cNvPr id="49" name="TextBox 48"/>
          <p:cNvSpPr txBox="1"/>
          <p:nvPr/>
        </p:nvSpPr>
        <p:spPr>
          <a:xfrm>
            <a:off x="8656320" y="3290832"/>
            <a:ext cx="287258" cy="369332"/>
          </a:xfrm>
          <a:prstGeom prst="rect">
            <a:avLst/>
          </a:prstGeom>
          <a:noFill/>
        </p:spPr>
        <p:txBody>
          <a:bodyPr wrap="none" rtlCol="0">
            <a:spAutoFit/>
          </a:bodyPr>
          <a:lstStyle/>
          <a:p>
            <a:r>
              <a:rPr lang="en-US" dirty="0" smtClean="0"/>
              <a:t>x</a:t>
            </a:r>
            <a:endParaRPr lang="en-US" dirty="0"/>
          </a:p>
        </p:txBody>
      </p:sp>
      <p:cxnSp>
        <p:nvCxnSpPr>
          <p:cNvPr id="50" name="Straight Connector 49"/>
          <p:cNvCxnSpPr/>
          <p:nvPr/>
        </p:nvCxnSpPr>
        <p:spPr>
          <a:xfrm flipH="1">
            <a:off x="8270240" y="1887312"/>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544717" y="3702931"/>
            <a:ext cx="3014376"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ü"/>
            </a:pPr>
            <a:r>
              <a:rPr lang="en-US" sz="1600" dirty="0"/>
              <a:t>Completely separate view for each small angle</a:t>
            </a:r>
          </a:p>
          <a:p>
            <a:pPr marL="285750" indent="-285750">
              <a:buFont typeface="Wingdings" charset="2"/>
              <a:buChar char="ü"/>
            </a:pPr>
            <a:r>
              <a:rPr lang="en-US" sz="1600" dirty="0"/>
              <a:t>Number of translations reduced by 1/ no. detectors</a:t>
            </a:r>
          </a:p>
          <a:p>
            <a:pPr marL="285750" indent="-285750">
              <a:buFont typeface="Wingdings" charset="2"/>
              <a:buChar char="ü"/>
            </a:pPr>
            <a:r>
              <a:rPr lang="en-US" sz="1600" dirty="0"/>
              <a:t>Pure rotational motion so reduced mechanical complexity</a:t>
            </a:r>
          </a:p>
          <a:p>
            <a:pPr marL="285750" indent="-285750">
              <a:buFont typeface="Wingdings" charset="2"/>
              <a:buChar char="ü"/>
            </a:pPr>
            <a:r>
              <a:rPr lang="en-US" sz="1600" b="1" dirty="0"/>
              <a:t>&lt; 5 s scan time</a:t>
            </a:r>
          </a:p>
          <a:p>
            <a:pPr marL="285750" indent="-285750">
              <a:buFont typeface="Wingdings" charset="2"/>
              <a:buChar char="ü"/>
            </a:pPr>
            <a:endParaRPr lang="en-US" sz="1600" dirty="0"/>
          </a:p>
          <a:p>
            <a:pPr marL="285750" indent="-285750">
              <a:buFont typeface="Lucida Grande"/>
              <a:buChar char="✗"/>
            </a:pPr>
            <a:r>
              <a:rPr lang="en-US" sz="1600" dirty="0" smtClean="0"/>
              <a:t>Divergence of beam must be accounted for</a:t>
            </a:r>
          </a:p>
          <a:p>
            <a:r>
              <a:rPr lang="en-US" sz="1600" dirty="0" smtClean="0"/>
              <a:t> </a:t>
            </a:r>
          </a:p>
        </p:txBody>
      </p:sp>
    </p:spTree>
    <p:extLst>
      <p:ext uri="{BB962C8B-B14F-4D97-AF65-F5344CB8AC3E}">
        <p14:creationId xmlns:p14="http://schemas.microsoft.com/office/powerpoint/2010/main" val="18455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a:grpSpLocks noChangeAspect="1"/>
          </p:cNvGrpSpPr>
          <p:nvPr/>
        </p:nvGrpSpPr>
        <p:grpSpPr>
          <a:xfrm>
            <a:off x="676581" y="2210645"/>
            <a:ext cx="3695877" cy="3707997"/>
            <a:chOff x="4940300" y="2035859"/>
            <a:chExt cx="3213100" cy="3223633"/>
          </a:xfrm>
        </p:grpSpPr>
        <p:sp>
          <p:nvSpPr>
            <p:cNvPr id="78" name="Oval 77"/>
            <p:cNvSpPr/>
            <p:nvPr/>
          </p:nvSpPr>
          <p:spPr>
            <a:xfrm>
              <a:off x="4940300" y="2035859"/>
              <a:ext cx="3213100" cy="3223633"/>
            </a:xfrm>
            <a:prstGeom prst="ellipse">
              <a:avLst/>
            </a:prstGeom>
            <a:pattFill prst="openDmnd">
              <a:fgClr>
                <a:schemeClr val="tx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5048541" y="2149619"/>
              <a:ext cx="2994732" cy="300455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t>Generation 4: Fan beam, fixed ring</a:t>
            </a:r>
            <a:endParaRPr lang="en-US" dirty="0"/>
          </a:p>
        </p:txBody>
      </p:sp>
      <p:grpSp>
        <p:nvGrpSpPr>
          <p:cNvPr id="77" name="Group 76"/>
          <p:cNvGrpSpPr>
            <a:grpSpLocks noChangeAspect="1"/>
          </p:cNvGrpSpPr>
          <p:nvPr/>
        </p:nvGrpSpPr>
        <p:grpSpPr>
          <a:xfrm>
            <a:off x="1267120" y="2427867"/>
            <a:ext cx="2516278" cy="3369627"/>
            <a:chOff x="97798" y="1475367"/>
            <a:chExt cx="4160314" cy="5571206"/>
          </a:xfrm>
        </p:grpSpPr>
        <p:sp>
          <p:nvSpPr>
            <p:cNvPr id="69" name="Oval 68"/>
            <p:cNvSpPr/>
            <p:nvPr/>
          </p:nvSpPr>
          <p:spPr>
            <a:xfrm>
              <a:off x="97798" y="4592967"/>
              <a:ext cx="4160314" cy="2453606"/>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Isosceles Triangle 69"/>
            <p:cNvSpPr/>
            <p:nvPr/>
          </p:nvSpPr>
          <p:spPr>
            <a:xfrm>
              <a:off x="97798" y="1680600"/>
              <a:ext cx="4160314" cy="4315832"/>
            </a:xfrm>
            <a:prstGeom prst="triangl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1129920" y="3492151"/>
              <a:ext cx="2204720" cy="22352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2272920" y="4206888"/>
              <a:ext cx="711200" cy="38608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rot="3140867">
              <a:off x="1534107" y="4334855"/>
              <a:ext cx="492106" cy="86507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4" name="Group 73"/>
            <p:cNvGrpSpPr/>
            <p:nvPr/>
          </p:nvGrpSpPr>
          <p:grpSpPr>
            <a:xfrm>
              <a:off x="2031107" y="1475367"/>
              <a:ext cx="288000" cy="314960"/>
              <a:chOff x="4724400" y="1778000"/>
              <a:chExt cx="288000" cy="314960"/>
            </a:xfrm>
          </p:grpSpPr>
          <p:sp>
            <p:nvSpPr>
              <p:cNvPr id="75" name="Rectangle 74"/>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81" name="Rectangle 80"/>
          <p:cNvSpPr/>
          <p:nvPr/>
        </p:nvSpPr>
        <p:spPr>
          <a:xfrm rot="17748654">
            <a:off x="949072" y="4662643"/>
            <a:ext cx="946150" cy="114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rot="3919819">
            <a:off x="3159406" y="4659988"/>
            <a:ext cx="946150" cy="114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Curved Right Arrow 82"/>
          <p:cNvSpPr/>
          <p:nvPr/>
        </p:nvSpPr>
        <p:spPr>
          <a:xfrm rot="16200000">
            <a:off x="2389657" y="4822577"/>
            <a:ext cx="386080" cy="120593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23479" y="2802697"/>
            <a:ext cx="301437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ü"/>
            </a:pPr>
            <a:r>
              <a:rPr lang="en-US" sz="1600" dirty="0" smtClean="0"/>
              <a:t>Large stationary ring of detectors</a:t>
            </a:r>
          </a:p>
          <a:p>
            <a:pPr marL="285750" indent="-285750">
              <a:buFont typeface="Wingdings" charset="2"/>
              <a:buChar char="ü"/>
            </a:pPr>
            <a:r>
              <a:rPr lang="en-US" sz="1600" dirty="0" smtClean="0"/>
              <a:t>Pure rotational motion of X-ray tube alone so reduced mechanical complexity</a:t>
            </a:r>
          </a:p>
          <a:p>
            <a:pPr marL="285750" indent="-285750">
              <a:buFont typeface="Wingdings" charset="2"/>
              <a:buChar char="ü"/>
            </a:pPr>
            <a:r>
              <a:rPr lang="en-US" sz="1600" b="1" dirty="0" smtClean="0"/>
              <a:t>&lt; 1s scan time</a:t>
            </a:r>
          </a:p>
          <a:p>
            <a:pPr marL="285750" indent="-285750">
              <a:buFont typeface="Wingdings" charset="2"/>
              <a:buChar char="ü"/>
            </a:pPr>
            <a:endParaRPr lang="en-US" sz="1600" dirty="0"/>
          </a:p>
          <a:p>
            <a:pPr marL="285750" indent="-285750">
              <a:buFont typeface="Lucida Grande"/>
              <a:buChar char="✗"/>
            </a:pPr>
            <a:r>
              <a:rPr lang="en-US" sz="1600" dirty="0" smtClean="0"/>
              <a:t>Typically need 1000s of detectors leading to high cost</a:t>
            </a:r>
          </a:p>
          <a:p>
            <a:r>
              <a:rPr lang="en-US" sz="1600" dirty="0" smtClean="0"/>
              <a:t> </a:t>
            </a:r>
          </a:p>
        </p:txBody>
      </p:sp>
    </p:spTree>
    <p:extLst>
      <p:ext uri="{BB962C8B-B14F-4D97-AF65-F5344CB8AC3E}">
        <p14:creationId xmlns:p14="http://schemas.microsoft.com/office/powerpoint/2010/main" val="32638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the scale: what does a CT slice image represent?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76154957"/>
              </p:ext>
            </p:extLst>
          </p:nvPr>
        </p:nvGraphicFramePr>
        <p:xfrm>
          <a:off x="1195388" y="5675313"/>
          <a:ext cx="6126162" cy="971550"/>
        </p:xfrm>
        <a:graphic>
          <a:graphicData uri="http://schemas.openxmlformats.org/presentationml/2006/ole">
            <mc:AlternateContent xmlns:mc="http://schemas.openxmlformats.org/markup-compatibility/2006">
              <mc:Choice xmlns:v="urn:schemas-microsoft-com:vml" Requires="v">
                <p:oleObj spid="_x0000_s24716" name="Equation" r:id="rId4" imgW="2870640" imgH="447840" progId="Equation.3">
                  <p:embed/>
                </p:oleObj>
              </mc:Choice>
              <mc:Fallback>
                <p:oleObj name="Equation" r:id="rId4" imgW="2870640" imgH="44784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5675313"/>
                        <a:ext cx="6126162" cy="971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2" name="Group 11"/>
          <p:cNvGrpSpPr>
            <a:grpSpLocks noChangeAspect="1"/>
          </p:cNvGrpSpPr>
          <p:nvPr/>
        </p:nvGrpSpPr>
        <p:grpSpPr>
          <a:xfrm>
            <a:off x="2322002" y="1727293"/>
            <a:ext cx="4499997" cy="3642135"/>
            <a:chOff x="2326640" y="1727302"/>
            <a:chExt cx="3677920" cy="2976778"/>
          </a:xfrm>
        </p:grpSpPr>
        <p:pic>
          <p:nvPicPr>
            <p:cNvPr id="7" name="Picture 6"/>
            <p:cNvPicPr>
              <a:picLocks noChangeAspect="1"/>
            </p:cNvPicPr>
            <p:nvPr/>
          </p:nvPicPr>
          <p:blipFill>
            <a:blip r:embed="rId6"/>
            <a:stretch>
              <a:fillRect/>
            </a:stretch>
          </p:blipFill>
          <p:spPr>
            <a:xfrm>
              <a:off x="2326640" y="1727302"/>
              <a:ext cx="3677920" cy="2976778"/>
            </a:xfrm>
            <a:prstGeom prst="rect">
              <a:avLst/>
            </a:prstGeom>
          </p:spPr>
        </p:pic>
        <p:sp>
          <p:nvSpPr>
            <p:cNvPr id="8" name="Oval 7"/>
            <p:cNvSpPr/>
            <p:nvPr/>
          </p:nvSpPr>
          <p:spPr>
            <a:xfrm>
              <a:off x="3972559" y="1828800"/>
              <a:ext cx="243840" cy="23368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805679" y="2763520"/>
              <a:ext cx="243840" cy="23368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4124959" y="3362960"/>
              <a:ext cx="243840" cy="23368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993707" y="3246120"/>
              <a:ext cx="243840" cy="23368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4637738" y="1780357"/>
            <a:ext cx="950425" cy="369332"/>
          </a:xfrm>
          <a:prstGeom prst="rect">
            <a:avLst/>
          </a:prstGeom>
          <a:noFill/>
        </p:spPr>
        <p:txBody>
          <a:bodyPr wrap="none" rtlCol="0">
            <a:spAutoFit/>
          </a:bodyPr>
          <a:lstStyle/>
          <a:p>
            <a:r>
              <a:rPr lang="en-US" dirty="0" smtClean="0">
                <a:solidFill>
                  <a:srgbClr val="FF0000"/>
                </a:solidFill>
              </a:rPr>
              <a:t>-987 HU</a:t>
            </a:r>
            <a:endParaRPr lang="en-US" dirty="0">
              <a:solidFill>
                <a:srgbClr val="FF0000"/>
              </a:solidFill>
            </a:endParaRPr>
          </a:p>
        </p:txBody>
      </p:sp>
      <p:sp>
        <p:nvSpPr>
          <p:cNvPr id="14" name="TextBox 13"/>
          <p:cNvSpPr txBox="1"/>
          <p:nvPr/>
        </p:nvSpPr>
        <p:spPr>
          <a:xfrm>
            <a:off x="5588163" y="2810456"/>
            <a:ext cx="762761" cy="369332"/>
          </a:xfrm>
          <a:prstGeom prst="rect">
            <a:avLst/>
          </a:prstGeom>
          <a:noFill/>
        </p:spPr>
        <p:txBody>
          <a:bodyPr wrap="none" rtlCol="0">
            <a:spAutoFit/>
          </a:bodyPr>
          <a:lstStyle/>
          <a:p>
            <a:r>
              <a:rPr lang="en-US" dirty="0" smtClean="0">
                <a:solidFill>
                  <a:srgbClr val="FF0000"/>
                </a:solidFill>
              </a:rPr>
              <a:t>12 HU</a:t>
            </a:r>
            <a:endParaRPr lang="en-US" dirty="0">
              <a:solidFill>
                <a:srgbClr val="FF0000"/>
              </a:solidFill>
            </a:endParaRPr>
          </a:p>
        </p:txBody>
      </p:sp>
      <p:sp>
        <p:nvSpPr>
          <p:cNvPr id="15" name="TextBox 14"/>
          <p:cNvSpPr txBox="1"/>
          <p:nvPr/>
        </p:nvSpPr>
        <p:spPr>
          <a:xfrm>
            <a:off x="4820618" y="3665153"/>
            <a:ext cx="996750" cy="369332"/>
          </a:xfrm>
          <a:prstGeom prst="rect">
            <a:avLst/>
          </a:prstGeom>
          <a:noFill/>
        </p:spPr>
        <p:txBody>
          <a:bodyPr wrap="none" rtlCol="0">
            <a:spAutoFit/>
          </a:bodyPr>
          <a:lstStyle/>
          <a:p>
            <a:r>
              <a:rPr lang="en-US" dirty="0" smtClean="0">
                <a:solidFill>
                  <a:srgbClr val="FF0000"/>
                </a:solidFill>
              </a:rPr>
              <a:t>1010 HU</a:t>
            </a:r>
            <a:endParaRPr lang="en-US" dirty="0">
              <a:solidFill>
                <a:srgbClr val="FF0000"/>
              </a:solidFill>
            </a:endParaRPr>
          </a:p>
        </p:txBody>
      </p:sp>
      <p:sp>
        <p:nvSpPr>
          <p:cNvPr id="16" name="TextBox 15"/>
          <p:cNvSpPr txBox="1"/>
          <p:nvPr/>
        </p:nvSpPr>
        <p:spPr>
          <a:xfrm>
            <a:off x="3422040" y="3502170"/>
            <a:ext cx="879756" cy="369332"/>
          </a:xfrm>
          <a:prstGeom prst="rect">
            <a:avLst/>
          </a:prstGeom>
          <a:noFill/>
        </p:spPr>
        <p:txBody>
          <a:bodyPr wrap="none" rtlCol="0">
            <a:spAutoFit/>
          </a:bodyPr>
          <a:lstStyle/>
          <a:p>
            <a:r>
              <a:rPr lang="en-US" dirty="0" smtClean="0">
                <a:solidFill>
                  <a:srgbClr val="FF0000"/>
                </a:solidFill>
              </a:rPr>
              <a:t>142 HU</a:t>
            </a:r>
            <a:endParaRPr lang="en-US" dirty="0">
              <a:solidFill>
                <a:srgbClr val="FF0000"/>
              </a:solidFill>
            </a:endParaRPr>
          </a:p>
        </p:txBody>
      </p:sp>
      <p:cxnSp>
        <p:nvCxnSpPr>
          <p:cNvPr id="17" name="Straight Connector 16"/>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2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number for common tissues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37273833"/>
              </p:ext>
            </p:extLst>
          </p:nvPr>
        </p:nvGraphicFramePr>
        <p:xfrm>
          <a:off x="1381760" y="2397760"/>
          <a:ext cx="6380480" cy="3004820"/>
        </p:xfrm>
        <a:graphic>
          <a:graphicData uri="http://schemas.openxmlformats.org/drawingml/2006/table">
            <a:tbl>
              <a:tblPr firstRow="1" bandRow="1">
                <a:tableStyleId>{5C22544A-7EE6-4342-B048-85BDC9FD1C3A}</a:tableStyleId>
              </a:tblPr>
              <a:tblGrid>
                <a:gridCol w="3190240"/>
                <a:gridCol w="3190240"/>
              </a:tblGrid>
              <a:tr h="429260">
                <a:tc>
                  <a:txBody>
                    <a:bodyPr/>
                    <a:lstStyle/>
                    <a:p>
                      <a:pPr algn="ctr"/>
                      <a:r>
                        <a:rPr lang="en-US" dirty="0" smtClean="0"/>
                        <a:t>Material</a:t>
                      </a:r>
                      <a:endParaRPr lang="en-US" dirty="0"/>
                    </a:p>
                  </a:txBody>
                  <a:tcPr/>
                </a:tc>
                <a:tc>
                  <a:txBody>
                    <a:bodyPr/>
                    <a:lstStyle/>
                    <a:p>
                      <a:pPr algn="ctr"/>
                      <a:r>
                        <a:rPr lang="en-US" dirty="0" smtClean="0"/>
                        <a:t>CT number (HU)</a:t>
                      </a:r>
                      <a:endParaRPr lang="en-US" dirty="0"/>
                    </a:p>
                  </a:txBody>
                  <a:tcPr/>
                </a:tc>
              </a:tr>
              <a:tr h="429260">
                <a:tc>
                  <a:txBody>
                    <a:bodyPr/>
                    <a:lstStyle/>
                    <a:p>
                      <a:pPr algn="ctr"/>
                      <a:r>
                        <a:rPr lang="en-US" dirty="0" smtClean="0"/>
                        <a:t>Air</a:t>
                      </a:r>
                      <a:endParaRPr lang="en-US" dirty="0"/>
                    </a:p>
                  </a:txBody>
                  <a:tcPr/>
                </a:tc>
                <a:tc>
                  <a:txBody>
                    <a:bodyPr/>
                    <a:lstStyle/>
                    <a:p>
                      <a:pPr algn="ctr"/>
                      <a:r>
                        <a:rPr lang="en-US" dirty="0" smtClean="0"/>
                        <a:t>-1000</a:t>
                      </a:r>
                      <a:endParaRPr lang="en-US" dirty="0"/>
                    </a:p>
                  </a:txBody>
                  <a:tcPr/>
                </a:tc>
              </a:tr>
              <a:tr h="429260">
                <a:tc>
                  <a:txBody>
                    <a:bodyPr/>
                    <a:lstStyle/>
                    <a:p>
                      <a:pPr algn="ctr"/>
                      <a:r>
                        <a:rPr lang="en-US" dirty="0" smtClean="0"/>
                        <a:t>Fat</a:t>
                      </a:r>
                      <a:endParaRPr lang="en-US" dirty="0"/>
                    </a:p>
                  </a:txBody>
                  <a:tcPr/>
                </a:tc>
                <a:tc>
                  <a:txBody>
                    <a:bodyPr/>
                    <a:lstStyle/>
                    <a:p>
                      <a:pPr algn="ctr"/>
                      <a:r>
                        <a:rPr lang="en-US" dirty="0" smtClean="0"/>
                        <a:t>-120 to -40</a:t>
                      </a:r>
                      <a:endParaRPr lang="en-US" dirty="0"/>
                    </a:p>
                  </a:txBody>
                  <a:tcPr/>
                </a:tc>
              </a:tr>
              <a:tr h="429260">
                <a:tc>
                  <a:txBody>
                    <a:bodyPr/>
                    <a:lstStyle/>
                    <a:p>
                      <a:pPr algn="ctr"/>
                      <a:r>
                        <a:rPr lang="en-US" dirty="0" smtClean="0"/>
                        <a:t>Water</a:t>
                      </a:r>
                      <a:endParaRPr lang="en-US" dirty="0"/>
                    </a:p>
                  </a:txBody>
                  <a:tcPr/>
                </a:tc>
                <a:tc>
                  <a:txBody>
                    <a:bodyPr/>
                    <a:lstStyle/>
                    <a:p>
                      <a:pPr algn="ctr"/>
                      <a:r>
                        <a:rPr lang="en-US" dirty="0" smtClean="0"/>
                        <a:t>0 (by definition)</a:t>
                      </a:r>
                      <a:endParaRPr lang="en-US" dirty="0"/>
                    </a:p>
                  </a:txBody>
                  <a:tcPr/>
                </a:tc>
              </a:tr>
              <a:tr h="429260">
                <a:tc>
                  <a:txBody>
                    <a:bodyPr/>
                    <a:lstStyle/>
                    <a:p>
                      <a:pPr algn="ctr"/>
                      <a:r>
                        <a:rPr lang="en-US" dirty="0" smtClean="0"/>
                        <a:t>Muscle</a:t>
                      </a:r>
                      <a:endParaRPr lang="en-US" dirty="0"/>
                    </a:p>
                  </a:txBody>
                  <a:tcPr/>
                </a:tc>
                <a:tc>
                  <a:txBody>
                    <a:bodyPr/>
                    <a:lstStyle/>
                    <a:p>
                      <a:pPr algn="ctr"/>
                      <a:r>
                        <a:rPr lang="en-US" dirty="0" smtClean="0"/>
                        <a:t>+10</a:t>
                      </a:r>
                      <a:r>
                        <a:rPr lang="en-US" baseline="0" dirty="0" smtClean="0"/>
                        <a:t> to +40</a:t>
                      </a:r>
                      <a:endParaRPr lang="en-US" dirty="0"/>
                    </a:p>
                  </a:txBody>
                  <a:tcPr/>
                </a:tc>
              </a:tr>
              <a:tr h="429260">
                <a:tc>
                  <a:txBody>
                    <a:bodyPr/>
                    <a:lstStyle/>
                    <a:p>
                      <a:pPr algn="ctr"/>
                      <a:r>
                        <a:rPr lang="en-US" dirty="0" smtClean="0"/>
                        <a:t>Soft Tissue</a:t>
                      </a:r>
                      <a:endParaRPr lang="en-US" dirty="0"/>
                    </a:p>
                  </a:txBody>
                  <a:tcPr/>
                </a:tc>
                <a:tc>
                  <a:txBody>
                    <a:bodyPr/>
                    <a:lstStyle/>
                    <a:p>
                      <a:pPr algn="ctr"/>
                      <a:r>
                        <a:rPr lang="en-US" dirty="0" smtClean="0"/>
                        <a:t>+30 to +60</a:t>
                      </a:r>
                      <a:endParaRPr lang="en-US" dirty="0"/>
                    </a:p>
                  </a:txBody>
                  <a:tcPr/>
                </a:tc>
              </a:tr>
              <a:tr h="429260">
                <a:tc>
                  <a:txBody>
                    <a:bodyPr/>
                    <a:lstStyle/>
                    <a:p>
                      <a:pPr algn="ctr"/>
                      <a:r>
                        <a:rPr lang="en-US" dirty="0" smtClean="0"/>
                        <a:t>Bone</a:t>
                      </a:r>
                      <a:endParaRPr lang="en-US" dirty="0"/>
                    </a:p>
                  </a:txBody>
                  <a:tcPr/>
                </a:tc>
                <a:tc>
                  <a:txBody>
                    <a:bodyPr/>
                    <a:lstStyle/>
                    <a:p>
                      <a:pPr algn="ctr"/>
                      <a:r>
                        <a:rPr lang="en-US" dirty="0" smtClean="0"/>
                        <a:t>+1000 to 3000</a:t>
                      </a:r>
                      <a:endParaRPr lang="en-US" dirty="0"/>
                    </a:p>
                  </a:txBody>
                  <a:tcPr/>
                </a:tc>
              </a:tr>
            </a:tbl>
          </a:graphicData>
        </a:graphic>
      </p:graphicFrame>
      <p:cxnSp>
        <p:nvCxnSpPr>
          <p:cNvPr id="6" name="Straight Connector 5"/>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16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up volumetric information quickly: spiral CT</a:t>
            </a:r>
            <a:endParaRPr lang="en-US" dirty="0"/>
          </a:p>
        </p:txBody>
      </p:sp>
      <p:pic>
        <p:nvPicPr>
          <p:cNvPr id="6" name="Picture 5"/>
          <p:cNvPicPr>
            <a:picLocks noChangeAspect="1"/>
          </p:cNvPicPr>
          <p:nvPr/>
        </p:nvPicPr>
        <p:blipFill>
          <a:blip r:embed="rId3"/>
          <a:stretch>
            <a:fillRect/>
          </a:stretch>
        </p:blipFill>
        <p:spPr>
          <a:xfrm>
            <a:off x="1305505" y="2522220"/>
            <a:ext cx="6532990" cy="2385060"/>
          </a:xfrm>
          <a:prstGeom prst="rect">
            <a:avLst/>
          </a:prstGeom>
        </p:spPr>
      </p:pic>
      <p:sp>
        <p:nvSpPr>
          <p:cNvPr id="7" name="TextBox 6"/>
          <p:cNvSpPr txBox="1"/>
          <p:nvPr/>
        </p:nvSpPr>
        <p:spPr>
          <a:xfrm>
            <a:off x="0" y="6625510"/>
            <a:ext cx="3940953" cy="246221"/>
          </a:xfrm>
          <a:prstGeom prst="rect">
            <a:avLst/>
          </a:prstGeom>
          <a:noFill/>
        </p:spPr>
        <p:txBody>
          <a:bodyPr wrap="none" rtlCol="0">
            <a:spAutoFit/>
          </a:bodyPr>
          <a:lstStyle/>
          <a:p>
            <a:r>
              <a:rPr lang="en-US" sz="1000" dirty="0"/>
              <a:t>http://imaging.cancer.gov/patientsandproviders/cancerimaging/ctscans</a:t>
            </a:r>
          </a:p>
        </p:txBody>
      </p:sp>
      <p:cxnSp>
        <p:nvCxnSpPr>
          <p:cNvPr id="8" name="Straight Connector 7"/>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9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faster with multi-slice spiral CT</a:t>
            </a:r>
            <a:endParaRPr lang="en-US" dirty="0"/>
          </a:p>
        </p:txBody>
      </p:sp>
      <p:pic>
        <p:nvPicPr>
          <p:cNvPr id="6" name="Picture 5"/>
          <p:cNvPicPr>
            <a:picLocks noChangeAspect="1"/>
          </p:cNvPicPr>
          <p:nvPr/>
        </p:nvPicPr>
        <p:blipFill>
          <a:blip r:embed="rId3"/>
          <a:stretch>
            <a:fillRect/>
          </a:stretch>
        </p:blipFill>
        <p:spPr>
          <a:xfrm>
            <a:off x="457200" y="1940560"/>
            <a:ext cx="3467100" cy="4114800"/>
          </a:xfrm>
          <a:prstGeom prst="rect">
            <a:avLst/>
          </a:prstGeom>
        </p:spPr>
      </p:pic>
      <p:sp>
        <p:nvSpPr>
          <p:cNvPr id="7" name="TextBox 6"/>
          <p:cNvSpPr txBox="1"/>
          <p:nvPr/>
        </p:nvSpPr>
        <p:spPr>
          <a:xfrm>
            <a:off x="438002" y="1571228"/>
            <a:ext cx="4638222" cy="369332"/>
          </a:xfrm>
          <a:prstGeom prst="rect">
            <a:avLst/>
          </a:prstGeom>
          <a:noFill/>
        </p:spPr>
        <p:txBody>
          <a:bodyPr wrap="none" rtlCol="0">
            <a:spAutoFit/>
          </a:bodyPr>
          <a:lstStyle/>
          <a:p>
            <a:r>
              <a:rPr lang="en-US" dirty="0" smtClean="0"/>
              <a:t>Single slice = limited scan coverage per rotation</a:t>
            </a:r>
            <a:endParaRPr lang="en-US" dirty="0"/>
          </a:p>
        </p:txBody>
      </p:sp>
      <p:sp>
        <p:nvSpPr>
          <p:cNvPr id="8" name="TextBox 7"/>
          <p:cNvSpPr txBox="1"/>
          <p:nvPr/>
        </p:nvSpPr>
        <p:spPr>
          <a:xfrm>
            <a:off x="438002" y="6055360"/>
            <a:ext cx="6915775" cy="369332"/>
          </a:xfrm>
          <a:prstGeom prst="rect">
            <a:avLst/>
          </a:prstGeom>
          <a:noFill/>
        </p:spPr>
        <p:txBody>
          <a:bodyPr wrap="none" rtlCol="0">
            <a:spAutoFit/>
          </a:bodyPr>
          <a:lstStyle/>
          <a:p>
            <a:r>
              <a:rPr lang="en-US" dirty="0" smtClean="0"/>
              <a:t>Multi slice = increased scan coverage per rotation: &gt;128 slices in &lt; 0.3 s!</a:t>
            </a:r>
            <a:endParaRPr lang="en-US" dirty="0"/>
          </a:p>
        </p:txBody>
      </p:sp>
      <p:cxnSp>
        <p:nvCxnSpPr>
          <p:cNvPr id="9" name="Straight Connector 8"/>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stretch>
            <a:fillRect/>
          </a:stretch>
        </p:blipFill>
        <p:spPr>
          <a:xfrm>
            <a:off x="5267044" y="2282408"/>
            <a:ext cx="3238500" cy="3429000"/>
          </a:xfrm>
          <a:prstGeom prst="rect">
            <a:avLst/>
          </a:prstGeom>
        </p:spPr>
      </p:pic>
      <p:sp>
        <p:nvSpPr>
          <p:cNvPr id="5" name="TextBox 4"/>
          <p:cNvSpPr txBox="1"/>
          <p:nvPr/>
        </p:nvSpPr>
        <p:spPr>
          <a:xfrm>
            <a:off x="6487583" y="6551083"/>
            <a:ext cx="2737448" cy="307777"/>
          </a:xfrm>
          <a:prstGeom prst="rect">
            <a:avLst/>
          </a:prstGeom>
          <a:noFill/>
        </p:spPr>
        <p:txBody>
          <a:bodyPr wrap="none" rtlCol="0">
            <a:spAutoFit/>
          </a:bodyPr>
          <a:lstStyle/>
          <a:p>
            <a:r>
              <a:rPr lang="en-US" sz="1400" dirty="0" err="1" smtClean="0"/>
              <a:t>Kalendar</a:t>
            </a:r>
            <a:r>
              <a:rPr lang="en-US" sz="1400" dirty="0" smtClean="0"/>
              <a:t> (2006) </a:t>
            </a:r>
            <a:r>
              <a:rPr lang="en-US" sz="1400" dirty="0" err="1" smtClean="0"/>
              <a:t>Phys</a:t>
            </a:r>
            <a:r>
              <a:rPr lang="en-US" sz="1400" dirty="0" smtClean="0"/>
              <a:t> Med </a:t>
            </a:r>
            <a:r>
              <a:rPr lang="en-US" sz="1400" dirty="0" err="1" smtClean="0"/>
              <a:t>Biol</a:t>
            </a:r>
            <a:r>
              <a:rPr lang="en-US" sz="1400" dirty="0" smtClean="0"/>
              <a:t> R29</a:t>
            </a:r>
            <a:endParaRPr lang="en-US" sz="1400" dirty="0"/>
          </a:p>
        </p:txBody>
      </p:sp>
    </p:spTree>
    <p:extLst>
      <p:ext uri="{BB962C8B-B14F-4D97-AF65-F5344CB8AC3E}">
        <p14:creationId xmlns:p14="http://schemas.microsoft.com/office/powerpoint/2010/main" val="1962857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Multi-slice spiral CT is achieved using a cone beam</a:t>
            </a:r>
            <a:endParaRPr lang="en-US" dirty="0"/>
          </a:p>
        </p:txBody>
      </p:sp>
      <p:pic>
        <p:nvPicPr>
          <p:cNvPr id="5" name="Picture 4"/>
          <p:cNvPicPr>
            <a:picLocks noChangeAspect="1"/>
          </p:cNvPicPr>
          <p:nvPr/>
        </p:nvPicPr>
        <p:blipFill rotWithShape="1">
          <a:blip r:embed="rId3"/>
          <a:srcRect b="18992"/>
          <a:stretch/>
        </p:blipFill>
        <p:spPr>
          <a:xfrm>
            <a:off x="1041400" y="1493520"/>
            <a:ext cx="7061200" cy="4897120"/>
          </a:xfrm>
          <a:prstGeom prst="rect">
            <a:avLst/>
          </a:prstGeom>
        </p:spPr>
      </p:pic>
      <p:sp>
        <p:nvSpPr>
          <p:cNvPr id="6" name="TextBox 5"/>
          <p:cNvSpPr txBox="1"/>
          <p:nvPr/>
        </p:nvSpPr>
        <p:spPr>
          <a:xfrm>
            <a:off x="0" y="6635670"/>
            <a:ext cx="1731000" cy="246221"/>
          </a:xfrm>
          <a:prstGeom prst="rect">
            <a:avLst/>
          </a:prstGeom>
          <a:noFill/>
        </p:spPr>
        <p:txBody>
          <a:bodyPr wrap="none" rtlCol="0">
            <a:spAutoFit/>
          </a:bodyPr>
          <a:lstStyle/>
          <a:p>
            <a:r>
              <a:rPr lang="en-US" sz="1000" dirty="0" smtClean="0"/>
              <a:t>da Silva (2013) J Orthodontics</a:t>
            </a:r>
            <a:endParaRPr lang="en-US" sz="1000" dirty="0"/>
          </a:p>
        </p:txBody>
      </p:sp>
      <p:cxnSp>
        <p:nvCxnSpPr>
          <p:cNvPr id="7" name="Straight Connector 6"/>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87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Basics of CT</a:t>
            </a:r>
            <a:endParaRPr lang="en-US" dirty="0"/>
          </a:p>
        </p:txBody>
      </p:sp>
      <p:sp>
        <p:nvSpPr>
          <p:cNvPr id="4" name="Content Placeholder 3"/>
          <p:cNvSpPr>
            <a:spLocks noGrp="1"/>
          </p:cNvSpPr>
          <p:nvPr>
            <p:ph idx="1"/>
          </p:nvPr>
        </p:nvSpPr>
        <p:spPr/>
        <p:txBody>
          <a:bodyPr/>
          <a:lstStyle/>
          <a:p>
            <a:r>
              <a:rPr lang="en-US" dirty="0" smtClean="0"/>
              <a:t>Computed tomography uses X-ray attenuation to create virtual slices through an object</a:t>
            </a:r>
          </a:p>
          <a:p>
            <a:r>
              <a:rPr lang="en-US" dirty="0" smtClean="0"/>
              <a:t>Projections must be acquired and reconstructed</a:t>
            </a:r>
          </a:p>
          <a:p>
            <a:r>
              <a:rPr lang="en-US" dirty="0" smtClean="0"/>
              <a:t>Modern CT systems can take scans that cover 100s of slices over 10s of cm in less than 0.5 seconds</a:t>
            </a:r>
          </a:p>
          <a:p>
            <a:pPr lvl="1"/>
            <a:r>
              <a:rPr lang="en-US" dirty="0" smtClean="0"/>
              <a:t>Very high throughput</a:t>
            </a:r>
          </a:p>
          <a:p>
            <a:endParaRPr lang="en-US" dirty="0"/>
          </a:p>
        </p:txBody>
      </p:sp>
      <p:cxnSp>
        <p:nvCxnSpPr>
          <p:cNvPr id="3" name="Straight Connector 2"/>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5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393" y="210911"/>
            <a:ext cx="8917214" cy="2004786"/>
            <a:chOff x="113393" y="210911"/>
            <a:chExt cx="8917214" cy="2004786"/>
          </a:xfrm>
        </p:grpSpPr>
        <p:sp>
          <p:nvSpPr>
            <p:cNvPr id="4" name="Rectangle 3"/>
            <p:cNvSpPr/>
            <p:nvPr/>
          </p:nvSpPr>
          <p:spPr>
            <a:xfrm>
              <a:off x="113393" y="210911"/>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305663" y="976102"/>
              <a:ext cx="3674053" cy="461665"/>
            </a:xfrm>
            <a:prstGeom prst="rect">
              <a:avLst/>
            </a:prstGeom>
            <a:noFill/>
          </p:spPr>
          <p:txBody>
            <a:bodyPr wrap="none" rtlCol="0">
              <a:spAutoFit/>
            </a:bodyPr>
            <a:lstStyle/>
            <a:p>
              <a:r>
                <a:rPr lang="en-US" sz="2400" dirty="0" smtClean="0"/>
                <a:t>Computed tomography (CT)</a:t>
              </a:r>
              <a:endParaRPr lang="en-US" sz="2400" dirty="0"/>
            </a:p>
          </p:txBody>
        </p:sp>
        <p:pic>
          <p:nvPicPr>
            <p:cNvPr id="9" name="Picture 8"/>
            <p:cNvPicPr>
              <a:picLocks noChangeAspect="1"/>
            </p:cNvPicPr>
            <p:nvPr/>
          </p:nvPicPr>
          <p:blipFill>
            <a:blip r:embed="rId3"/>
            <a:stretch>
              <a:fillRect/>
            </a:stretch>
          </p:blipFill>
          <p:spPr>
            <a:xfrm>
              <a:off x="761105" y="285821"/>
              <a:ext cx="1467990" cy="1866900"/>
            </a:xfrm>
            <a:prstGeom prst="rect">
              <a:avLst/>
            </a:prstGeom>
          </p:spPr>
        </p:pic>
      </p:grpSp>
      <p:grpSp>
        <p:nvGrpSpPr>
          <p:cNvPr id="3" name="Group 2"/>
          <p:cNvGrpSpPr/>
          <p:nvPr/>
        </p:nvGrpSpPr>
        <p:grpSpPr>
          <a:xfrm>
            <a:off x="113393" y="2426608"/>
            <a:ext cx="8917214" cy="2004786"/>
            <a:chOff x="113393" y="2426608"/>
            <a:chExt cx="8917214" cy="2004786"/>
          </a:xfrm>
        </p:grpSpPr>
        <p:sp>
          <p:nvSpPr>
            <p:cNvPr id="5" name="Rectangle 4"/>
            <p:cNvSpPr/>
            <p:nvPr/>
          </p:nvSpPr>
          <p:spPr>
            <a:xfrm>
              <a:off x="113393" y="2426608"/>
              <a:ext cx="8917214" cy="2004786"/>
            </a:xfrm>
            <a:prstGeom prst="rect">
              <a:avLst/>
            </a:prstGeom>
            <a:noFill/>
            <a:ln w="1905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228838" y="2552274"/>
              <a:ext cx="2532525" cy="1778016"/>
            </a:xfrm>
            <a:prstGeom prst="rect">
              <a:avLst/>
            </a:prstGeom>
          </p:spPr>
        </p:pic>
        <p:sp>
          <p:nvSpPr>
            <p:cNvPr id="11" name="TextBox 10"/>
            <p:cNvSpPr txBox="1"/>
            <p:nvPr/>
          </p:nvSpPr>
          <p:spPr>
            <a:xfrm>
              <a:off x="3350852" y="3206764"/>
              <a:ext cx="3762418" cy="461665"/>
            </a:xfrm>
            <a:prstGeom prst="rect">
              <a:avLst/>
            </a:prstGeom>
            <a:noFill/>
          </p:spPr>
          <p:txBody>
            <a:bodyPr wrap="none" rtlCol="0">
              <a:spAutoFit/>
            </a:bodyPr>
            <a:lstStyle/>
            <a:p>
              <a:r>
                <a:rPr lang="en-US" sz="2400" dirty="0" smtClean="0"/>
                <a:t>Reconstructing the CT image</a:t>
              </a:r>
              <a:endParaRPr lang="en-US" sz="2400" dirty="0"/>
            </a:p>
          </p:txBody>
        </p:sp>
      </p:grpSp>
      <p:grpSp>
        <p:nvGrpSpPr>
          <p:cNvPr id="12" name="Group 11"/>
          <p:cNvGrpSpPr/>
          <p:nvPr/>
        </p:nvGrpSpPr>
        <p:grpSpPr>
          <a:xfrm>
            <a:off x="113393" y="4642305"/>
            <a:ext cx="8917214" cy="2004786"/>
            <a:chOff x="113393" y="4642305"/>
            <a:chExt cx="8917214" cy="2004786"/>
          </a:xfrm>
        </p:grpSpPr>
        <p:grpSp>
          <p:nvGrpSpPr>
            <p:cNvPr id="7" name="Group 6"/>
            <p:cNvGrpSpPr/>
            <p:nvPr/>
          </p:nvGrpSpPr>
          <p:grpSpPr>
            <a:xfrm>
              <a:off x="113393" y="4642305"/>
              <a:ext cx="8917214" cy="2004786"/>
              <a:chOff x="113393" y="4642305"/>
              <a:chExt cx="8917214" cy="2004786"/>
            </a:xfrm>
          </p:grpSpPr>
          <p:sp>
            <p:nvSpPr>
              <p:cNvPr id="6" name="Rectangle 5"/>
              <p:cNvSpPr/>
              <p:nvPr/>
            </p:nvSpPr>
            <p:spPr>
              <a:xfrm>
                <a:off x="113393" y="4642305"/>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305663" y="5433874"/>
                <a:ext cx="4624215" cy="461665"/>
              </a:xfrm>
              <a:prstGeom prst="rect">
                <a:avLst/>
              </a:prstGeom>
              <a:noFill/>
            </p:spPr>
            <p:txBody>
              <a:bodyPr wrap="none" rtlCol="0">
                <a:spAutoFit/>
              </a:bodyPr>
              <a:lstStyle/>
              <a:p>
                <a:r>
                  <a:rPr lang="en-US" sz="2400" dirty="0" smtClean="0"/>
                  <a:t>Methodology for image registration</a:t>
                </a:r>
                <a:endParaRPr lang="en-US" sz="2400" dirty="0"/>
              </a:p>
            </p:txBody>
          </p:sp>
        </p:grpSp>
        <p:pic>
          <p:nvPicPr>
            <p:cNvPr id="18" name="Picture 6" descr="_images/subjects2normtemp.png"/>
            <p:cNvPicPr>
              <a:picLocks noChangeAspect="1" noChangeArrowheads="1"/>
            </p:cNvPicPr>
            <p:nvPr/>
          </p:nvPicPr>
          <p:blipFill rotWithShape="1">
            <a:blip r:embed="rId5">
              <a:extLst>
                <a:ext uri="{28A0092B-C50C-407E-A947-70E740481C1C}">
                  <a14:useLocalDpi xmlns:a14="http://schemas.microsoft.com/office/drawing/2010/main" val="0"/>
                </a:ext>
              </a:extLst>
            </a:blip>
            <a:srcRect r="61626"/>
            <a:stretch/>
          </p:blipFill>
          <p:spPr bwMode="auto">
            <a:xfrm>
              <a:off x="558992" y="4831485"/>
              <a:ext cx="1872215" cy="16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73637" y="4557060"/>
            <a:ext cx="9144000" cy="2234680"/>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54078"/>
            <a:ext cx="9144000" cy="2234680"/>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44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US" dirty="0" smtClean="0"/>
              <a:t>After this lecture, you should be able to:</a:t>
            </a:r>
          </a:p>
          <a:p>
            <a:pPr lvl="1"/>
            <a:r>
              <a:rPr lang="en-US" dirty="0" smtClean="0"/>
              <a:t>Describe the development of computed tomography (CT)</a:t>
            </a:r>
          </a:p>
          <a:p>
            <a:pPr lvl="1"/>
            <a:r>
              <a:rPr lang="en-US" dirty="0" smtClean="0"/>
              <a:t>Derive the fundamental equations of CT image formation</a:t>
            </a:r>
          </a:p>
          <a:p>
            <a:pPr lvl="1"/>
            <a:r>
              <a:rPr lang="en-US" dirty="0" smtClean="0"/>
              <a:t>Understand the process of backprojection and its limitations</a:t>
            </a:r>
          </a:p>
          <a:p>
            <a:pPr lvl="1"/>
            <a:r>
              <a:rPr lang="en-US" dirty="0" smtClean="0"/>
              <a:t>Understand the key image quality metrics used in medical imaging and start to apply them to different imaging techniques introduced in the course</a:t>
            </a:r>
            <a:endParaRPr lang="en-US" dirty="0"/>
          </a:p>
        </p:txBody>
      </p:sp>
    </p:spTree>
    <p:extLst>
      <p:ext uri="{BB962C8B-B14F-4D97-AF65-F5344CB8AC3E}">
        <p14:creationId xmlns:p14="http://schemas.microsoft.com/office/powerpoint/2010/main" val="375833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Contrast </a:t>
            </a:r>
            <a:r>
              <a:rPr lang="en-US" dirty="0"/>
              <a:t>describes the potential to delineate multiple objects within an image</a:t>
            </a:r>
          </a:p>
        </p:txBody>
      </p:sp>
      <p:cxnSp>
        <p:nvCxnSpPr>
          <p:cNvPr id="4" name="Straight Connector 3"/>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374640" y="2824480"/>
            <a:ext cx="2438400" cy="19608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6451600" y="3058160"/>
            <a:ext cx="355600" cy="690880"/>
          </a:xfrm>
          <a:prstGeom prst="ellipse">
            <a:avLst/>
          </a:prstGeom>
          <a:solidFill>
            <a:schemeClr val="tx1">
              <a:lumMod val="65000"/>
              <a:lumOff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7" name="Oval 6"/>
          <p:cNvSpPr/>
          <p:nvPr/>
        </p:nvSpPr>
        <p:spPr>
          <a:xfrm>
            <a:off x="6990080" y="3698240"/>
            <a:ext cx="711200" cy="38608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3140867">
            <a:off x="6251267" y="3826207"/>
            <a:ext cx="492106" cy="86507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705516971"/>
              </p:ext>
            </p:extLst>
          </p:nvPr>
        </p:nvGraphicFramePr>
        <p:xfrm>
          <a:off x="673418" y="2635621"/>
          <a:ext cx="2159000" cy="917575"/>
        </p:xfrm>
        <a:graphic>
          <a:graphicData uri="http://schemas.openxmlformats.org/presentationml/2006/ole">
            <mc:AlternateContent xmlns:mc="http://schemas.openxmlformats.org/markup-compatibility/2006">
              <mc:Choice xmlns:v="urn:schemas-microsoft-com:vml" Requires="v">
                <p:oleObj spid="_x0000_s43097" name="Equation" r:id="rId4" imgW="1005480" imgH="420480" progId="Equation.3">
                  <p:embed/>
                </p:oleObj>
              </mc:Choice>
              <mc:Fallback>
                <p:oleObj name="Equation" r:id="rId4" imgW="1005480" imgH="420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18" y="2635621"/>
                        <a:ext cx="2159000" cy="917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1" name="Straight Arrow Connector 10"/>
          <p:cNvCxnSpPr/>
          <p:nvPr/>
        </p:nvCxnSpPr>
        <p:spPr>
          <a:xfrm>
            <a:off x="5648960" y="206248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366000" y="206248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648960" y="485648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366000" y="485648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400800" y="2181026"/>
            <a:ext cx="320821" cy="369332"/>
          </a:xfrm>
          <a:prstGeom prst="rect">
            <a:avLst/>
          </a:prstGeom>
          <a:noFill/>
        </p:spPr>
        <p:txBody>
          <a:bodyPr wrap="none" rtlCol="0">
            <a:spAutoFit/>
          </a:bodyPr>
          <a:lstStyle/>
          <a:p>
            <a:r>
              <a:rPr lang="en-US" dirty="0" smtClean="0"/>
              <a:t>I</a:t>
            </a:r>
            <a:r>
              <a:rPr lang="en-US" baseline="-25000" dirty="0" smtClean="0"/>
              <a:t>0</a:t>
            </a:r>
            <a:endParaRPr lang="en-US" dirty="0"/>
          </a:p>
        </p:txBody>
      </p:sp>
      <p:sp>
        <p:nvSpPr>
          <p:cNvPr id="16" name="TextBox 15"/>
          <p:cNvSpPr txBox="1"/>
          <p:nvPr/>
        </p:nvSpPr>
        <p:spPr>
          <a:xfrm>
            <a:off x="5648960" y="5433814"/>
            <a:ext cx="325730" cy="369332"/>
          </a:xfrm>
          <a:prstGeom prst="rect">
            <a:avLst/>
          </a:prstGeom>
          <a:noFill/>
        </p:spPr>
        <p:txBody>
          <a:bodyPr wrap="none" rtlCol="0">
            <a:spAutoFit/>
          </a:bodyPr>
          <a:lstStyle/>
          <a:p>
            <a:r>
              <a:rPr lang="en-US" dirty="0" smtClean="0"/>
              <a:t>I</a:t>
            </a:r>
            <a:r>
              <a:rPr lang="en-US" baseline="-25000" dirty="0"/>
              <a:t>1</a:t>
            </a:r>
            <a:endParaRPr lang="en-US" dirty="0"/>
          </a:p>
        </p:txBody>
      </p:sp>
      <p:sp>
        <p:nvSpPr>
          <p:cNvPr id="17" name="TextBox 16"/>
          <p:cNvSpPr txBox="1"/>
          <p:nvPr/>
        </p:nvSpPr>
        <p:spPr>
          <a:xfrm>
            <a:off x="7380459" y="5433814"/>
            <a:ext cx="325730" cy="369332"/>
          </a:xfrm>
          <a:prstGeom prst="rect">
            <a:avLst/>
          </a:prstGeom>
          <a:noFill/>
        </p:spPr>
        <p:txBody>
          <a:bodyPr wrap="none" rtlCol="0">
            <a:spAutoFit/>
          </a:bodyPr>
          <a:lstStyle/>
          <a:p>
            <a:r>
              <a:rPr lang="en-US" dirty="0" smtClean="0"/>
              <a:t>I</a:t>
            </a:r>
            <a:r>
              <a:rPr lang="en-US" baseline="-25000" dirty="0"/>
              <a:t>2</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2639911386"/>
              </p:ext>
            </p:extLst>
          </p:nvPr>
        </p:nvGraphicFramePr>
        <p:xfrm>
          <a:off x="673418" y="4612590"/>
          <a:ext cx="1835150" cy="917575"/>
        </p:xfrm>
        <a:graphic>
          <a:graphicData uri="http://schemas.openxmlformats.org/presentationml/2006/ole">
            <mc:AlternateContent xmlns:mc="http://schemas.openxmlformats.org/markup-compatibility/2006">
              <mc:Choice xmlns:v="urn:schemas-microsoft-com:vml" Requires="v">
                <p:oleObj spid="_x0000_s43098" name="Equation" r:id="rId6" imgW="849960" imgH="420480" progId="Equation.3">
                  <p:embed/>
                </p:oleObj>
              </mc:Choice>
              <mc:Fallback>
                <p:oleObj name="Equation" r:id="rId6" imgW="849960" imgH="420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418" y="4612590"/>
                        <a:ext cx="1835150" cy="917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405891" y="2003387"/>
            <a:ext cx="99257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Contrast</a:t>
            </a:r>
            <a:endParaRPr lang="en-US" dirty="0"/>
          </a:p>
        </p:txBody>
      </p:sp>
      <p:sp>
        <p:nvSpPr>
          <p:cNvPr id="10" name="TextBox 9"/>
          <p:cNvSpPr txBox="1"/>
          <p:nvPr/>
        </p:nvSpPr>
        <p:spPr>
          <a:xfrm>
            <a:off x="405891" y="4090480"/>
            <a:ext cx="232178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Contrast-to-noise ratio</a:t>
            </a:r>
            <a:endParaRPr lang="en-US" dirty="0"/>
          </a:p>
        </p:txBody>
      </p:sp>
    </p:spTree>
    <p:extLst>
      <p:ext uri="{BB962C8B-B14F-4D97-AF65-F5344CB8AC3E}">
        <p14:creationId xmlns:p14="http://schemas.microsoft.com/office/powerpoint/2010/main" val="1431695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There are two key challenges with using projection-based (planar) imaging systems</a:t>
            </a:r>
            <a:endParaRPr lang="en-US" dirty="0"/>
          </a:p>
        </p:txBody>
      </p:sp>
      <p:grpSp>
        <p:nvGrpSpPr>
          <p:cNvPr id="37" name="Group 36"/>
          <p:cNvGrpSpPr/>
          <p:nvPr/>
        </p:nvGrpSpPr>
        <p:grpSpPr>
          <a:xfrm>
            <a:off x="201174" y="4301952"/>
            <a:ext cx="3311964" cy="1200023"/>
            <a:chOff x="201174" y="4301952"/>
            <a:chExt cx="3311964" cy="1200023"/>
          </a:xfrm>
        </p:grpSpPr>
        <p:sp>
          <p:nvSpPr>
            <p:cNvPr id="30" name="TextBox 29"/>
            <p:cNvSpPr txBox="1"/>
            <p:nvPr/>
          </p:nvSpPr>
          <p:spPr>
            <a:xfrm>
              <a:off x="201174" y="4301952"/>
              <a:ext cx="1826141" cy="369332"/>
            </a:xfrm>
            <a:prstGeom prst="rect">
              <a:avLst/>
            </a:prstGeom>
            <a:noFill/>
          </p:spPr>
          <p:txBody>
            <a:bodyPr wrap="none" rtlCol="0">
              <a:spAutoFit/>
            </a:bodyPr>
            <a:lstStyle/>
            <a:p>
              <a:r>
                <a:rPr lang="en-US" dirty="0" smtClean="0"/>
                <a:t>Inherent contrast</a:t>
              </a:r>
              <a:endParaRPr lang="en-US" dirty="0"/>
            </a:p>
          </p:txBody>
        </p:sp>
        <p:graphicFrame>
          <p:nvGraphicFramePr>
            <p:cNvPr id="33" name="Object 32"/>
            <p:cNvGraphicFramePr>
              <a:graphicFrameLocks noChangeAspect="1"/>
            </p:cNvGraphicFramePr>
            <p:nvPr>
              <p:extLst>
                <p:ext uri="{D42A27DB-BD31-4B8C-83A1-F6EECF244321}">
                  <p14:modId xmlns:p14="http://schemas.microsoft.com/office/powerpoint/2010/main" val="1523795975"/>
                </p:ext>
              </p:extLst>
            </p:nvPr>
          </p:nvGraphicFramePr>
          <p:xfrm>
            <a:off x="549275" y="4755850"/>
            <a:ext cx="2963863" cy="746125"/>
          </p:xfrm>
          <a:graphic>
            <a:graphicData uri="http://schemas.openxmlformats.org/presentationml/2006/ole">
              <mc:AlternateContent xmlns:mc="http://schemas.openxmlformats.org/markup-compatibility/2006">
                <mc:Choice xmlns:v="urn:schemas-microsoft-com:vml" Requires="v">
                  <p:oleObj spid="_x0000_s34947" name="Equation" r:id="rId4" imgW="1714500" imgH="431800" progId="Equation.3">
                    <p:embed/>
                  </p:oleObj>
                </mc:Choice>
                <mc:Fallback>
                  <p:oleObj name="Equation" r:id="rId4" imgW="1714500" imgH="431800" progId="Equation.3">
                    <p:embed/>
                    <p:pic>
                      <p:nvPicPr>
                        <p:cNvPr id="0" name=""/>
                        <p:cNvPicPr>
                          <a:picLocks noChangeAspect="1" noChangeArrowheads="1"/>
                        </p:cNvPicPr>
                        <p:nvPr/>
                      </p:nvPicPr>
                      <p:blipFill>
                        <a:blip r:embed="rId5"/>
                        <a:srcRect/>
                        <a:stretch>
                          <a:fillRect/>
                        </a:stretch>
                      </p:blipFill>
                      <p:spPr bwMode="auto">
                        <a:xfrm>
                          <a:off x="549275" y="4755850"/>
                          <a:ext cx="2963863" cy="746125"/>
                        </a:xfrm>
                        <a:prstGeom prst="rect">
                          <a:avLst/>
                        </a:prstGeom>
                        <a:noFill/>
                        <a:ln>
                          <a:solidFill>
                            <a:srgbClr val="E46C0A"/>
                          </a:solidFill>
                        </a:ln>
                        <a:effectLst/>
                        <a:extLst/>
                      </p:spPr>
                    </p:pic>
                  </p:oleObj>
                </mc:Fallback>
              </mc:AlternateContent>
            </a:graphicData>
          </a:graphic>
        </p:graphicFrame>
      </p:grpSp>
      <p:grpSp>
        <p:nvGrpSpPr>
          <p:cNvPr id="4" name="Group 3"/>
          <p:cNvGrpSpPr/>
          <p:nvPr/>
        </p:nvGrpSpPr>
        <p:grpSpPr>
          <a:xfrm>
            <a:off x="5447816" y="4301952"/>
            <a:ext cx="3369159" cy="1224136"/>
            <a:chOff x="5447816" y="4301952"/>
            <a:chExt cx="3369159" cy="1224136"/>
          </a:xfrm>
        </p:grpSpPr>
        <p:graphicFrame>
          <p:nvGraphicFramePr>
            <p:cNvPr id="5" name="Object 4"/>
            <p:cNvGraphicFramePr>
              <a:graphicFrameLocks noChangeAspect="1"/>
            </p:cNvGraphicFramePr>
            <p:nvPr>
              <p:extLst>
                <p:ext uri="{D42A27DB-BD31-4B8C-83A1-F6EECF244321}">
                  <p14:modId xmlns:p14="http://schemas.microsoft.com/office/powerpoint/2010/main" val="2796545946"/>
                </p:ext>
              </p:extLst>
            </p:nvPr>
          </p:nvGraphicFramePr>
          <p:xfrm>
            <a:off x="5918200" y="4732338"/>
            <a:ext cx="2898775" cy="793750"/>
          </p:xfrm>
          <a:graphic>
            <a:graphicData uri="http://schemas.openxmlformats.org/presentationml/2006/ole">
              <mc:AlternateContent xmlns:mc="http://schemas.openxmlformats.org/markup-compatibility/2006">
                <mc:Choice xmlns:v="urn:schemas-microsoft-com:vml" Requires="v">
                  <p:oleObj spid="_x0000_s34948" name="Equation" r:id="rId6" imgW="1765300" imgH="482600" progId="Equation.3">
                    <p:embed/>
                  </p:oleObj>
                </mc:Choice>
                <mc:Fallback>
                  <p:oleObj name="Equation" r:id="rId6" imgW="1765300" imgH="482600" progId="Equation.3">
                    <p:embed/>
                    <p:pic>
                      <p:nvPicPr>
                        <p:cNvPr id="0" name=""/>
                        <p:cNvPicPr>
                          <a:picLocks noChangeAspect="1" noChangeArrowheads="1"/>
                        </p:cNvPicPr>
                        <p:nvPr/>
                      </p:nvPicPr>
                      <p:blipFill>
                        <a:blip r:embed="rId7"/>
                        <a:srcRect/>
                        <a:stretch>
                          <a:fillRect/>
                        </a:stretch>
                      </p:blipFill>
                      <p:spPr bwMode="auto">
                        <a:xfrm>
                          <a:off x="5918200" y="4732338"/>
                          <a:ext cx="2898775" cy="793750"/>
                        </a:xfrm>
                        <a:prstGeom prst="rect">
                          <a:avLst/>
                        </a:prstGeom>
                        <a:noFill/>
                        <a:ln>
                          <a:solidFill>
                            <a:srgbClr val="E46C0A"/>
                          </a:solidFill>
                        </a:ln>
                        <a:effectLst/>
                        <a:extLst/>
                      </p:spPr>
                    </p:pic>
                  </p:oleObj>
                </mc:Fallback>
              </mc:AlternateContent>
            </a:graphicData>
          </a:graphic>
        </p:graphicFrame>
        <p:sp>
          <p:nvSpPr>
            <p:cNvPr id="32" name="TextBox 31"/>
            <p:cNvSpPr txBox="1"/>
            <p:nvPr/>
          </p:nvSpPr>
          <p:spPr>
            <a:xfrm>
              <a:off x="5447816" y="4301952"/>
              <a:ext cx="2010361" cy="369332"/>
            </a:xfrm>
            <a:prstGeom prst="rect">
              <a:avLst/>
            </a:prstGeom>
            <a:noFill/>
          </p:spPr>
          <p:txBody>
            <a:bodyPr wrap="none" rtlCol="0">
              <a:spAutoFit/>
            </a:bodyPr>
            <a:lstStyle/>
            <a:p>
              <a:r>
                <a:rPr lang="en-US" dirty="0" smtClean="0"/>
                <a:t>Projection intensity</a:t>
              </a:r>
              <a:endParaRPr lang="en-US" dirty="0"/>
            </a:p>
          </p:txBody>
        </p:sp>
      </p:grpSp>
      <p:grpSp>
        <p:nvGrpSpPr>
          <p:cNvPr id="2" name="Group 1"/>
          <p:cNvGrpSpPr/>
          <p:nvPr/>
        </p:nvGrpSpPr>
        <p:grpSpPr>
          <a:xfrm>
            <a:off x="5447816" y="5586540"/>
            <a:ext cx="3215172" cy="1131760"/>
            <a:chOff x="5447816" y="5586540"/>
            <a:chExt cx="3215172" cy="1131760"/>
          </a:xfrm>
        </p:grpSpPr>
        <p:graphicFrame>
          <p:nvGraphicFramePr>
            <p:cNvPr id="34" name="Object 33"/>
            <p:cNvGraphicFramePr>
              <a:graphicFrameLocks noChangeAspect="1"/>
            </p:cNvGraphicFramePr>
            <p:nvPr>
              <p:extLst>
                <p:ext uri="{D42A27DB-BD31-4B8C-83A1-F6EECF244321}">
                  <p14:modId xmlns:p14="http://schemas.microsoft.com/office/powerpoint/2010/main" val="3456257619"/>
                </p:ext>
              </p:extLst>
            </p:nvPr>
          </p:nvGraphicFramePr>
          <p:xfrm>
            <a:off x="6072188" y="6016625"/>
            <a:ext cx="2590800" cy="701675"/>
          </p:xfrm>
          <a:graphic>
            <a:graphicData uri="http://schemas.openxmlformats.org/presentationml/2006/ole">
              <mc:AlternateContent xmlns:mc="http://schemas.openxmlformats.org/markup-compatibility/2006">
                <mc:Choice xmlns:v="urn:schemas-microsoft-com:vml" Requires="v">
                  <p:oleObj spid="_x0000_s34949" name="Equation" r:id="rId8" imgW="1498600" imgH="406400" progId="Equation.3">
                    <p:embed/>
                  </p:oleObj>
                </mc:Choice>
                <mc:Fallback>
                  <p:oleObj name="Equation" r:id="rId8" imgW="1498600" imgH="406400" progId="Equation.3">
                    <p:embed/>
                    <p:pic>
                      <p:nvPicPr>
                        <p:cNvPr id="0" name=""/>
                        <p:cNvPicPr>
                          <a:picLocks noChangeAspect="1" noChangeArrowheads="1"/>
                        </p:cNvPicPr>
                        <p:nvPr/>
                      </p:nvPicPr>
                      <p:blipFill>
                        <a:blip r:embed="rId9"/>
                        <a:srcRect/>
                        <a:stretch>
                          <a:fillRect/>
                        </a:stretch>
                      </p:blipFill>
                      <p:spPr bwMode="auto">
                        <a:xfrm>
                          <a:off x="6072188" y="6016625"/>
                          <a:ext cx="2590800" cy="701675"/>
                        </a:xfrm>
                        <a:prstGeom prst="rect">
                          <a:avLst/>
                        </a:prstGeom>
                        <a:noFill/>
                        <a:ln>
                          <a:solidFill>
                            <a:srgbClr val="E46C0A"/>
                          </a:solidFill>
                        </a:ln>
                        <a:effectLst/>
                        <a:extLst/>
                      </p:spPr>
                    </p:pic>
                  </p:oleObj>
                </mc:Fallback>
              </mc:AlternateContent>
            </a:graphicData>
          </a:graphic>
        </p:graphicFrame>
        <p:sp>
          <p:nvSpPr>
            <p:cNvPr id="36" name="TextBox 35"/>
            <p:cNvSpPr txBox="1"/>
            <p:nvPr/>
          </p:nvSpPr>
          <p:spPr>
            <a:xfrm>
              <a:off x="5447816" y="5586540"/>
              <a:ext cx="1915909" cy="369332"/>
            </a:xfrm>
            <a:prstGeom prst="rect">
              <a:avLst/>
            </a:prstGeom>
            <a:noFill/>
          </p:spPr>
          <p:txBody>
            <a:bodyPr wrap="none" rtlCol="0">
              <a:spAutoFit/>
            </a:bodyPr>
            <a:lstStyle/>
            <a:p>
              <a:r>
                <a:rPr lang="en-US" dirty="0" smtClean="0"/>
                <a:t>Recorded contrast</a:t>
              </a:r>
              <a:endParaRPr lang="en-US" dirty="0"/>
            </a:p>
          </p:txBody>
        </p:sp>
      </p:grpSp>
      <p:cxnSp>
        <p:nvCxnSpPr>
          <p:cNvPr id="28" name="Straight Connector 27"/>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559815" y="3792733"/>
            <a:ext cx="1024746" cy="0"/>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554605" y="1364279"/>
            <a:ext cx="4356455" cy="3000869"/>
            <a:chOff x="2554605" y="1364279"/>
            <a:chExt cx="4356455" cy="3000869"/>
          </a:xfrm>
        </p:grpSpPr>
        <p:grpSp>
          <p:nvGrpSpPr>
            <p:cNvPr id="31" name="Group 30"/>
            <p:cNvGrpSpPr/>
            <p:nvPr/>
          </p:nvGrpSpPr>
          <p:grpSpPr>
            <a:xfrm>
              <a:off x="2554605" y="1509899"/>
              <a:ext cx="4017465" cy="2855249"/>
              <a:chOff x="2500702" y="1736577"/>
              <a:chExt cx="4017465" cy="2855249"/>
            </a:xfrm>
          </p:grpSpPr>
          <p:sp>
            <p:nvSpPr>
              <p:cNvPr id="6" name="Rounded Rectangle 5"/>
              <p:cNvSpPr/>
              <p:nvPr/>
            </p:nvSpPr>
            <p:spPr>
              <a:xfrm>
                <a:off x="3485994" y="1736577"/>
                <a:ext cx="1462689" cy="2266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t>μ</a:t>
                </a:r>
                <a:r>
                  <a:rPr lang="en-US" dirty="0" smtClean="0"/>
                  <a:t>=0.1</a:t>
                </a:r>
                <a:endParaRPr lang="en-US" dirty="0"/>
              </a:p>
            </p:txBody>
          </p:sp>
          <p:sp>
            <p:nvSpPr>
              <p:cNvPr id="7" name="Rounded Rectangle 6"/>
              <p:cNvSpPr/>
              <p:nvPr/>
            </p:nvSpPr>
            <p:spPr>
              <a:xfrm>
                <a:off x="4370604" y="3248969"/>
                <a:ext cx="332828" cy="509425"/>
              </a:xfrm>
              <a:prstGeom prst="roundRect">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9" name="Straight Connector 8"/>
              <p:cNvCxnSpPr/>
              <p:nvPr/>
            </p:nvCxnSpPr>
            <p:spPr>
              <a:xfrm>
                <a:off x="6518167" y="1752459"/>
                <a:ext cx="0" cy="2266952"/>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45821" y="1752459"/>
                <a:ext cx="0" cy="1512392"/>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90911" y="3264851"/>
                <a:ext cx="0" cy="509425"/>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45821" y="3784460"/>
                <a:ext cx="0" cy="21906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45821" y="3774276"/>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653910" y="3264851"/>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461059" y="4001407"/>
                <a:ext cx="325730" cy="369332"/>
              </a:xfrm>
              <a:prstGeom prst="rect">
                <a:avLst/>
              </a:prstGeom>
              <a:noFill/>
            </p:spPr>
            <p:txBody>
              <a:bodyPr wrap="none" rtlCol="0">
                <a:spAutoFit/>
              </a:bodyPr>
              <a:lstStyle/>
              <a:p>
                <a:r>
                  <a:rPr lang="en-US" dirty="0" smtClean="0"/>
                  <a:t>I</a:t>
                </a:r>
                <a:r>
                  <a:rPr lang="en-US" baseline="-25000" dirty="0" smtClean="0"/>
                  <a:t>d</a:t>
                </a:r>
                <a:endParaRPr lang="en-US" dirty="0"/>
              </a:p>
            </p:txBody>
          </p:sp>
          <p:cxnSp>
            <p:nvCxnSpPr>
              <p:cNvPr id="24" name="Straight Arrow Connector 23"/>
              <p:cNvCxnSpPr/>
              <p:nvPr/>
            </p:nvCxnSpPr>
            <p:spPr>
              <a:xfrm>
                <a:off x="3485994" y="4222494"/>
                <a:ext cx="1462689" cy="0"/>
              </a:xfrm>
              <a:prstGeom prst="straightConnector1">
                <a:avLst/>
              </a:prstGeom>
              <a:ln>
                <a:solidFill>
                  <a:srgbClr val="8064A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766255" y="4222494"/>
                <a:ext cx="980632" cy="369332"/>
              </a:xfrm>
              <a:prstGeom prst="rect">
                <a:avLst/>
              </a:prstGeom>
              <a:noFill/>
            </p:spPr>
            <p:txBody>
              <a:bodyPr wrap="none" rtlCol="0">
                <a:spAutoFit/>
              </a:bodyPr>
              <a:lstStyle/>
              <a:p>
                <a:pPr algn="ctr"/>
                <a:r>
                  <a:rPr lang="en-US" dirty="0" smtClean="0"/>
                  <a:t>w=10cm</a:t>
                </a:r>
                <a:endParaRPr lang="en-US" dirty="0"/>
              </a:p>
            </p:txBody>
          </p:sp>
          <p:sp>
            <p:nvSpPr>
              <p:cNvPr id="26" name="TextBox 25"/>
              <p:cNvSpPr txBox="1"/>
              <p:nvPr/>
            </p:nvSpPr>
            <p:spPr>
              <a:xfrm>
                <a:off x="2500702" y="3459861"/>
                <a:ext cx="863638" cy="646331"/>
              </a:xfrm>
              <a:prstGeom prst="rect">
                <a:avLst/>
              </a:prstGeom>
              <a:noFill/>
            </p:spPr>
            <p:txBody>
              <a:bodyPr wrap="none" rtlCol="0">
                <a:spAutoFit/>
              </a:bodyPr>
              <a:lstStyle/>
              <a:p>
                <a:pPr algn="ctr"/>
                <a:r>
                  <a:rPr lang="el-GR" dirty="0"/>
                  <a:t>μ</a:t>
                </a:r>
                <a:r>
                  <a:rPr lang="en-US" dirty="0"/>
                  <a:t>=</a:t>
                </a:r>
                <a:r>
                  <a:rPr lang="en-US" dirty="0" smtClean="0"/>
                  <a:t>0.2</a:t>
                </a:r>
              </a:p>
              <a:p>
                <a:pPr algn="ctr"/>
                <a:r>
                  <a:rPr lang="en-US" dirty="0" smtClean="0"/>
                  <a:t>w=1cm</a:t>
                </a:r>
                <a:endParaRPr lang="en-US" dirty="0"/>
              </a:p>
            </p:txBody>
          </p:sp>
          <p:cxnSp>
            <p:nvCxnSpPr>
              <p:cNvPr id="27" name="Straight Connector 26"/>
              <p:cNvCxnSpPr/>
              <p:nvPr/>
            </p:nvCxnSpPr>
            <p:spPr>
              <a:xfrm flipH="1">
                <a:off x="3293295" y="3459861"/>
                <a:ext cx="1252482" cy="326235"/>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6621911" y="1364279"/>
              <a:ext cx="289149" cy="369332"/>
            </a:xfrm>
            <a:prstGeom prst="rect">
              <a:avLst/>
            </a:prstGeom>
            <a:noFill/>
          </p:spPr>
          <p:txBody>
            <a:bodyPr wrap="none" rtlCol="0">
              <a:spAutoFit/>
            </a:bodyPr>
            <a:lstStyle/>
            <a:p>
              <a:r>
                <a:rPr lang="en-US" dirty="0" smtClean="0"/>
                <a:t>y</a:t>
              </a:r>
              <a:endParaRPr lang="en-US" dirty="0"/>
            </a:p>
          </p:txBody>
        </p:sp>
      </p:grpSp>
    </p:spTree>
    <p:extLst>
      <p:ext uri="{BB962C8B-B14F-4D97-AF65-F5344CB8AC3E}">
        <p14:creationId xmlns:p14="http://schemas.microsoft.com/office/powerpoint/2010/main" val="26804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Computed Tomography (CT) in any modality is the key to overcoming these limitations</a:t>
            </a:r>
            <a:endParaRPr lang="en-US" dirty="0"/>
          </a:p>
        </p:txBody>
      </p:sp>
      <p:sp>
        <p:nvSpPr>
          <p:cNvPr id="28" name="Can 27"/>
          <p:cNvSpPr/>
          <p:nvPr/>
        </p:nvSpPr>
        <p:spPr>
          <a:xfrm>
            <a:off x="4221655" y="1602847"/>
            <a:ext cx="350345" cy="888384"/>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nvGrpSpPr>
          <p:cNvPr id="47" name="Group 46"/>
          <p:cNvGrpSpPr/>
          <p:nvPr/>
        </p:nvGrpSpPr>
        <p:grpSpPr>
          <a:xfrm>
            <a:off x="457200" y="1418897"/>
            <a:ext cx="3153103" cy="2376275"/>
            <a:chOff x="457200" y="1418897"/>
            <a:chExt cx="3153103" cy="2376275"/>
          </a:xfrm>
        </p:grpSpPr>
        <p:grpSp>
          <p:nvGrpSpPr>
            <p:cNvPr id="41" name="Group 40"/>
            <p:cNvGrpSpPr/>
            <p:nvPr/>
          </p:nvGrpSpPr>
          <p:grpSpPr>
            <a:xfrm>
              <a:off x="457200" y="1964622"/>
              <a:ext cx="3153103" cy="1830550"/>
              <a:chOff x="394138" y="1709819"/>
              <a:chExt cx="3153103" cy="1830550"/>
            </a:xfrm>
          </p:grpSpPr>
          <p:sp>
            <p:nvSpPr>
              <p:cNvPr id="4" name="Rounded Rectangle 3"/>
              <p:cNvSpPr/>
              <p:nvPr/>
            </p:nvSpPr>
            <p:spPr>
              <a:xfrm>
                <a:off x="1867000" y="1762373"/>
                <a:ext cx="909483" cy="1666023"/>
              </a:xfrm>
              <a:prstGeom prst="roundRect">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Sun 4"/>
              <p:cNvSpPr/>
              <p:nvPr/>
            </p:nvSpPr>
            <p:spPr>
              <a:xfrm>
                <a:off x="394138" y="2524372"/>
                <a:ext cx="201448" cy="201448"/>
              </a:xfrm>
              <a:prstGeom prst="su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683172" y="1709819"/>
                <a:ext cx="394138" cy="85834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ectangle 6"/>
              <p:cNvSpPr/>
              <p:nvPr/>
            </p:nvSpPr>
            <p:spPr>
              <a:xfrm>
                <a:off x="683172" y="2682025"/>
                <a:ext cx="394138" cy="85834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 name="Straight Arrow Connector 8"/>
              <p:cNvCxnSpPr>
                <a:stCxn id="5" idx="3"/>
              </p:cNvCxnSpPr>
              <p:nvPr/>
            </p:nvCxnSpPr>
            <p:spPr>
              <a:xfrm flipV="1">
                <a:off x="595586" y="2603199"/>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1" name="Rectangle 10"/>
              <p:cNvSpPr/>
              <p:nvPr/>
            </p:nvSpPr>
            <p:spPr>
              <a:xfrm>
                <a:off x="3415862" y="2524372"/>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39" name="TextBox 38"/>
            <p:cNvSpPr txBox="1"/>
            <p:nvPr/>
          </p:nvSpPr>
          <p:spPr>
            <a:xfrm>
              <a:off x="1485333" y="1418897"/>
              <a:ext cx="1096837" cy="369332"/>
            </a:xfrm>
            <a:prstGeom prst="rect">
              <a:avLst/>
            </a:prstGeom>
            <a:noFill/>
          </p:spPr>
          <p:txBody>
            <a:bodyPr wrap="none" rtlCol="0">
              <a:spAutoFit/>
            </a:bodyPr>
            <a:lstStyle/>
            <a:p>
              <a:r>
                <a:rPr lang="en-US" b="1" dirty="0" smtClean="0"/>
                <a:t>Side view</a:t>
              </a:r>
              <a:endParaRPr lang="en-US" b="1" dirty="0"/>
            </a:p>
          </p:txBody>
        </p:sp>
      </p:grpSp>
      <p:grpSp>
        <p:nvGrpSpPr>
          <p:cNvPr id="48" name="Group 47"/>
          <p:cNvGrpSpPr/>
          <p:nvPr/>
        </p:nvGrpSpPr>
        <p:grpSpPr>
          <a:xfrm>
            <a:off x="5197365" y="1423871"/>
            <a:ext cx="3170621" cy="2158595"/>
            <a:chOff x="5197365" y="1423871"/>
            <a:chExt cx="3170621" cy="2158595"/>
          </a:xfrm>
        </p:grpSpPr>
        <p:grpSp>
          <p:nvGrpSpPr>
            <p:cNvPr id="42" name="Group 41"/>
            <p:cNvGrpSpPr/>
            <p:nvPr/>
          </p:nvGrpSpPr>
          <p:grpSpPr>
            <a:xfrm>
              <a:off x="5197365" y="2177328"/>
              <a:ext cx="3170621" cy="1405138"/>
              <a:chOff x="5197365" y="1893760"/>
              <a:chExt cx="3170621" cy="1405138"/>
            </a:xfrm>
          </p:grpSpPr>
          <p:sp>
            <p:nvSpPr>
              <p:cNvPr id="29" name="Oval 28"/>
              <p:cNvSpPr/>
              <p:nvPr/>
            </p:nvSpPr>
            <p:spPr>
              <a:xfrm>
                <a:off x="6463862" y="2137103"/>
                <a:ext cx="840828" cy="86211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Sun 13"/>
              <p:cNvSpPr/>
              <p:nvPr/>
            </p:nvSpPr>
            <p:spPr>
              <a:xfrm>
                <a:off x="5197365" y="2506854"/>
                <a:ext cx="201448" cy="201448"/>
              </a:xfrm>
              <a:prstGeom prst="su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7" name="Straight Arrow Connector 16"/>
              <p:cNvCxnSpPr/>
              <p:nvPr/>
            </p:nvCxnSpPr>
            <p:spPr>
              <a:xfrm flipV="1">
                <a:off x="5416331" y="2311377"/>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8" name="Rectangle 17"/>
              <p:cNvSpPr/>
              <p:nvPr/>
            </p:nvSpPr>
            <p:spPr>
              <a:xfrm>
                <a:off x="8236607" y="2524372"/>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ectangle 18"/>
              <p:cNvSpPr/>
              <p:nvPr/>
            </p:nvSpPr>
            <p:spPr>
              <a:xfrm>
                <a:off x="8236607" y="2366719"/>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ectangle 19"/>
              <p:cNvSpPr/>
              <p:nvPr/>
            </p:nvSpPr>
            <p:spPr>
              <a:xfrm>
                <a:off x="8236607" y="2209066"/>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ectangle 20"/>
              <p:cNvSpPr/>
              <p:nvPr/>
            </p:nvSpPr>
            <p:spPr>
              <a:xfrm>
                <a:off x="8236607" y="2051413"/>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Rectangle 21"/>
              <p:cNvSpPr/>
              <p:nvPr/>
            </p:nvSpPr>
            <p:spPr>
              <a:xfrm>
                <a:off x="8236607" y="2682025"/>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Rectangle 22"/>
              <p:cNvSpPr/>
              <p:nvPr/>
            </p:nvSpPr>
            <p:spPr>
              <a:xfrm>
                <a:off x="8236607" y="2839678"/>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ectangle 23"/>
              <p:cNvSpPr/>
              <p:nvPr/>
            </p:nvSpPr>
            <p:spPr>
              <a:xfrm>
                <a:off x="8236607" y="2999220"/>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Rectangle 24"/>
              <p:cNvSpPr/>
              <p:nvPr/>
            </p:nvSpPr>
            <p:spPr>
              <a:xfrm>
                <a:off x="8236607" y="3141245"/>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Rectangle 25"/>
              <p:cNvSpPr/>
              <p:nvPr/>
            </p:nvSpPr>
            <p:spPr>
              <a:xfrm>
                <a:off x="8236607" y="1893760"/>
                <a:ext cx="131379" cy="1576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7" name="Straight Arrow Connector 26"/>
              <p:cNvCxnSpPr/>
              <p:nvPr/>
            </p:nvCxnSpPr>
            <p:spPr>
              <a:xfrm flipV="1">
                <a:off x="5416331" y="2449323"/>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p:nvPr/>
            </p:nvCxnSpPr>
            <p:spPr>
              <a:xfrm flipV="1">
                <a:off x="5416331" y="2587269"/>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p:nvPr/>
            </p:nvCxnSpPr>
            <p:spPr>
              <a:xfrm flipV="1">
                <a:off x="5416331" y="2863161"/>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p:nvPr/>
            </p:nvCxnSpPr>
            <p:spPr>
              <a:xfrm flipV="1">
                <a:off x="5416331" y="2725215"/>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p:nvPr/>
            </p:nvCxnSpPr>
            <p:spPr>
              <a:xfrm flipV="1">
                <a:off x="5416331" y="3001107"/>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p:nvPr/>
            </p:nvCxnSpPr>
            <p:spPr>
              <a:xfrm flipV="1">
                <a:off x="5416331" y="3277001"/>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p:nvPr/>
            </p:nvCxnSpPr>
            <p:spPr>
              <a:xfrm flipV="1">
                <a:off x="5416331" y="3139053"/>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6" name="Straight Arrow Connector 35"/>
              <p:cNvCxnSpPr/>
              <p:nvPr/>
            </p:nvCxnSpPr>
            <p:spPr>
              <a:xfrm flipV="1">
                <a:off x="5416331" y="1897539"/>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7" name="Straight Arrow Connector 36"/>
              <p:cNvCxnSpPr/>
              <p:nvPr/>
            </p:nvCxnSpPr>
            <p:spPr>
              <a:xfrm flipV="1">
                <a:off x="5416331" y="2035485"/>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8" name="Straight Arrow Connector 37"/>
              <p:cNvCxnSpPr/>
              <p:nvPr/>
            </p:nvCxnSpPr>
            <p:spPr>
              <a:xfrm flipV="1">
                <a:off x="5416331" y="2173431"/>
                <a:ext cx="2820276" cy="218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grpSp>
        <p:sp>
          <p:nvSpPr>
            <p:cNvPr id="40" name="TextBox 39"/>
            <p:cNvSpPr txBox="1"/>
            <p:nvPr/>
          </p:nvSpPr>
          <p:spPr>
            <a:xfrm>
              <a:off x="6256066" y="1423871"/>
              <a:ext cx="1053218" cy="369332"/>
            </a:xfrm>
            <a:prstGeom prst="rect">
              <a:avLst/>
            </a:prstGeom>
            <a:noFill/>
          </p:spPr>
          <p:txBody>
            <a:bodyPr wrap="none" rtlCol="0">
              <a:spAutoFit/>
            </a:bodyPr>
            <a:lstStyle/>
            <a:p>
              <a:r>
                <a:rPr lang="en-US" b="1" dirty="0" smtClean="0"/>
                <a:t>Top view</a:t>
              </a:r>
              <a:endParaRPr lang="en-US" b="1" dirty="0"/>
            </a:p>
          </p:txBody>
        </p:sp>
      </p:grpSp>
      <p:graphicFrame>
        <p:nvGraphicFramePr>
          <p:cNvPr id="43" name="Object 42"/>
          <p:cNvGraphicFramePr>
            <a:graphicFrameLocks noChangeAspect="1"/>
          </p:cNvGraphicFramePr>
          <p:nvPr>
            <p:extLst>
              <p:ext uri="{D42A27DB-BD31-4B8C-83A1-F6EECF244321}">
                <p14:modId xmlns:p14="http://schemas.microsoft.com/office/powerpoint/2010/main" val="2676631859"/>
              </p:ext>
            </p:extLst>
          </p:nvPr>
        </p:nvGraphicFramePr>
        <p:xfrm>
          <a:off x="2897188" y="4335463"/>
          <a:ext cx="2898775" cy="793750"/>
        </p:xfrm>
        <a:graphic>
          <a:graphicData uri="http://schemas.openxmlformats.org/presentationml/2006/ole">
            <mc:AlternateContent xmlns:mc="http://schemas.openxmlformats.org/markup-compatibility/2006">
              <mc:Choice xmlns:v="urn:schemas-microsoft-com:vml" Requires="v">
                <p:oleObj spid="_x0000_s35931" name="Equation" r:id="rId4" imgW="1765300" imgH="482600" progId="Equation.3">
                  <p:embed/>
                </p:oleObj>
              </mc:Choice>
              <mc:Fallback>
                <p:oleObj name="Equation" r:id="rId4" imgW="1765300" imgH="482600" progId="Equation.3">
                  <p:embed/>
                  <p:pic>
                    <p:nvPicPr>
                      <p:cNvPr id="0" name=""/>
                      <p:cNvPicPr>
                        <a:picLocks noChangeAspect="1" noChangeArrowheads="1"/>
                      </p:cNvPicPr>
                      <p:nvPr/>
                    </p:nvPicPr>
                    <p:blipFill>
                      <a:blip r:embed="rId5"/>
                      <a:srcRect/>
                      <a:stretch>
                        <a:fillRect/>
                      </a:stretch>
                    </p:blipFill>
                    <p:spPr bwMode="auto">
                      <a:xfrm>
                        <a:off x="2897188" y="4335463"/>
                        <a:ext cx="2898775" cy="793750"/>
                      </a:xfrm>
                      <a:prstGeom prst="rect">
                        <a:avLst/>
                      </a:prstGeom>
                      <a:noFill/>
                      <a:ln>
                        <a:noFill/>
                      </a:ln>
                      <a:effectLst/>
                      <a:extLst/>
                    </p:spPr>
                  </p:pic>
                </p:oleObj>
              </mc:Fallback>
            </mc:AlternateContent>
          </a:graphicData>
        </a:graphic>
      </p:graphicFrame>
      <p:grpSp>
        <p:nvGrpSpPr>
          <p:cNvPr id="49" name="Group 48"/>
          <p:cNvGrpSpPr/>
          <p:nvPr/>
        </p:nvGrpSpPr>
        <p:grpSpPr>
          <a:xfrm>
            <a:off x="2097345" y="5295626"/>
            <a:ext cx="6493666" cy="1116915"/>
            <a:chOff x="2097345" y="5295626"/>
            <a:chExt cx="6493666" cy="1116915"/>
          </a:xfrm>
        </p:grpSpPr>
        <p:graphicFrame>
          <p:nvGraphicFramePr>
            <p:cNvPr id="44" name="Object 43"/>
            <p:cNvGraphicFramePr>
              <a:graphicFrameLocks noChangeAspect="1"/>
            </p:cNvGraphicFramePr>
            <p:nvPr>
              <p:extLst>
                <p:ext uri="{D42A27DB-BD31-4B8C-83A1-F6EECF244321}">
                  <p14:modId xmlns:p14="http://schemas.microsoft.com/office/powerpoint/2010/main" val="2617217000"/>
                </p:ext>
              </p:extLst>
            </p:nvPr>
          </p:nvGraphicFramePr>
          <p:xfrm>
            <a:off x="2986088" y="5295626"/>
            <a:ext cx="2795587" cy="793750"/>
          </p:xfrm>
          <a:graphic>
            <a:graphicData uri="http://schemas.openxmlformats.org/presentationml/2006/ole">
              <mc:AlternateContent xmlns:mc="http://schemas.openxmlformats.org/markup-compatibility/2006">
                <mc:Choice xmlns:v="urn:schemas-microsoft-com:vml" Requires="v">
                  <p:oleObj spid="_x0000_s35932" name="Equation" r:id="rId6" imgW="1701800" imgH="482600" progId="Equation.3">
                    <p:embed/>
                  </p:oleObj>
                </mc:Choice>
                <mc:Fallback>
                  <p:oleObj name="Equation" r:id="rId6" imgW="1701800" imgH="482600" progId="Equation.3">
                    <p:embed/>
                    <p:pic>
                      <p:nvPicPr>
                        <p:cNvPr id="0" name=""/>
                        <p:cNvPicPr>
                          <a:picLocks noChangeAspect="1" noChangeArrowheads="1"/>
                        </p:cNvPicPr>
                        <p:nvPr/>
                      </p:nvPicPr>
                      <p:blipFill>
                        <a:blip r:embed="rId7"/>
                        <a:srcRect/>
                        <a:stretch>
                          <a:fillRect/>
                        </a:stretch>
                      </p:blipFill>
                      <p:spPr bwMode="auto">
                        <a:xfrm>
                          <a:off x="2986088" y="5295626"/>
                          <a:ext cx="2795587" cy="793750"/>
                        </a:xfrm>
                        <a:prstGeom prst="rect">
                          <a:avLst/>
                        </a:prstGeom>
                        <a:noFill/>
                        <a:ln>
                          <a:noFill/>
                        </a:ln>
                        <a:effectLst/>
                        <a:extLst/>
                      </p:spPr>
                    </p:pic>
                  </p:oleObj>
                </mc:Fallback>
              </mc:AlternateContent>
            </a:graphicData>
          </a:graphic>
        </p:graphicFrame>
        <p:sp>
          <p:nvSpPr>
            <p:cNvPr id="45" name="TextBox 44"/>
            <p:cNvSpPr txBox="1"/>
            <p:nvPr/>
          </p:nvSpPr>
          <p:spPr>
            <a:xfrm>
              <a:off x="2097345" y="5508437"/>
              <a:ext cx="799843" cy="369332"/>
            </a:xfrm>
            <a:prstGeom prst="rect">
              <a:avLst/>
            </a:prstGeom>
            <a:noFill/>
          </p:spPr>
          <p:txBody>
            <a:bodyPr wrap="none" rtlCol="0">
              <a:spAutoFit/>
            </a:bodyPr>
            <a:lstStyle/>
            <a:p>
              <a:r>
                <a:rPr lang="en-US" dirty="0" smtClean="0"/>
                <a:t>Define</a:t>
              </a:r>
              <a:endParaRPr lang="en-US" dirty="0"/>
            </a:p>
          </p:txBody>
        </p:sp>
        <p:sp>
          <p:nvSpPr>
            <p:cNvPr id="46" name="TextBox 45"/>
            <p:cNvSpPr txBox="1"/>
            <p:nvPr/>
          </p:nvSpPr>
          <p:spPr>
            <a:xfrm>
              <a:off x="6080259" y="5766210"/>
              <a:ext cx="2510752" cy="646331"/>
            </a:xfrm>
            <a:prstGeom prst="rect">
              <a:avLst/>
            </a:prstGeom>
            <a:noFill/>
          </p:spPr>
          <p:txBody>
            <a:bodyPr wrap="none" rtlCol="0">
              <a:spAutoFit/>
            </a:bodyPr>
            <a:lstStyle/>
            <a:p>
              <a:r>
                <a:rPr lang="en-US" dirty="0" smtClean="0"/>
                <a:t>“Projection”</a:t>
              </a:r>
            </a:p>
            <a:p>
              <a:r>
                <a:rPr lang="en-US" dirty="0" smtClean="0"/>
                <a:t>“Line integral through </a:t>
              </a:r>
              <a:r>
                <a:rPr lang="en-US" dirty="0"/>
                <a:t>µ</a:t>
              </a:r>
              <a:r>
                <a:rPr lang="en-US" dirty="0" smtClean="0"/>
                <a:t>”</a:t>
              </a:r>
              <a:endParaRPr lang="en-US" dirty="0"/>
            </a:p>
          </p:txBody>
        </p:sp>
      </p:grpSp>
      <p:cxnSp>
        <p:nvCxnSpPr>
          <p:cNvPr id="50" name="Straight Connector 49"/>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8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81714" y="3333136"/>
            <a:ext cx="1236297" cy="1500629"/>
          </a:xfrm>
          <a:custGeom>
            <a:avLst/>
            <a:gdLst>
              <a:gd name="connsiteX0" fmla="*/ 1233885 w 1236297"/>
              <a:gd name="connsiteY0" fmla="*/ 537575 h 1500629"/>
              <a:gd name="connsiteX1" fmla="*/ 1146299 w 1236297"/>
              <a:gd name="connsiteY1" fmla="*/ 309851 h 1500629"/>
              <a:gd name="connsiteX2" fmla="*/ 927333 w 1236297"/>
              <a:gd name="connsiteY2" fmla="*/ 178472 h 1500629"/>
              <a:gd name="connsiteX3" fmla="*/ 778437 w 1236297"/>
              <a:gd name="connsiteY3" fmla="*/ 20816 h 1500629"/>
              <a:gd name="connsiteX4" fmla="*/ 515678 w 1236297"/>
              <a:gd name="connsiteY4" fmla="*/ 20816 h 1500629"/>
              <a:gd name="connsiteX5" fmla="*/ 287954 w 1236297"/>
              <a:gd name="connsiteY5" fmla="*/ 195989 h 1500629"/>
              <a:gd name="connsiteX6" fmla="*/ 16437 w 1236297"/>
              <a:gd name="connsiteY6" fmla="*/ 344885 h 1500629"/>
              <a:gd name="connsiteX7" fmla="*/ 51471 w 1236297"/>
              <a:gd name="connsiteY7" fmla="*/ 502541 h 1500629"/>
              <a:gd name="connsiteX8" fmla="*/ 226644 w 1236297"/>
              <a:gd name="connsiteY8" fmla="*/ 774058 h 1500629"/>
              <a:gd name="connsiteX9" fmla="*/ 200368 w 1236297"/>
              <a:gd name="connsiteY9" fmla="*/ 975506 h 1500629"/>
              <a:gd name="connsiteX10" fmla="*/ 130299 w 1236297"/>
              <a:gd name="connsiteY10" fmla="*/ 1238265 h 1500629"/>
              <a:gd name="connsiteX11" fmla="*/ 340506 w 1236297"/>
              <a:gd name="connsiteY11" fmla="*/ 1448472 h 1500629"/>
              <a:gd name="connsiteX12" fmla="*/ 804713 w 1236297"/>
              <a:gd name="connsiteY12" fmla="*/ 1492265 h 1500629"/>
              <a:gd name="connsiteX13" fmla="*/ 936092 w 1236297"/>
              <a:gd name="connsiteY13" fmla="*/ 1317092 h 1500629"/>
              <a:gd name="connsiteX14" fmla="*/ 1067471 w 1236297"/>
              <a:gd name="connsiteY14" fmla="*/ 1229506 h 1500629"/>
              <a:gd name="connsiteX15" fmla="*/ 1155058 w 1236297"/>
              <a:gd name="connsiteY15" fmla="*/ 931713 h 1500629"/>
              <a:gd name="connsiteX16" fmla="*/ 1207609 w 1236297"/>
              <a:gd name="connsiteY16" fmla="*/ 782816 h 1500629"/>
              <a:gd name="connsiteX17" fmla="*/ 1233885 w 1236297"/>
              <a:gd name="connsiteY17" fmla="*/ 537575 h 15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6297" h="1500629">
                <a:moveTo>
                  <a:pt x="1233885" y="537575"/>
                </a:moveTo>
                <a:cubicBezTo>
                  <a:pt x="1223667" y="458748"/>
                  <a:pt x="1197391" y="369701"/>
                  <a:pt x="1146299" y="309851"/>
                </a:cubicBezTo>
                <a:cubicBezTo>
                  <a:pt x="1095207" y="250001"/>
                  <a:pt x="988643" y="226644"/>
                  <a:pt x="927333" y="178472"/>
                </a:cubicBezTo>
                <a:cubicBezTo>
                  <a:pt x="866023" y="130300"/>
                  <a:pt x="847046" y="47092"/>
                  <a:pt x="778437" y="20816"/>
                </a:cubicBezTo>
                <a:cubicBezTo>
                  <a:pt x="709828" y="-5460"/>
                  <a:pt x="597425" y="-8379"/>
                  <a:pt x="515678" y="20816"/>
                </a:cubicBezTo>
                <a:cubicBezTo>
                  <a:pt x="433931" y="50011"/>
                  <a:pt x="371161" y="141978"/>
                  <a:pt x="287954" y="195989"/>
                </a:cubicBezTo>
                <a:cubicBezTo>
                  <a:pt x="204747" y="250000"/>
                  <a:pt x="55851" y="293793"/>
                  <a:pt x="16437" y="344885"/>
                </a:cubicBezTo>
                <a:cubicBezTo>
                  <a:pt x="-22977" y="395977"/>
                  <a:pt x="16436" y="431012"/>
                  <a:pt x="51471" y="502541"/>
                </a:cubicBezTo>
                <a:cubicBezTo>
                  <a:pt x="86505" y="574070"/>
                  <a:pt x="201828" y="695231"/>
                  <a:pt x="226644" y="774058"/>
                </a:cubicBezTo>
                <a:cubicBezTo>
                  <a:pt x="251460" y="852885"/>
                  <a:pt x="216425" y="898138"/>
                  <a:pt x="200368" y="975506"/>
                </a:cubicBezTo>
                <a:cubicBezTo>
                  <a:pt x="184311" y="1052874"/>
                  <a:pt x="106943" y="1159437"/>
                  <a:pt x="130299" y="1238265"/>
                </a:cubicBezTo>
                <a:cubicBezTo>
                  <a:pt x="153655" y="1317093"/>
                  <a:pt x="228104" y="1406139"/>
                  <a:pt x="340506" y="1448472"/>
                </a:cubicBezTo>
                <a:cubicBezTo>
                  <a:pt x="452908" y="1490805"/>
                  <a:pt x="705449" y="1514162"/>
                  <a:pt x="804713" y="1492265"/>
                </a:cubicBezTo>
                <a:cubicBezTo>
                  <a:pt x="903977" y="1470368"/>
                  <a:pt x="892299" y="1360885"/>
                  <a:pt x="936092" y="1317092"/>
                </a:cubicBezTo>
                <a:cubicBezTo>
                  <a:pt x="979885" y="1273299"/>
                  <a:pt x="1030977" y="1293736"/>
                  <a:pt x="1067471" y="1229506"/>
                </a:cubicBezTo>
                <a:cubicBezTo>
                  <a:pt x="1103965" y="1165276"/>
                  <a:pt x="1131702" y="1006161"/>
                  <a:pt x="1155058" y="931713"/>
                </a:cubicBezTo>
                <a:cubicBezTo>
                  <a:pt x="1178414" y="857265"/>
                  <a:pt x="1195931" y="842667"/>
                  <a:pt x="1207609" y="782816"/>
                </a:cubicBezTo>
                <a:cubicBezTo>
                  <a:pt x="1219287" y="722965"/>
                  <a:pt x="1244103" y="616402"/>
                  <a:pt x="1233885" y="537575"/>
                </a:cubicBezTo>
                <a:close/>
              </a:path>
            </a:pathLst>
          </a:custGeom>
          <a:noFill/>
          <a:ln w="28575" cmpd="sng">
            <a:solidFill>
              <a:srgbClr val="E46C0A"/>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The key to performing Computed Tomography (CT) in any imaging modality is the ‘Central Slice Theorem’</a:t>
            </a:r>
          </a:p>
        </p:txBody>
      </p:sp>
      <p:cxnSp>
        <p:nvCxnSpPr>
          <p:cNvPr id="6" name="Straight Arrow Connector 5"/>
          <p:cNvCxnSpPr/>
          <p:nvPr/>
        </p:nvCxnSpPr>
        <p:spPr>
          <a:xfrm>
            <a:off x="165323" y="4028364"/>
            <a:ext cx="216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141033" y="2948364"/>
            <a:ext cx="0" cy="216000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996458" y="2579032"/>
            <a:ext cx="289149" cy="369332"/>
          </a:xfrm>
          <a:prstGeom prst="rect">
            <a:avLst/>
          </a:prstGeom>
          <a:noFill/>
        </p:spPr>
        <p:txBody>
          <a:bodyPr wrap="none" rtlCol="0">
            <a:spAutoFit/>
          </a:bodyPr>
          <a:lstStyle/>
          <a:p>
            <a:r>
              <a:rPr lang="en-US" dirty="0" smtClean="0"/>
              <a:t>y</a:t>
            </a:r>
            <a:endParaRPr lang="en-US" dirty="0"/>
          </a:p>
        </p:txBody>
      </p:sp>
      <p:sp>
        <p:nvSpPr>
          <p:cNvPr id="9" name="TextBox 8"/>
          <p:cNvSpPr txBox="1"/>
          <p:nvPr/>
        </p:nvSpPr>
        <p:spPr>
          <a:xfrm>
            <a:off x="2342840" y="3843698"/>
            <a:ext cx="287258" cy="369332"/>
          </a:xfrm>
          <a:prstGeom prst="rect">
            <a:avLst/>
          </a:prstGeom>
          <a:noFill/>
        </p:spPr>
        <p:txBody>
          <a:bodyPr wrap="none" rtlCol="0">
            <a:spAutoFit/>
          </a:bodyPr>
          <a:lstStyle/>
          <a:p>
            <a:r>
              <a:rPr lang="en-US" dirty="0" smtClean="0"/>
              <a:t>x</a:t>
            </a:r>
            <a:endParaRPr lang="en-US" dirty="0"/>
          </a:p>
        </p:txBody>
      </p:sp>
      <p:cxnSp>
        <p:nvCxnSpPr>
          <p:cNvPr id="12" name="Straight Connector 11"/>
          <p:cNvCxnSpPr/>
          <p:nvPr/>
        </p:nvCxnSpPr>
        <p:spPr>
          <a:xfrm>
            <a:off x="669180" y="3599440"/>
            <a:ext cx="899997"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521292" y="3645630"/>
            <a:ext cx="1130083"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594860" y="3622850"/>
            <a:ext cx="1007998"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059159" y="4028364"/>
            <a:ext cx="14400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4499159" y="2943920"/>
            <a:ext cx="0" cy="216000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4342706" y="2605308"/>
            <a:ext cx="312906" cy="369332"/>
          </a:xfrm>
          <a:prstGeom prst="rect">
            <a:avLst/>
          </a:prstGeom>
          <a:noFill/>
        </p:spPr>
        <p:txBody>
          <a:bodyPr wrap="none" rtlCol="0">
            <a:spAutoFit/>
          </a:bodyPr>
          <a:lstStyle/>
          <a:p>
            <a:r>
              <a:rPr lang="en-US" dirty="0" smtClean="0"/>
              <a:t>R</a:t>
            </a:r>
            <a:endParaRPr lang="en-US" dirty="0"/>
          </a:p>
        </p:txBody>
      </p:sp>
      <p:sp>
        <p:nvSpPr>
          <p:cNvPr id="28" name="TextBox 27"/>
          <p:cNvSpPr txBox="1"/>
          <p:nvPr/>
        </p:nvSpPr>
        <p:spPr>
          <a:xfrm>
            <a:off x="3452298" y="4488825"/>
            <a:ext cx="558642" cy="369332"/>
          </a:xfrm>
          <a:prstGeom prst="rect">
            <a:avLst/>
          </a:prstGeom>
          <a:noFill/>
        </p:spPr>
        <p:txBody>
          <a:bodyPr wrap="none" rtlCol="0">
            <a:spAutoFit/>
          </a:bodyPr>
          <a:lstStyle/>
          <a:p>
            <a:r>
              <a:rPr lang="en-US" dirty="0" smtClean="0"/>
              <a:t>g(R)</a:t>
            </a:r>
            <a:endParaRPr lang="en-US" dirty="0"/>
          </a:p>
        </p:txBody>
      </p:sp>
      <p:sp>
        <p:nvSpPr>
          <p:cNvPr id="29" name="Freeform 28"/>
          <p:cNvSpPr/>
          <p:nvPr/>
        </p:nvSpPr>
        <p:spPr>
          <a:xfrm>
            <a:off x="3757896" y="3196297"/>
            <a:ext cx="716656" cy="1769242"/>
          </a:xfrm>
          <a:custGeom>
            <a:avLst/>
            <a:gdLst>
              <a:gd name="connsiteX0" fmla="*/ 716656 w 716656"/>
              <a:gd name="connsiteY0" fmla="*/ 0 h 1769242"/>
              <a:gd name="connsiteX1" fmla="*/ 594035 w 716656"/>
              <a:gd name="connsiteY1" fmla="*/ 70069 h 1769242"/>
              <a:gd name="connsiteX2" fmla="*/ 515208 w 716656"/>
              <a:gd name="connsiteY2" fmla="*/ 236483 h 1769242"/>
              <a:gd name="connsiteX3" fmla="*/ 383829 w 716656"/>
              <a:gd name="connsiteY3" fmla="*/ 350345 h 1769242"/>
              <a:gd name="connsiteX4" fmla="*/ 77277 w 716656"/>
              <a:gd name="connsiteY4" fmla="*/ 411655 h 1769242"/>
              <a:gd name="connsiteX5" fmla="*/ 7208 w 716656"/>
              <a:gd name="connsiteY5" fmla="*/ 630621 h 1769242"/>
              <a:gd name="connsiteX6" fmla="*/ 7208 w 716656"/>
              <a:gd name="connsiteY6" fmla="*/ 937173 h 1769242"/>
              <a:gd name="connsiteX7" fmla="*/ 51001 w 716656"/>
              <a:gd name="connsiteY7" fmla="*/ 1147380 h 1769242"/>
              <a:gd name="connsiteX8" fmla="*/ 164863 w 716656"/>
              <a:gd name="connsiteY8" fmla="*/ 1357587 h 1769242"/>
              <a:gd name="connsiteX9" fmla="*/ 252449 w 716656"/>
              <a:gd name="connsiteY9" fmla="*/ 1611587 h 1769242"/>
              <a:gd name="connsiteX10" fmla="*/ 392587 w 716656"/>
              <a:gd name="connsiteY10" fmla="*/ 1734207 h 1769242"/>
              <a:gd name="connsiteX11" fmla="*/ 707898 w 716656"/>
              <a:gd name="connsiteY11" fmla="*/ 1769242 h 17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656" h="1769242">
                <a:moveTo>
                  <a:pt x="716656" y="0"/>
                </a:moveTo>
                <a:cubicBezTo>
                  <a:pt x="672133" y="15327"/>
                  <a:pt x="627610" y="30655"/>
                  <a:pt x="594035" y="70069"/>
                </a:cubicBezTo>
                <a:cubicBezTo>
                  <a:pt x="560460" y="109483"/>
                  <a:pt x="550242" y="189770"/>
                  <a:pt x="515208" y="236483"/>
                </a:cubicBezTo>
                <a:cubicBezTo>
                  <a:pt x="480174" y="283196"/>
                  <a:pt x="456817" y="321150"/>
                  <a:pt x="383829" y="350345"/>
                </a:cubicBezTo>
                <a:cubicBezTo>
                  <a:pt x="310841" y="379540"/>
                  <a:pt x="140047" y="364942"/>
                  <a:pt x="77277" y="411655"/>
                </a:cubicBezTo>
                <a:cubicBezTo>
                  <a:pt x="14507" y="458368"/>
                  <a:pt x="18886" y="543035"/>
                  <a:pt x="7208" y="630621"/>
                </a:cubicBezTo>
                <a:cubicBezTo>
                  <a:pt x="-4470" y="718207"/>
                  <a:pt x="-91" y="851047"/>
                  <a:pt x="7208" y="937173"/>
                </a:cubicBezTo>
                <a:cubicBezTo>
                  <a:pt x="14507" y="1023300"/>
                  <a:pt x="24725" y="1077311"/>
                  <a:pt x="51001" y="1147380"/>
                </a:cubicBezTo>
                <a:cubicBezTo>
                  <a:pt x="77277" y="1217449"/>
                  <a:pt x="131288" y="1280219"/>
                  <a:pt x="164863" y="1357587"/>
                </a:cubicBezTo>
                <a:cubicBezTo>
                  <a:pt x="198438" y="1434955"/>
                  <a:pt x="214495" y="1548817"/>
                  <a:pt x="252449" y="1611587"/>
                </a:cubicBezTo>
                <a:cubicBezTo>
                  <a:pt x="290403" y="1674357"/>
                  <a:pt x="316679" y="1707931"/>
                  <a:pt x="392587" y="1734207"/>
                </a:cubicBezTo>
                <a:cubicBezTo>
                  <a:pt x="468495" y="1760483"/>
                  <a:pt x="707898" y="1769242"/>
                  <a:pt x="707898" y="1769242"/>
                </a:cubicBezTo>
              </a:path>
            </a:pathLst>
          </a:custGeom>
          <a:ln>
            <a:solidFill>
              <a:srgbClr val="E46C0A"/>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30" name="Straight Connector 29"/>
          <p:cNvCxnSpPr>
            <a:stCxn id="29" idx="4"/>
          </p:cNvCxnSpPr>
          <p:nvPr/>
        </p:nvCxnSpPr>
        <p:spPr>
          <a:xfrm>
            <a:off x="3835173" y="3607952"/>
            <a:ext cx="663986" cy="1678"/>
          </a:xfrm>
          <a:prstGeom prst="line">
            <a:avLst/>
          </a:prstGeom>
        </p:spPr>
        <p:style>
          <a:lnRef idx="2">
            <a:schemeClr val="dk1"/>
          </a:lnRef>
          <a:fillRef idx="0">
            <a:schemeClr val="dk1"/>
          </a:fillRef>
          <a:effectRef idx="1">
            <a:schemeClr val="dk1"/>
          </a:effectRef>
          <a:fontRef idx="minor">
            <a:schemeClr val="tx1"/>
          </a:fontRef>
        </p:style>
      </p:cxnSp>
      <p:sp>
        <p:nvSpPr>
          <p:cNvPr id="40" name="Freeform 39"/>
          <p:cNvSpPr/>
          <p:nvPr/>
        </p:nvSpPr>
        <p:spPr>
          <a:xfrm>
            <a:off x="1733115" y="3030175"/>
            <a:ext cx="2102057" cy="507709"/>
          </a:xfrm>
          <a:custGeom>
            <a:avLst/>
            <a:gdLst>
              <a:gd name="connsiteX0" fmla="*/ 0 w 2671380"/>
              <a:gd name="connsiteY0" fmla="*/ 507709 h 507709"/>
              <a:gd name="connsiteX1" fmla="*/ 884621 w 2671380"/>
              <a:gd name="connsiteY1" fmla="*/ 34743 h 507709"/>
              <a:gd name="connsiteX2" fmla="*/ 2049518 w 2671380"/>
              <a:gd name="connsiteY2" fmla="*/ 78536 h 507709"/>
              <a:gd name="connsiteX3" fmla="*/ 2671380 w 2671380"/>
              <a:gd name="connsiteY3" fmla="*/ 420122 h 507709"/>
              <a:gd name="connsiteX4" fmla="*/ 2671380 w 2671380"/>
              <a:gd name="connsiteY4" fmla="*/ 420122 h 50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380" h="507709">
                <a:moveTo>
                  <a:pt x="0" y="507709"/>
                </a:moveTo>
                <a:cubicBezTo>
                  <a:pt x="271517" y="306990"/>
                  <a:pt x="543035" y="106272"/>
                  <a:pt x="884621" y="34743"/>
                </a:cubicBezTo>
                <a:cubicBezTo>
                  <a:pt x="1226207" y="-36786"/>
                  <a:pt x="1751725" y="14306"/>
                  <a:pt x="2049518" y="78536"/>
                </a:cubicBezTo>
                <a:cubicBezTo>
                  <a:pt x="2347311" y="142766"/>
                  <a:pt x="2671380" y="420122"/>
                  <a:pt x="2671380" y="420122"/>
                </a:cubicBezTo>
                <a:lnTo>
                  <a:pt x="2671380" y="420122"/>
                </a:ln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1" name="TextBox 40"/>
          <p:cNvSpPr txBox="1"/>
          <p:nvPr/>
        </p:nvSpPr>
        <p:spPr>
          <a:xfrm>
            <a:off x="1452841" y="4500938"/>
            <a:ext cx="657151" cy="369332"/>
          </a:xfrm>
          <a:prstGeom prst="rect">
            <a:avLst/>
          </a:prstGeom>
          <a:noFill/>
        </p:spPr>
        <p:txBody>
          <a:bodyPr wrap="none" rtlCol="0">
            <a:spAutoFit/>
          </a:bodyPr>
          <a:lstStyle/>
          <a:p>
            <a:r>
              <a:rPr lang="en-US" dirty="0" smtClean="0"/>
              <a:t>f(</a:t>
            </a:r>
            <a:r>
              <a:rPr lang="en-US" dirty="0" err="1" smtClean="0"/>
              <a:t>x,y</a:t>
            </a:r>
            <a:r>
              <a:rPr lang="en-US" dirty="0" smtClean="0"/>
              <a:t>)</a:t>
            </a:r>
            <a:endParaRPr lang="en-US" dirty="0"/>
          </a:p>
        </p:txBody>
      </p:sp>
      <p:grpSp>
        <p:nvGrpSpPr>
          <p:cNvPr id="2" name="Group 1"/>
          <p:cNvGrpSpPr/>
          <p:nvPr/>
        </p:nvGrpSpPr>
        <p:grpSpPr>
          <a:xfrm>
            <a:off x="5330215" y="3233520"/>
            <a:ext cx="3608518" cy="2365847"/>
            <a:chOff x="5330215" y="3233520"/>
            <a:chExt cx="3608518" cy="2365847"/>
          </a:xfrm>
        </p:grpSpPr>
        <p:sp>
          <p:nvSpPr>
            <p:cNvPr id="4" name="TextBox 3"/>
            <p:cNvSpPr txBox="1"/>
            <p:nvPr/>
          </p:nvSpPr>
          <p:spPr>
            <a:xfrm>
              <a:off x="5330215" y="3233520"/>
              <a:ext cx="3608518" cy="923330"/>
            </a:xfrm>
            <a:prstGeom prst="rect">
              <a:avLst/>
            </a:prstGeom>
            <a:noFill/>
          </p:spPr>
          <p:txBody>
            <a:bodyPr wrap="square" rtlCol="0">
              <a:spAutoFit/>
            </a:bodyPr>
            <a:lstStyle/>
            <a:p>
              <a:r>
                <a:rPr lang="en-US" dirty="0" smtClean="0"/>
                <a:t>Instead of μ(</a:t>
              </a:r>
              <a:r>
                <a:rPr lang="en-US" dirty="0" err="1" smtClean="0"/>
                <a:t>x,y</a:t>
              </a:r>
              <a:r>
                <a:rPr lang="en-US" dirty="0" smtClean="0"/>
                <a:t>), we consider some arbitrary f(</a:t>
              </a:r>
              <a:r>
                <a:rPr lang="en-US" dirty="0" err="1" smtClean="0"/>
                <a:t>x,y</a:t>
              </a:r>
              <a:r>
                <a:rPr lang="en-US" dirty="0" smtClean="0"/>
                <a:t>) and its projection g(R), rewriting g(y) as:</a:t>
              </a:r>
              <a:endParaRPr lang="en-US" dirty="0"/>
            </a:p>
          </p:txBody>
        </p:sp>
        <p:graphicFrame>
          <p:nvGraphicFramePr>
            <p:cNvPr id="43" name="Object 42"/>
            <p:cNvGraphicFramePr>
              <a:graphicFrameLocks noChangeAspect="1"/>
            </p:cNvGraphicFramePr>
            <p:nvPr>
              <p:extLst>
                <p:ext uri="{D42A27DB-BD31-4B8C-83A1-F6EECF244321}">
                  <p14:modId xmlns:p14="http://schemas.microsoft.com/office/powerpoint/2010/main" val="1845193865"/>
                </p:ext>
              </p:extLst>
            </p:nvPr>
          </p:nvGraphicFramePr>
          <p:xfrm>
            <a:off x="5614461" y="4657980"/>
            <a:ext cx="3128962" cy="941387"/>
          </p:xfrm>
          <a:graphic>
            <a:graphicData uri="http://schemas.openxmlformats.org/presentationml/2006/ole">
              <mc:AlternateContent xmlns:mc="http://schemas.openxmlformats.org/markup-compatibility/2006">
                <mc:Choice xmlns:v="urn:schemas-microsoft-com:vml" Requires="v">
                  <p:oleObj spid="_x0000_s36935" name="Equation" r:id="rId4" imgW="1905000" imgH="571500" progId="Equation.3">
                    <p:embed/>
                  </p:oleObj>
                </mc:Choice>
                <mc:Fallback>
                  <p:oleObj name="Equation" r:id="rId4" imgW="1905000" imgH="571500" progId="Equation.3">
                    <p:embed/>
                    <p:pic>
                      <p:nvPicPr>
                        <p:cNvPr id="0" name=""/>
                        <p:cNvPicPr>
                          <a:picLocks noChangeAspect="1" noChangeArrowheads="1"/>
                        </p:cNvPicPr>
                        <p:nvPr/>
                      </p:nvPicPr>
                      <p:blipFill>
                        <a:blip r:embed="rId5"/>
                        <a:srcRect/>
                        <a:stretch>
                          <a:fillRect/>
                        </a:stretch>
                      </p:blipFill>
                      <p:spPr bwMode="auto">
                        <a:xfrm>
                          <a:off x="5614461" y="4657980"/>
                          <a:ext cx="3128962" cy="941387"/>
                        </a:xfrm>
                        <a:prstGeom prst="rect">
                          <a:avLst/>
                        </a:prstGeom>
                        <a:noFill/>
                        <a:ln>
                          <a:noFill/>
                        </a:ln>
                        <a:effectLst/>
                        <a:extLst/>
                      </p:spPr>
                    </p:pic>
                  </p:oleObj>
                </mc:Fallback>
              </mc:AlternateContent>
            </a:graphicData>
          </a:graphic>
        </p:graphicFrame>
      </p:grpSp>
      <p:sp>
        <p:nvSpPr>
          <p:cNvPr id="44" name="TextBox 43"/>
          <p:cNvSpPr txBox="1"/>
          <p:nvPr/>
        </p:nvSpPr>
        <p:spPr>
          <a:xfrm>
            <a:off x="178414" y="6312166"/>
            <a:ext cx="9132353" cy="369332"/>
          </a:xfrm>
          <a:prstGeom prst="rect">
            <a:avLst/>
          </a:prstGeom>
          <a:noFill/>
        </p:spPr>
        <p:txBody>
          <a:bodyPr wrap="none" rtlCol="0">
            <a:spAutoFit/>
          </a:bodyPr>
          <a:lstStyle/>
          <a:p>
            <a:r>
              <a:rPr lang="en-US" dirty="0" smtClean="0"/>
              <a:t>By using this more general form, we can now describe a line integral at an arbitrary angle, </a:t>
            </a:r>
            <a:r>
              <a:rPr lang="en-US" dirty="0" err="1" smtClean="0"/>
              <a:t>θ</a:t>
            </a:r>
            <a:r>
              <a:rPr lang="en-US" dirty="0" smtClean="0"/>
              <a:t>…</a:t>
            </a:r>
            <a:endParaRPr lang="en-US" dirty="0"/>
          </a:p>
        </p:txBody>
      </p:sp>
      <p:cxnSp>
        <p:nvCxnSpPr>
          <p:cNvPr id="31" name="Straight Connector 30"/>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09406" y="2621817"/>
            <a:ext cx="2133434" cy="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33" name="Sun 32"/>
          <p:cNvSpPr/>
          <p:nvPr/>
        </p:nvSpPr>
        <p:spPr>
          <a:xfrm>
            <a:off x="108682" y="2521093"/>
            <a:ext cx="201448" cy="201448"/>
          </a:xfrm>
          <a:prstGeom prst="su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378756845"/>
              </p:ext>
            </p:extLst>
          </p:nvPr>
        </p:nvGraphicFramePr>
        <p:xfrm>
          <a:off x="5614461" y="1895171"/>
          <a:ext cx="1878013" cy="752475"/>
        </p:xfrm>
        <a:graphic>
          <a:graphicData uri="http://schemas.openxmlformats.org/presentationml/2006/ole">
            <mc:AlternateContent xmlns:mc="http://schemas.openxmlformats.org/markup-compatibility/2006">
              <mc:Choice xmlns:v="urn:schemas-microsoft-com:vml" Requires="v">
                <p:oleObj spid="_x0000_s36936" name="Equation" r:id="rId6" imgW="1143000" imgH="457200" progId="Equation.3">
                  <p:embed/>
                </p:oleObj>
              </mc:Choice>
              <mc:Fallback>
                <p:oleObj name="Equation" r:id="rId6" imgW="1143000" imgH="457200" progId="Equation.3">
                  <p:embed/>
                  <p:pic>
                    <p:nvPicPr>
                      <p:cNvPr id="0" name=""/>
                      <p:cNvPicPr>
                        <a:picLocks noChangeAspect="1" noChangeArrowheads="1"/>
                      </p:cNvPicPr>
                      <p:nvPr/>
                    </p:nvPicPr>
                    <p:blipFill>
                      <a:blip r:embed="rId7"/>
                      <a:srcRect/>
                      <a:stretch>
                        <a:fillRect/>
                      </a:stretch>
                    </p:blipFill>
                    <p:spPr bwMode="auto">
                      <a:xfrm>
                        <a:off x="5614461" y="1895171"/>
                        <a:ext cx="1878013" cy="752475"/>
                      </a:xfrm>
                      <a:prstGeom prst="rect">
                        <a:avLst/>
                      </a:prstGeom>
                      <a:noFill/>
                      <a:ln>
                        <a:noFill/>
                      </a:ln>
                      <a:effectLst/>
                      <a:extLst/>
                    </p:spPr>
                  </p:pic>
                </p:oleObj>
              </mc:Fallback>
            </mc:AlternateContent>
          </a:graphicData>
        </a:graphic>
      </p:graphicFrame>
      <p:sp>
        <p:nvSpPr>
          <p:cNvPr id="5" name="TextBox 4"/>
          <p:cNvSpPr txBox="1"/>
          <p:nvPr/>
        </p:nvSpPr>
        <p:spPr>
          <a:xfrm>
            <a:off x="310130" y="5332290"/>
            <a:ext cx="4368872" cy="276999"/>
          </a:xfrm>
          <a:prstGeom prst="rect">
            <a:avLst/>
          </a:prstGeom>
          <a:noFill/>
        </p:spPr>
        <p:txBody>
          <a:bodyPr wrap="square" rtlCol="0">
            <a:spAutoFit/>
          </a:bodyPr>
          <a:lstStyle/>
          <a:p>
            <a:r>
              <a:rPr lang="en-US" sz="1200" dirty="0" smtClean="0"/>
              <a:t>(where y = R is the line along which integration is to be performed.)</a:t>
            </a:r>
            <a:endParaRPr lang="en-US" sz="1200" dirty="0"/>
          </a:p>
        </p:txBody>
      </p:sp>
    </p:spTree>
    <p:extLst>
      <p:ext uri="{BB962C8B-B14F-4D97-AF65-F5344CB8AC3E}">
        <p14:creationId xmlns:p14="http://schemas.microsoft.com/office/powerpoint/2010/main" val="12803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key to performing Computed Tomography (CT) in any imaging modality is the ‘Central Slice Theorem’</a:t>
            </a:r>
          </a:p>
        </p:txBody>
      </p:sp>
      <p:sp>
        <p:nvSpPr>
          <p:cNvPr id="4" name="Freeform 3"/>
          <p:cNvSpPr/>
          <p:nvPr/>
        </p:nvSpPr>
        <p:spPr>
          <a:xfrm>
            <a:off x="728678" y="2292702"/>
            <a:ext cx="1236297" cy="1500629"/>
          </a:xfrm>
          <a:custGeom>
            <a:avLst/>
            <a:gdLst>
              <a:gd name="connsiteX0" fmla="*/ 1233885 w 1236297"/>
              <a:gd name="connsiteY0" fmla="*/ 537575 h 1500629"/>
              <a:gd name="connsiteX1" fmla="*/ 1146299 w 1236297"/>
              <a:gd name="connsiteY1" fmla="*/ 309851 h 1500629"/>
              <a:gd name="connsiteX2" fmla="*/ 927333 w 1236297"/>
              <a:gd name="connsiteY2" fmla="*/ 178472 h 1500629"/>
              <a:gd name="connsiteX3" fmla="*/ 778437 w 1236297"/>
              <a:gd name="connsiteY3" fmla="*/ 20816 h 1500629"/>
              <a:gd name="connsiteX4" fmla="*/ 515678 w 1236297"/>
              <a:gd name="connsiteY4" fmla="*/ 20816 h 1500629"/>
              <a:gd name="connsiteX5" fmla="*/ 287954 w 1236297"/>
              <a:gd name="connsiteY5" fmla="*/ 195989 h 1500629"/>
              <a:gd name="connsiteX6" fmla="*/ 16437 w 1236297"/>
              <a:gd name="connsiteY6" fmla="*/ 344885 h 1500629"/>
              <a:gd name="connsiteX7" fmla="*/ 51471 w 1236297"/>
              <a:gd name="connsiteY7" fmla="*/ 502541 h 1500629"/>
              <a:gd name="connsiteX8" fmla="*/ 226644 w 1236297"/>
              <a:gd name="connsiteY8" fmla="*/ 774058 h 1500629"/>
              <a:gd name="connsiteX9" fmla="*/ 200368 w 1236297"/>
              <a:gd name="connsiteY9" fmla="*/ 975506 h 1500629"/>
              <a:gd name="connsiteX10" fmla="*/ 130299 w 1236297"/>
              <a:gd name="connsiteY10" fmla="*/ 1238265 h 1500629"/>
              <a:gd name="connsiteX11" fmla="*/ 340506 w 1236297"/>
              <a:gd name="connsiteY11" fmla="*/ 1448472 h 1500629"/>
              <a:gd name="connsiteX12" fmla="*/ 804713 w 1236297"/>
              <a:gd name="connsiteY12" fmla="*/ 1492265 h 1500629"/>
              <a:gd name="connsiteX13" fmla="*/ 936092 w 1236297"/>
              <a:gd name="connsiteY13" fmla="*/ 1317092 h 1500629"/>
              <a:gd name="connsiteX14" fmla="*/ 1067471 w 1236297"/>
              <a:gd name="connsiteY14" fmla="*/ 1229506 h 1500629"/>
              <a:gd name="connsiteX15" fmla="*/ 1155058 w 1236297"/>
              <a:gd name="connsiteY15" fmla="*/ 931713 h 1500629"/>
              <a:gd name="connsiteX16" fmla="*/ 1207609 w 1236297"/>
              <a:gd name="connsiteY16" fmla="*/ 782816 h 1500629"/>
              <a:gd name="connsiteX17" fmla="*/ 1233885 w 1236297"/>
              <a:gd name="connsiteY17" fmla="*/ 537575 h 15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6297" h="1500629">
                <a:moveTo>
                  <a:pt x="1233885" y="537575"/>
                </a:moveTo>
                <a:cubicBezTo>
                  <a:pt x="1223667" y="458748"/>
                  <a:pt x="1197391" y="369701"/>
                  <a:pt x="1146299" y="309851"/>
                </a:cubicBezTo>
                <a:cubicBezTo>
                  <a:pt x="1095207" y="250001"/>
                  <a:pt x="988643" y="226644"/>
                  <a:pt x="927333" y="178472"/>
                </a:cubicBezTo>
                <a:cubicBezTo>
                  <a:pt x="866023" y="130300"/>
                  <a:pt x="847046" y="47092"/>
                  <a:pt x="778437" y="20816"/>
                </a:cubicBezTo>
                <a:cubicBezTo>
                  <a:pt x="709828" y="-5460"/>
                  <a:pt x="597425" y="-8379"/>
                  <a:pt x="515678" y="20816"/>
                </a:cubicBezTo>
                <a:cubicBezTo>
                  <a:pt x="433931" y="50011"/>
                  <a:pt x="371161" y="141978"/>
                  <a:pt x="287954" y="195989"/>
                </a:cubicBezTo>
                <a:cubicBezTo>
                  <a:pt x="204747" y="250000"/>
                  <a:pt x="55851" y="293793"/>
                  <a:pt x="16437" y="344885"/>
                </a:cubicBezTo>
                <a:cubicBezTo>
                  <a:pt x="-22977" y="395977"/>
                  <a:pt x="16436" y="431012"/>
                  <a:pt x="51471" y="502541"/>
                </a:cubicBezTo>
                <a:cubicBezTo>
                  <a:pt x="86505" y="574070"/>
                  <a:pt x="201828" y="695231"/>
                  <a:pt x="226644" y="774058"/>
                </a:cubicBezTo>
                <a:cubicBezTo>
                  <a:pt x="251460" y="852885"/>
                  <a:pt x="216425" y="898138"/>
                  <a:pt x="200368" y="975506"/>
                </a:cubicBezTo>
                <a:cubicBezTo>
                  <a:pt x="184311" y="1052874"/>
                  <a:pt x="106943" y="1159437"/>
                  <a:pt x="130299" y="1238265"/>
                </a:cubicBezTo>
                <a:cubicBezTo>
                  <a:pt x="153655" y="1317093"/>
                  <a:pt x="228104" y="1406139"/>
                  <a:pt x="340506" y="1448472"/>
                </a:cubicBezTo>
                <a:cubicBezTo>
                  <a:pt x="452908" y="1490805"/>
                  <a:pt x="705449" y="1514162"/>
                  <a:pt x="804713" y="1492265"/>
                </a:cubicBezTo>
                <a:cubicBezTo>
                  <a:pt x="903977" y="1470368"/>
                  <a:pt x="892299" y="1360885"/>
                  <a:pt x="936092" y="1317092"/>
                </a:cubicBezTo>
                <a:cubicBezTo>
                  <a:pt x="979885" y="1273299"/>
                  <a:pt x="1030977" y="1293736"/>
                  <a:pt x="1067471" y="1229506"/>
                </a:cubicBezTo>
                <a:cubicBezTo>
                  <a:pt x="1103965" y="1165276"/>
                  <a:pt x="1131702" y="1006161"/>
                  <a:pt x="1155058" y="931713"/>
                </a:cubicBezTo>
                <a:cubicBezTo>
                  <a:pt x="1178414" y="857265"/>
                  <a:pt x="1195931" y="842667"/>
                  <a:pt x="1207609" y="782816"/>
                </a:cubicBezTo>
                <a:cubicBezTo>
                  <a:pt x="1219287" y="722965"/>
                  <a:pt x="1244103" y="616402"/>
                  <a:pt x="1233885" y="537575"/>
                </a:cubicBezTo>
                <a:close/>
              </a:path>
            </a:pathLst>
          </a:custGeom>
          <a:noFill/>
          <a:ln w="28575" cmpd="sng">
            <a:solidFill>
              <a:srgbClr val="E46C0A"/>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5" name="Straight Arrow Connector 4"/>
          <p:cNvCxnSpPr/>
          <p:nvPr/>
        </p:nvCxnSpPr>
        <p:spPr>
          <a:xfrm>
            <a:off x="412287" y="2987930"/>
            <a:ext cx="216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387997" y="1907930"/>
            <a:ext cx="0" cy="216000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243422" y="1538598"/>
            <a:ext cx="289149" cy="369332"/>
          </a:xfrm>
          <a:prstGeom prst="rect">
            <a:avLst/>
          </a:prstGeom>
          <a:noFill/>
        </p:spPr>
        <p:txBody>
          <a:bodyPr wrap="none" rtlCol="0">
            <a:spAutoFit/>
          </a:bodyPr>
          <a:lstStyle/>
          <a:p>
            <a:r>
              <a:rPr lang="en-US" dirty="0" smtClean="0"/>
              <a:t>y</a:t>
            </a:r>
            <a:endParaRPr lang="en-US" dirty="0"/>
          </a:p>
        </p:txBody>
      </p:sp>
      <p:sp>
        <p:nvSpPr>
          <p:cNvPr id="8" name="TextBox 7"/>
          <p:cNvSpPr txBox="1"/>
          <p:nvPr/>
        </p:nvSpPr>
        <p:spPr>
          <a:xfrm>
            <a:off x="2589804" y="2803264"/>
            <a:ext cx="287258" cy="369332"/>
          </a:xfrm>
          <a:prstGeom prst="rect">
            <a:avLst/>
          </a:prstGeom>
          <a:noFill/>
        </p:spPr>
        <p:txBody>
          <a:bodyPr wrap="none" rtlCol="0">
            <a:spAutoFit/>
          </a:bodyPr>
          <a:lstStyle/>
          <a:p>
            <a:r>
              <a:rPr lang="en-US" dirty="0" smtClean="0"/>
              <a:t>x</a:t>
            </a:r>
            <a:endParaRPr lang="en-US" dirty="0"/>
          </a:p>
        </p:txBody>
      </p:sp>
      <p:cxnSp>
        <p:nvCxnSpPr>
          <p:cNvPr id="9" name="Straight Connector 8"/>
          <p:cNvCxnSpPr/>
          <p:nvPr/>
        </p:nvCxnSpPr>
        <p:spPr>
          <a:xfrm rot="13014032" flipV="1">
            <a:off x="861642" y="3463712"/>
            <a:ext cx="863998"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13014032" flipV="1">
            <a:off x="838240" y="3498707"/>
            <a:ext cx="871351"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3014032" flipV="1">
            <a:off x="840141" y="3465232"/>
            <a:ext cx="864001"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2228049">
            <a:off x="1971071" y="3884625"/>
            <a:ext cx="14400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2228049">
            <a:off x="3267756" y="3235734"/>
            <a:ext cx="0" cy="216000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856215" y="3147336"/>
            <a:ext cx="312906" cy="369332"/>
          </a:xfrm>
          <a:prstGeom prst="rect">
            <a:avLst/>
          </a:prstGeom>
          <a:noFill/>
        </p:spPr>
        <p:txBody>
          <a:bodyPr wrap="none" rtlCol="0">
            <a:spAutoFit/>
          </a:bodyPr>
          <a:lstStyle/>
          <a:p>
            <a:r>
              <a:rPr lang="en-US" dirty="0" smtClean="0"/>
              <a:t>R</a:t>
            </a:r>
            <a:endParaRPr lang="en-US" dirty="0"/>
          </a:p>
        </p:txBody>
      </p:sp>
      <p:sp>
        <p:nvSpPr>
          <p:cNvPr id="15" name="TextBox 14"/>
          <p:cNvSpPr txBox="1"/>
          <p:nvPr/>
        </p:nvSpPr>
        <p:spPr>
          <a:xfrm>
            <a:off x="2986504" y="3235029"/>
            <a:ext cx="558642" cy="369332"/>
          </a:xfrm>
          <a:prstGeom prst="rect">
            <a:avLst/>
          </a:prstGeom>
          <a:noFill/>
        </p:spPr>
        <p:txBody>
          <a:bodyPr wrap="none" rtlCol="0">
            <a:spAutoFit/>
          </a:bodyPr>
          <a:lstStyle/>
          <a:p>
            <a:r>
              <a:rPr lang="en-US" dirty="0" smtClean="0"/>
              <a:t>g(R)</a:t>
            </a:r>
            <a:endParaRPr lang="en-US" dirty="0"/>
          </a:p>
        </p:txBody>
      </p:sp>
      <p:sp>
        <p:nvSpPr>
          <p:cNvPr id="16" name="Freeform 15"/>
          <p:cNvSpPr/>
          <p:nvPr/>
        </p:nvSpPr>
        <p:spPr>
          <a:xfrm rot="2228049">
            <a:off x="2356780" y="3173851"/>
            <a:ext cx="953637" cy="1769242"/>
          </a:xfrm>
          <a:custGeom>
            <a:avLst/>
            <a:gdLst>
              <a:gd name="connsiteX0" fmla="*/ 716656 w 716656"/>
              <a:gd name="connsiteY0" fmla="*/ 0 h 1769242"/>
              <a:gd name="connsiteX1" fmla="*/ 594035 w 716656"/>
              <a:gd name="connsiteY1" fmla="*/ 70069 h 1769242"/>
              <a:gd name="connsiteX2" fmla="*/ 515208 w 716656"/>
              <a:gd name="connsiteY2" fmla="*/ 236483 h 1769242"/>
              <a:gd name="connsiteX3" fmla="*/ 383829 w 716656"/>
              <a:gd name="connsiteY3" fmla="*/ 350345 h 1769242"/>
              <a:gd name="connsiteX4" fmla="*/ 77277 w 716656"/>
              <a:gd name="connsiteY4" fmla="*/ 411655 h 1769242"/>
              <a:gd name="connsiteX5" fmla="*/ 7208 w 716656"/>
              <a:gd name="connsiteY5" fmla="*/ 630621 h 1769242"/>
              <a:gd name="connsiteX6" fmla="*/ 7208 w 716656"/>
              <a:gd name="connsiteY6" fmla="*/ 937173 h 1769242"/>
              <a:gd name="connsiteX7" fmla="*/ 51001 w 716656"/>
              <a:gd name="connsiteY7" fmla="*/ 1147380 h 1769242"/>
              <a:gd name="connsiteX8" fmla="*/ 164863 w 716656"/>
              <a:gd name="connsiteY8" fmla="*/ 1357587 h 1769242"/>
              <a:gd name="connsiteX9" fmla="*/ 252449 w 716656"/>
              <a:gd name="connsiteY9" fmla="*/ 1611587 h 1769242"/>
              <a:gd name="connsiteX10" fmla="*/ 392587 w 716656"/>
              <a:gd name="connsiteY10" fmla="*/ 1734207 h 1769242"/>
              <a:gd name="connsiteX11" fmla="*/ 707898 w 716656"/>
              <a:gd name="connsiteY11" fmla="*/ 1769242 h 176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656" h="1769242">
                <a:moveTo>
                  <a:pt x="716656" y="0"/>
                </a:moveTo>
                <a:cubicBezTo>
                  <a:pt x="672133" y="15327"/>
                  <a:pt x="627610" y="30655"/>
                  <a:pt x="594035" y="70069"/>
                </a:cubicBezTo>
                <a:cubicBezTo>
                  <a:pt x="560460" y="109483"/>
                  <a:pt x="550242" y="189770"/>
                  <a:pt x="515208" y="236483"/>
                </a:cubicBezTo>
                <a:cubicBezTo>
                  <a:pt x="480174" y="283196"/>
                  <a:pt x="456817" y="321150"/>
                  <a:pt x="383829" y="350345"/>
                </a:cubicBezTo>
                <a:cubicBezTo>
                  <a:pt x="310841" y="379540"/>
                  <a:pt x="140047" y="364942"/>
                  <a:pt x="77277" y="411655"/>
                </a:cubicBezTo>
                <a:cubicBezTo>
                  <a:pt x="14507" y="458368"/>
                  <a:pt x="18886" y="543035"/>
                  <a:pt x="7208" y="630621"/>
                </a:cubicBezTo>
                <a:cubicBezTo>
                  <a:pt x="-4470" y="718207"/>
                  <a:pt x="-91" y="851047"/>
                  <a:pt x="7208" y="937173"/>
                </a:cubicBezTo>
                <a:cubicBezTo>
                  <a:pt x="14507" y="1023300"/>
                  <a:pt x="24725" y="1077311"/>
                  <a:pt x="51001" y="1147380"/>
                </a:cubicBezTo>
                <a:cubicBezTo>
                  <a:pt x="77277" y="1217449"/>
                  <a:pt x="131288" y="1280219"/>
                  <a:pt x="164863" y="1357587"/>
                </a:cubicBezTo>
                <a:cubicBezTo>
                  <a:pt x="198438" y="1434955"/>
                  <a:pt x="214495" y="1548817"/>
                  <a:pt x="252449" y="1611587"/>
                </a:cubicBezTo>
                <a:cubicBezTo>
                  <a:pt x="290403" y="1674357"/>
                  <a:pt x="316679" y="1707931"/>
                  <a:pt x="392587" y="1734207"/>
                </a:cubicBezTo>
                <a:cubicBezTo>
                  <a:pt x="468495" y="1760483"/>
                  <a:pt x="707898" y="1769242"/>
                  <a:pt x="707898" y="1769242"/>
                </a:cubicBezTo>
              </a:path>
            </a:pathLst>
          </a:custGeom>
          <a:ln>
            <a:solidFill>
              <a:srgbClr val="E46C0A"/>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17" name="Straight Connector 16"/>
          <p:cNvCxnSpPr>
            <a:stCxn id="16" idx="8"/>
          </p:cNvCxnSpPr>
          <p:nvPr/>
        </p:nvCxnSpPr>
        <p:spPr>
          <a:xfrm>
            <a:off x="2342840" y="4280120"/>
            <a:ext cx="602192" cy="454996"/>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64514" y="1989741"/>
            <a:ext cx="657151" cy="369332"/>
          </a:xfrm>
          <a:prstGeom prst="rect">
            <a:avLst/>
          </a:prstGeom>
          <a:noFill/>
        </p:spPr>
        <p:txBody>
          <a:bodyPr wrap="none" rtlCol="0">
            <a:spAutoFit/>
          </a:bodyPr>
          <a:lstStyle/>
          <a:p>
            <a:r>
              <a:rPr lang="en-US" dirty="0" smtClean="0"/>
              <a:t>f(</a:t>
            </a:r>
            <a:r>
              <a:rPr lang="en-US" dirty="0" err="1" smtClean="0"/>
              <a:t>x,y</a:t>
            </a:r>
            <a:r>
              <a:rPr lang="en-US" dirty="0" smtClean="0"/>
              <a:t>)</a:t>
            </a:r>
            <a:endParaRPr lang="en-US" dirty="0"/>
          </a:p>
        </p:txBody>
      </p:sp>
      <p:cxnSp>
        <p:nvCxnSpPr>
          <p:cNvPr id="23" name="Straight Connector 22"/>
          <p:cNvCxnSpPr>
            <a:endCxn id="16" idx="8"/>
          </p:cNvCxnSpPr>
          <p:nvPr/>
        </p:nvCxnSpPr>
        <p:spPr>
          <a:xfrm>
            <a:off x="1639101" y="3724618"/>
            <a:ext cx="703739" cy="555502"/>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2228049">
            <a:off x="1387996" y="1907929"/>
            <a:ext cx="0" cy="2160000"/>
          </a:xfrm>
          <a:prstGeom prst="straightConnector1">
            <a:avLst/>
          </a:prstGeom>
          <a:ln w="9525" cmpd="sng">
            <a:headEnd type="arrow"/>
            <a:tailEnd type="non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2171618" y="2292702"/>
            <a:ext cx="307408" cy="369332"/>
          </a:xfrm>
          <a:prstGeom prst="rect">
            <a:avLst/>
          </a:prstGeom>
          <a:noFill/>
        </p:spPr>
        <p:txBody>
          <a:bodyPr wrap="none" rtlCol="0">
            <a:spAutoFit/>
          </a:bodyPr>
          <a:lstStyle/>
          <a:p>
            <a:r>
              <a:rPr lang="en-US" dirty="0" err="1" smtClean="0"/>
              <a:t>θ</a:t>
            </a:r>
            <a:endParaRPr lang="en-US" dirty="0"/>
          </a:p>
        </p:txBody>
      </p:sp>
      <p:sp>
        <p:nvSpPr>
          <p:cNvPr id="30" name="Arc 29"/>
          <p:cNvSpPr/>
          <p:nvPr/>
        </p:nvSpPr>
        <p:spPr>
          <a:xfrm>
            <a:off x="1271775" y="2376591"/>
            <a:ext cx="1027270" cy="1364024"/>
          </a:xfrm>
          <a:prstGeom prst="arc">
            <a:avLst>
              <a:gd name="adj1" fmla="val 16694989"/>
              <a:gd name="adj2" fmla="val 20874044"/>
            </a:avLst>
          </a:prstGeom>
          <a:ln w="9525" cmpd="sng"/>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37" name="Group 36"/>
          <p:cNvGrpSpPr/>
          <p:nvPr/>
        </p:nvGrpSpPr>
        <p:grpSpPr>
          <a:xfrm>
            <a:off x="117379" y="4417874"/>
            <a:ext cx="1939925" cy="800374"/>
            <a:chOff x="117379" y="4417874"/>
            <a:chExt cx="1939925" cy="800374"/>
          </a:xfrm>
        </p:grpSpPr>
        <p:sp>
          <p:nvSpPr>
            <p:cNvPr id="31" name="TextBox 30"/>
            <p:cNvSpPr txBox="1"/>
            <p:nvPr/>
          </p:nvSpPr>
          <p:spPr>
            <a:xfrm>
              <a:off x="474688" y="4417874"/>
              <a:ext cx="1007795" cy="369332"/>
            </a:xfrm>
            <a:prstGeom prst="rect">
              <a:avLst/>
            </a:prstGeom>
            <a:noFill/>
          </p:spPr>
          <p:txBody>
            <a:bodyPr wrap="none" rtlCol="0">
              <a:spAutoFit/>
            </a:bodyPr>
            <a:lstStyle/>
            <a:p>
              <a:r>
                <a:rPr lang="en-US" dirty="0" smtClean="0"/>
                <a:t>New line</a:t>
              </a:r>
              <a:endParaRPr lang="en-US" dirty="0"/>
            </a:p>
          </p:txBody>
        </p:sp>
        <p:graphicFrame>
          <p:nvGraphicFramePr>
            <p:cNvPr id="33" name="Object 32"/>
            <p:cNvGraphicFramePr>
              <a:graphicFrameLocks noChangeAspect="1"/>
            </p:cNvGraphicFramePr>
            <p:nvPr>
              <p:extLst>
                <p:ext uri="{D42A27DB-BD31-4B8C-83A1-F6EECF244321}">
                  <p14:modId xmlns:p14="http://schemas.microsoft.com/office/powerpoint/2010/main" val="3674969999"/>
                </p:ext>
              </p:extLst>
            </p:nvPr>
          </p:nvGraphicFramePr>
          <p:xfrm>
            <a:off x="117379" y="4884873"/>
            <a:ext cx="1939925" cy="333375"/>
          </p:xfrm>
          <a:graphic>
            <a:graphicData uri="http://schemas.openxmlformats.org/presentationml/2006/ole">
              <mc:AlternateContent xmlns:mc="http://schemas.openxmlformats.org/markup-compatibility/2006">
                <mc:Choice xmlns:v="urn:schemas-microsoft-com:vml" Requires="v">
                  <p:oleObj spid="_x0000_s37979" name="Equation" r:id="rId4" imgW="1181100" imgH="203200" progId="Equation.3">
                    <p:embed/>
                  </p:oleObj>
                </mc:Choice>
                <mc:Fallback>
                  <p:oleObj name="Equation" r:id="rId4" imgW="1181100" imgH="203200" progId="Equation.3">
                    <p:embed/>
                    <p:pic>
                      <p:nvPicPr>
                        <p:cNvPr id="0" name=""/>
                        <p:cNvPicPr>
                          <a:picLocks noChangeAspect="1" noChangeArrowheads="1"/>
                        </p:cNvPicPr>
                        <p:nvPr/>
                      </p:nvPicPr>
                      <p:blipFill>
                        <a:blip r:embed="rId5"/>
                        <a:srcRect/>
                        <a:stretch>
                          <a:fillRect/>
                        </a:stretch>
                      </p:blipFill>
                      <p:spPr bwMode="auto">
                        <a:xfrm>
                          <a:off x="117379" y="4884873"/>
                          <a:ext cx="1939925" cy="333375"/>
                        </a:xfrm>
                        <a:prstGeom prst="rect">
                          <a:avLst/>
                        </a:prstGeom>
                        <a:noFill/>
                        <a:ln>
                          <a:noFill/>
                        </a:ln>
                        <a:effectLst/>
                        <a:extLst/>
                      </p:spPr>
                    </p:pic>
                  </p:oleObj>
                </mc:Fallback>
              </mc:AlternateContent>
            </a:graphicData>
          </a:graphic>
        </p:graphicFrame>
      </p:grpSp>
      <p:grpSp>
        <p:nvGrpSpPr>
          <p:cNvPr id="36" name="Group 35"/>
          <p:cNvGrpSpPr/>
          <p:nvPr/>
        </p:nvGrpSpPr>
        <p:grpSpPr>
          <a:xfrm>
            <a:off x="4367213" y="2723771"/>
            <a:ext cx="4548187" cy="1815543"/>
            <a:chOff x="4367213" y="2723771"/>
            <a:chExt cx="4548187" cy="1815543"/>
          </a:xfrm>
        </p:grpSpPr>
        <p:graphicFrame>
          <p:nvGraphicFramePr>
            <p:cNvPr id="32" name="Object 31"/>
            <p:cNvGraphicFramePr>
              <a:graphicFrameLocks noChangeAspect="1"/>
            </p:cNvGraphicFramePr>
            <p:nvPr>
              <p:extLst>
                <p:ext uri="{D42A27DB-BD31-4B8C-83A1-F6EECF244321}">
                  <p14:modId xmlns:p14="http://schemas.microsoft.com/office/powerpoint/2010/main" val="1698325776"/>
                </p:ext>
              </p:extLst>
            </p:nvPr>
          </p:nvGraphicFramePr>
          <p:xfrm>
            <a:off x="4367213" y="2723771"/>
            <a:ext cx="4548187" cy="460375"/>
          </p:xfrm>
          <a:graphic>
            <a:graphicData uri="http://schemas.openxmlformats.org/presentationml/2006/ole">
              <mc:AlternateContent xmlns:mc="http://schemas.openxmlformats.org/markup-compatibility/2006">
                <mc:Choice xmlns:v="urn:schemas-microsoft-com:vml" Requires="v">
                  <p:oleObj spid="_x0000_s37980" name="Equation" r:id="rId6" imgW="2768600" imgH="279400" progId="Equation.3">
                    <p:embed/>
                  </p:oleObj>
                </mc:Choice>
                <mc:Fallback>
                  <p:oleObj name="Equation" r:id="rId6" imgW="2768600" imgH="279400" progId="Equation.3">
                    <p:embed/>
                    <p:pic>
                      <p:nvPicPr>
                        <p:cNvPr id="0" name=""/>
                        <p:cNvPicPr>
                          <a:picLocks noChangeAspect="1" noChangeArrowheads="1"/>
                        </p:cNvPicPr>
                        <p:nvPr/>
                      </p:nvPicPr>
                      <p:blipFill>
                        <a:blip r:embed="rId7"/>
                        <a:srcRect/>
                        <a:stretch>
                          <a:fillRect/>
                        </a:stretch>
                      </p:blipFill>
                      <p:spPr bwMode="auto">
                        <a:xfrm>
                          <a:off x="4367213" y="2723771"/>
                          <a:ext cx="4548187" cy="460375"/>
                        </a:xfrm>
                        <a:prstGeom prst="rect">
                          <a:avLst/>
                        </a:prstGeom>
                        <a:noFill/>
                        <a:ln>
                          <a:noFill/>
                        </a:ln>
                        <a:effectLst/>
                        <a:extLst/>
                      </p:spPr>
                    </p:pic>
                  </p:oleObj>
                </mc:Fallback>
              </mc:AlternateContent>
            </a:graphicData>
          </a:graphic>
        </p:graphicFrame>
        <p:sp>
          <p:nvSpPr>
            <p:cNvPr id="34" name="TextBox 33"/>
            <p:cNvSpPr txBox="1"/>
            <p:nvPr/>
          </p:nvSpPr>
          <p:spPr>
            <a:xfrm>
              <a:off x="4773448" y="3537501"/>
              <a:ext cx="3913352" cy="1001813"/>
            </a:xfrm>
            <a:prstGeom prst="rect">
              <a:avLst/>
            </a:prstGeom>
            <a:noFill/>
          </p:spPr>
          <p:txBody>
            <a:bodyPr wrap="square" rtlCol="0">
              <a:spAutoFit/>
            </a:bodyPr>
            <a:lstStyle/>
            <a:p>
              <a:pPr algn="ctr">
                <a:lnSpc>
                  <a:spcPct val="110000"/>
                </a:lnSpc>
              </a:pPr>
              <a:r>
                <a:rPr lang="en-US" dirty="0" smtClean="0"/>
                <a:t>This collection of projections over a range of angles </a:t>
              </a:r>
              <a:r>
                <a:rPr lang="en-US" dirty="0" err="1" smtClean="0"/>
                <a:t>θ</a:t>
              </a:r>
              <a:r>
                <a:rPr lang="en-US" dirty="0" smtClean="0"/>
                <a:t> is known as the </a:t>
              </a:r>
              <a:r>
                <a:rPr lang="en-US" b="1" i="1" dirty="0" smtClean="0"/>
                <a:t>Radon transform </a:t>
              </a:r>
              <a:r>
                <a:rPr lang="en-US" dirty="0" smtClean="0"/>
                <a:t>of f(</a:t>
              </a:r>
              <a:r>
                <a:rPr lang="en-US" dirty="0" err="1" smtClean="0"/>
                <a:t>x,y</a:t>
              </a:r>
              <a:r>
                <a:rPr lang="en-US" dirty="0" smtClean="0"/>
                <a:t>)</a:t>
              </a:r>
              <a:endParaRPr lang="en-US" dirty="0"/>
            </a:p>
          </p:txBody>
        </p:sp>
      </p:grpSp>
      <p:sp>
        <p:nvSpPr>
          <p:cNvPr id="35" name="TextBox 34"/>
          <p:cNvSpPr txBox="1"/>
          <p:nvPr/>
        </p:nvSpPr>
        <p:spPr>
          <a:xfrm>
            <a:off x="925514" y="5627192"/>
            <a:ext cx="7054185" cy="923330"/>
          </a:xfrm>
          <a:prstGeom prst="rect">
            <a:avLst/>
          </a:prstGeom>
          <a:noFill/>
          <a:ln>
            <a:solidFill>
              <a:srgbClr val="E46C0A"/>
            </a:solidFill>
          </a:ln>
        </p:spPr>
        <p:txBody>
          <a:bodyPr wrap="none" rtlCol="0">
            <a:spAutoFit/>
          </a:bodyPr>
          <a:lstStyle/>
          <a:p>
            <a:r>
              <a:rPr lang="en-US" dirty="0" smtClean="0"/>
              <a:t>The </a:t>
            </a:r>
            <a:r>
              <a:rPr lang="en-US" b="1" i="1" dirty="0" smtClean="0"/>
              <a:t>Central Slice Theorem </a:t>
            </a:r>
            <a:r>
              <a:rPr lang="en-US" dirty="0" smtClean="0"/>
              <a:t>states:</a:t>
            </a:r>
          </a:p>
          <a:p>
            <a:endParaRPr lang="en-US" dirty="0" smtClean="0"/>
          </a:p>
          <a:p>
            <a:r>
              <a:rPr lang="en-US" b="1" dirty="0" smtClean="0"/>
              <a:t>The 1D FT of a projection </a:t>
            </a:r>
            <a:r>
              <a:rPr lang="en-US" b="1" dirty="0" err="1" smtClean="0"/>
              <a:t>g</a:t>
            </a:r>
            <a:r>
              <a:rPr lang="en-US" b="1" baseline="-25000" dirty="0" err="1" smtClean="0"/>
              <a:t>θ</a:t>
            </a:r>
            <a:r>
              <a:rPr lang="en-US" b="1" dirty="0" smtClean="0"/>
              <a:t>(R) is the 2D FT of f(</a:t>
            </a:r>
            <a:r>
              <a:rPr lang="en-US" b="1" dirty="0" err="1" smtClean="0"/>
              <a:t>x,y</a:t>
            </a:r>
            <a:r>
              <a:rPr lang="en-US" b="1" dirty="0" smtClean="0"/>
              <a:t>) evaluated at angle </a:t>
            </a:r>
            <a:r>
              <a:rPr lang="en-US" b="1" dirty="0" err="1"/>
              <a:t>θ</a:t>
            </a:r>
            <a:endParaRPr lang="en-US" b="1" dirty="0"/>
          </a:p>
        </p:txBody>
      </p:sp>
      <p:cxnSp>
        <p:nvCxnSpPr>
          <p:cNvPr id="38" name="Straight Connector 37"/>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rot="2154620">
            <a:off x="1329243" y="1965773"/>
            <a:ext cx="2234158" cy="201448"/>
            <a:chOff x="108682" y="2309211"/>
            <a:chExt cx="2234158" cy="201448"/>
          </a:xfrm>
        </p:grpSpPr>
        <p:cxnSp>
          <p:nvCxnSpPr>
            <p:cNvPr id="39" name="Straight Arrow Connector 38"/>
            <p:cNvCxnSpPr/>
            <p:nvPr/>
          </p:nvCxnSpPr>
          <p:spPr>
            <a:xfrm flipV="1">
              <a:off x="209406" y="2409935"/>
              <a:ext cx="2133434" cy="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0" name="Sun 39"/>
            <p:cNvSpPr/>
            <p:nvPr/>
          </p:nvSpPr>
          <p:spPr>
            <a:xfrm>
              <a:off x="108682" y="2309211"/>
              <a:ext cx="201448" cy="201448"/>
            </a:xfrm>
            <a:prstGeom prst="su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8" name="TextBox 17"/>
          <p:cNvSpPr txBox="1"/>
          <p:nvPr/>
        </p:nvSpPr>
        <p:spPr>
          <a:xfrm>
            <a:off x="5444133" y="2012927"/>
            <a:ext cx="2405188" cy="369332"/>
          </a:xfrm>
          <a:prstGeom prst="rect">
            <a:avLst/>
          </a:prstGeom>
          <a:noFill/>
        </p:spPr>
        <p:txBody>
          <a:bodyPr wrap="none" rtlCol="0">
            <a:spAutoFit/>
          </a:bodyPr>
          <a:lstStyle/>
          <a:p>
            <a:r>
              <a:rPr lang="en-US" dirty="0" smtClean="0"/>
              <a:t>At </a:t>
            </a:r>
            <a:r>
              <a:rPr lang="en-US" dirty="0"/>
              <a:t>an arbitrary angle, </a:t>
            </a:r>
            <a:r>
              <a:rPr lang="en-US" dirty="0" err="1" smtClean="0"/>
              <a:t>θ</a:t>
            </a:r>
            <a:r>
              <a:rPr lang="en-US" dirty="0" smtClean="0"/>
              <a:t>:</a:t>
            </a:r>
            <a:endParaRPr lang="en-US" dirty="0"/>
          </a:p>
        </p:txBody>
      </p:sp>
    </p:spTree>
    <p:extLst>
      <p:ext uri="{BB962C8B-B14F-4D97-AF65-F5344CB8AC3E}">
        <p14:creationId xmlns:p14="http://schemas.microsoft.com/office/powerpoint/2010/main" val="29456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key to performing Computed Tomography (CT) in any imaging modality is the ‘Central Slice Theorem’</a:t>
            </a:r>
          </a:p>
        </p:txBody>
      </p:sp>
      <p:graphicFrame>
        <p:nvGraphicFramePr>
          <p:cNvPr id="32" name="Object 31"/>
          <p:cNvGraphicFramePr>
            <a:graphicFrameLocks noChangeAspect="1"/>
          </p:cNvGraphicFramePr>
          <p:nvPr>
            <p:extLst>
              <p:ext uri="{D42A27DB-BD31-4B8C-83A1-F6EECF244321}">
                <p14:modId xmlns:p14="http://schemas.microsoft.com/office/powerpoint/2010/main" val="290588199"/>
              </p:ext>
            </p:extLst>
          </p:nvPr>
        </p:nvGraphicFramePr>
        <p:xfrm>
          <a:off x="820737" y="2647787"/>
          <a:ext cx="7866063" cy="460375"/>
        </p:xfrm>
        <a:graphic>
          <a:graphicData uri="http://schemas.openxmlformats.org/presentationml/2006/ole">
            <mc:AlternateContent xmlns:mc="http://schemas.openxmlformats.org/markup-compatibility/2006">
              <mc:Choice xmlns:v="urn:schemas-microsoft-com:vml" Requires="v">
                <p:oleObj spid="_x0000_s39079" name="Equation" r:id="rId4" imgW="4787900" imgH="279400" progId="Equation.3">
                  <p:embed/>
                </p:oleObj>
              </mc:Choice>
              <mc:Fallback>
                <p:oleObj name="Equation" r:id="rId4" imgW="4787900" imgH="279400" progId="Equation.3">
                  <p:embed/>
                  <p:pic>
                    <p:nvPicPr>
                      <p:cNvPr id="0" name=""/>
                      <p:cNvPicPr>
                        <a:picLocks noChangeAspect="1" noChangeArrowheads="1"/>
                      </p:cNvPicPr>
                      <p:nvPr/>
                    </p:nvPicPr>
                    <p:blipFill>
                      <a:blip r:embed="rId5"/>
                      <a:srcRect/>
                      <a:stretch>
                        <a:fillRect/>
                      </a:stretch>
                    </p:blipFill>
                    <p:spPr bwMode="auto">
                      <a:xfrm>
                        <a:off x="820737" y="2647787"/>
                        <a:ext cx="7866063" cy="460375"/>
                      </a:xfrm>
                      <a:prstGeom prst="rect">
                        <a:avLst/>
                      </a:prstGeom>
                      <a:noFill/>
                      <a:ln>
                        <a:noFill/>
                      </a:ln>
                      <a:effectLst/>
                      <a:extLst/>
                    </p:spPr>
                  </p:pic>
                </p:oleObj>
              </mc:Fallback>
            </mc:AlternateContent>
          </a:graphicData>
        </a:graphic>
      </p:graphicFrame>
      <p:sp>
        <p:nvSpPr>
          <p:cNvPr id="34" name="TextBox 33"/>
          <p:cNvSpPr txBox="1"/>
          <p:nvPr/>
        </p:nvSpPr>
        <p:spPr>
          <a:xfrm>
            <a:off x="860096" y="5718397"/>
            <a:ext cx="7574456" cy="923330"/>
          </a:xfrm>
          <a:prstGeom prst="rect">
            <a:avLst/>
          </a:prstGeom>
          <a:noFill/>
          <a:ln>
            <a:solidFill>
              <a:srgbClr val="E46C0A"/>
            </a:solidFill>
          </a:ln>
        </p:spPr>
        <p:txBody>
          <a:bodyPr wrap="square" rtlCol="0">
            <a:spAutoFit/>
          </a:bodyPr>
          <a:lstStyle/>
          <a:p>
            <a:pPr algn="ctr"/>
            <a:r>
              <a:rPr lang="en-US" b="1" i="1" dirty="0" smtClean="0"/>
              <a:t>Hence to make a tomographic image</a:t>
            </a:r>
            <a:r>
              <a:rPr lang="en-US" dirty="0" smtClean="0"/>
              <a:t>, we:</a:t>
            </a:r>
          </a:p>
          <a:p>
            <a:pPr marL="285750" indent="-285750" algn="ctr">
              <a:buFont typeface="Arial"/>
              <a:buChar char="•"/>
            </a:pPr>
            <a:r>
              <a:rPr lang="en-US" dirty="0" smtClean="0"/>
              <a:t>acquire projections at many angles over 0 to π to capture the F(</a:t>
            </a:r>
            <a:r>
              <a:rPr lang="en-US" dirty="0" err="1" smtClean="0"/>
              <a:t>u,v</a:t>
            </a:r>
            <a:r>
              <a:rPr lang="en-US" dirty="0" smtClean="0"/>
              <a:t>) space</a:t>
            </a:r>
          </a:p>
          <a:p>
            <a:pPr marL="285750" indent="-285750" algn="ctr">
              <a:buFont typeface="Arial"/>
              <a:buChar char="•"/>
            </a:pPr>
            <a:r>
              <a:rPr lang="en-US" dirty="0" smtClean="0"/>
              <a:t>inverse 2D FT to find f(</a:t>
            </a:r>
            <a:r>
              <a:rPr lang="en-US" dirty="0" err="1" smtClean="0"/>
              <a:t>x,y</a:t>
            </a:r>
            <a:r>
              <a:rPr lang="en-US" dirty="0" smtClean="0"/>
              <a:t>)</a:t>
            </a:r>
            <a:endParaRPr lang="en-US" dirty="0"/>
          </a:p>
        </p:txBody>
      </p:sp>
      <p:sp>
        <p:nvSpPr>
          <p:cNvPr id="35" name="TextBox 34"/>
          <p:cNvSpPr txBox="1"/>
          <p:nvPr/>
        </p:nvSpPr>
        <p:spPr>
          <a:xfrm>
            <a:off x="522618" y="1501882"/>
            <a:ext cx="6953872" cy="923330"/>
          </a:xfrm>
          <a:prstGeom prst="rect">
            <a:avLst/>
          </a:prstGeom>
          <a:noFill/>
        </p:spPr>
        <p:txBody>
          <a:bodyPr wrap="none" rtlCol="0">
            <a:spAutoFit/>
          </a:bodyPr>
          <a:lstStyle/>
          <a:p>
            <a:r>
              <a:rPr lang="en-US" dirty="0" smtClean="0"/>
              <a:t>The </a:t>
            </a:r>
            <a:r>
              <a:rPr lang="en-US" b="1" i="1" dirty="0" smtClean="0"/>
              <a:t>Central Slice Theorem </a:t>
            </a:r>
            <a:r>
              <a:rPr lang="en-US" dirty="0" smtClean="0"/>
              <a:t>states:</a:t>
            </a:r>
          </a:p>
          <a:p>
            <a:endParaRPr lang="en-US" dirty="0" smtClean="0"/>
          </a:p>
          <a:p>
            <a:r>
              <a:rPr lang="en-US" dirty="0" smtClean="0"/>
              <a:t>The 1D FT of a projection </a:t>
            </a:r>
            <a:r>
              <a:rPr lang="en-US" dirty="0" err="1" smtClean="0"/>
              <a:t>g</a:t>
            </a:r>
            <a:r>
              <a:rPr lang="en-US" baseline="-25000" dirty="0" err="1" smtClean="0"/>
              <a:t>θ</a:t>
            </a:r>
            <a:r>
              <a:rPr lang="en-US" dirty="0" smtClean="0"/>
              <a:t>(R) is the 2D FT of f(</a:t>
            </a:r>
            <a:r>
              <a:rPr lang="en-US" dirty="0" err="1" smtClean="0"/>
              <a:t>x,y</a:t>
            </a:r>
            <a:r>
              <a:rPr lang="en-US" dirty="0" smtClean="0"/>
              <a:t>) evaluated at angle </a:t>
            </a:r>
            <a:r>
              <a:rPr lang="en-US" dirty="0" err="1"/>
              <a:t>θ</a:t>
            </a:r>
            <a:endParaRPr lang="en-US" dirty="0"/>
          </a:p>
        </p:txBody>
      </p:sp>
      <p:graphicFrame>
        <p:nvGraphicFramePr>
          <p:cNvPr id="36" name="Object 35"/>
          <p:cNvGraphicFramePr>
            <a:graphicFrameLocks noChangeAspect="1"/>
          </p:cNvGraphicFramePr>
          <p:nvPr>
            <p:extLst>
              <p:ext uri="{D42A27DB-BD31-4B8C-83A1-F6EECF244321}">
                <p14:modId xmlns:p14="http://schemas.microsoft.com/office/powerpoint/2010/main" val="3327563869"/>
              </p:ext>
            </p:extLst>
          </p:nvPr>
        </p:nvGraphicFramePr>
        <p:xfrm>
          <a:off x="3010940" y="3094586"/>
          <a:ext cx="4737100" cy="460375"/>
        </p:xfrm>
        <a:graphic>
          <a:graphicData uri="http://schemas.openxmlformats.org/presentationml/2006/ole">
            <mc:AlternateContent xmlns:mc="http://schemas.openxmlformats.org/markup-compatibility/2006">
              <mc:Choice xmlns:v="urn:schemas-microsoft-com:vml" Requires="v">
                <p:oleObj spid="_x0000_s39080" name="Equation" r:id="rId6" imgW="2882900" imgH="279400" progId="Equation.3">
                  <p:embed/>
                </p:oleObj>
              </mc:Choice>
              <mc:Fallback>
                <p:oleObj name="Equation" r:id="rId6" imgW="2882900" imgH="279400" progId="Equation.3">
                  <p:embed/>
                  <p:pic>
                    <p:nvPicPr>
                      <p:cNvPr id="0" name=""/>
                      <p:cNvPicPr>
                        <a:picLocks noChangeAspect="1" noChangeArrowheads="1"/>
                      </p:cNvPicPr>
                      <p:nvPr/>
                    </p:nvPicPr>
                    <p:blipFill>
                      <a:blip r:embed="rId7"/>
                      <a:srcRect/>
                      <a:stretch>
                        <a:fillRect/>
                      </a:stretch>
                    </p:blipFill>
                    <p:spPr bwMode="auto">
                      <a:xfrm>
                        <a:off x="3010940" y="3094586"/>
                        <a:ext cx="4737100" cy="460375"/>
                      </a:xfrm>
                      <a:prstGeom prst="rect">
                        <a:avLst/>
                      </a:prstGeom>
                      <a:noFill/>
                      <a:ln>
                        <a:noFill/>
                      </a:ln>
                      <a:effectLst/>
                      <a:extLst/>
                    </p:spPr>
                  </p:pic>
                </p:oleObj>
              </mc:Fallback>
            </mc:AlternateContent>
          </a:graphicData>
        </a:graphic>
      </p:graphicFrame>
      <p:grpSp>
        <p:nvGrpSpPr>
          <p:cNvPr id="20" name="Group 19"/>
          <p:cNvGrpSpPr/>
          <p:nvPr/>
        </p:nvGrpSpPr>
        <p:grpSpPr>
          <a:xfrm>
            <a:off x="645557" y="3678621"/>
            <a:ext cx="6030913" cy="949122"/>
            <a:chOff x="645557" y="3678621"/>
            <a:chExt cx="6030913" cy="949122"/>
          </a:xfrm>
        </p:grpSpPr>
        <p:graphicFrame>
          <p:nvGraphicFramePr>
            <p:cNvPr id="37" name="Object 36"/>
            <p:cNvGraphicFramePr>
              <a:graphicFrameLocks noChangeAspect="1"/>
            </p:cNvGraphicFramePr>
            <p:nvPr>
              <p:extLst>
                <p:ext uri="{D42A27DB-BD31-4B8C-83A1-F6EECF244321}">
                  <p14:modId xmlns:p14="http://schemas.microsoft.com/office/powerpoint/2010/main" val="2833378997"/>
                </p:ext>
              </p:extLst>
            </p:nvPr>
          </p:nvGraphicFramePr>
          <p:xfrm>
            <a:off x="645557" y="4167368"/>
            <a:ext cx="6030913" cy="460375"/>
          </p:xfrm>
          <a:graphic>
            <a:graphicData uri="http://schemas.openxmlformats.org/presentationml/2006/ole">
              <mc:AlternateContent xmlns:mc="http://schemas.openxmlformats.org/markup-compatibility/2006">
                <mc:Choice xmlns:v="urn:schemas-microsoft-com:vml" Requires="v">
                  <p:oleObj spid="_x0000_s39081" name="Equation" r:id="rId8" imgW="3670300" imgH="279400" progId="Equation.3">
                    <p:embed/>
                  </p:oleObj>
                </mc:Choice>
                <mc:Fallback>
                  <p:oleObj name="Equation" r:id="rId8" imgW="3670300" imgH="279400" progId="Equation.3">
                    <p:embed/>
                    <p:pic>
                      <p:nvPicPr>
                        <p:cNvPr id="0" name=""/>
                        <p:cNvPicPr>
                          <a:picLocks noChangeAspect="1" noChangeArrowheads="1"/>
                        </p:cNvPicPr>
                        <p:nvPr/>
                      </p:nvPicPr>
                      <p:blipFill>
                        <a:blip r:embed="rId9"/>
                        <a:srcRect/>
                        <a:stretch>
                          <a:fillRect/>
                        </a:stretch>
                      </p:blipFill>
                      <p:spPr bwMode="auto">
                        <a:xfrm>
                          <a:off x="645557" y="4167368"/>
                          <a:ext cx="6030913" cy="460375"/>
                        </a:xfrm>
                        <a:prstGeom prst="rect">
                          <a:avLst/>
                        </a:prstGeom>
                        <a:noFill/>
                        <a:ln>
                          <a:noFill/>
                        </a:ln>
                        <a:effectLst/>
                        <a:extLst/>
                      </p:spPr>
                    </p:pic>
                  </p:oleObj>
                </mc:Fallback>
              </mc:AlternateContent>
            </a:graphicData>
          </a:graphic>
        </p:graphicFrame>
        <p:sp>
          <p:nvSpPr>
            <p:cNvPr id="18" name="TextBox 17"/>
            <p:cNvSpPr txBox="1"/>
            <p:nvPr/>
          </p:nvSpPr>
          <p:spPr>
            <a:xfrm>
              <a:off x="726966" y="3678621"/>
              <a:ext cx="3269457" cy="369332"/>
            </a:xfrm>
            <a:prstGeom prst="rect">
              <a:avLst/>
            </a:prstGeom>
            <a:noFill/>
          </p:spPr>
          <p:txBody>
            <a:bodyPr wrap="none" rtlCol="0">
              <a:spAutoFit/>
            </a:bodyPr>
            <a:lstStyle/>
            <a:p>
              <a:r>
                <a:rPr lang="en-US" dirty="0" smtClean="0"/>
                <a:t>Comparing to the 2D FT of f(</a:t>
              </a:r>
              <a:r>
                <a:rPr lang="en-US" dirty="0" err="1" smtClean="0"/>
                <a:t>x,y</a:t>
              </a:r>
              <a:r>
                <a:rPr lang="en-US" dirty="0" smtClean="0"/>
                <a:t>):</a:t>
              </a:r>
              <a:endParaRPr lang="en-US" dirty="0"/>
            </a:p>
          </p:txBody>
        </p:sp>
      </p:grpSp>
      <p:graphicFrame>
        <p:nvGraphicFramePr>
          <p:cNvPr id="38" name="Object 37"/>
          <p:cNvGraphicFramePr>
            <a:graphicFrameLocks noChangeAspect="1"/>
          </p:cNvGraphicFramePr>
          <p:nvPr>
            <p:extLst>
              <p:ext uri="{D42A27DB-BD31-4B8C-83A1-F6EECF244321}">
                <p14:modId xmlns:p14="http://schemas.microsoft.com/office/powerpoint/2010/main" val="119415841"/>
              </p:ext>
            </p:extLst>
          </p:nvPr>
        </p:nvGraphicFramePr>
        <p:xfrm>
          <a:off x="645557" y="4914900"/>
          <a:ext cx="3756025" cy="481013"/>
        </p:xfrm>
        <a:graphic>
          <a:graphicData uri="http://schemas.openxmlformats.org/presentationml/2006/ole">
            <mc:AlternateContent xmlns:mc="http://schemas.openxmlformats.org/markup-compatibility/2006">
              <mc:Choice xmlns:v="urn:schemas-microsoft-com:vml" Requires="v">
                <p:oleObj spid="_x0000_s39082" name="Equation" r:id="rId10" imgW="2286000" imgH="292100" progId="Equation.3">
                  <p:embed/>
                </p:oleObj>
              </mc:Choice>
              <mc:Fallback>
                <p:oleObj name="Equation" r:id="rId10" imgW="2286000" imgH="292100" progId="Equation.3">
                  <p:embed/>
                  <p:pic>
                    <p:nvPicPr>
                      <p:cNvPr id="0" name=""/>
                      <p:cNvPicPr>
                        <a:picLocks noChangeAspect="1" noChangeArrowheads="1"/>
                      </p:cNvPicPr>
                      <p:nvPr/>
                    </p:nvPicPr>
                    <p:blipFill>
                      <a:blip r:embed="rId11"/>
                      <a:srcRect/>
                      <a:stretch>
                        <a:fillRect/>
                      </a:stretch>
                    </p:blipFill>
                    <p:spPr bwMode="auto">
                      <a:xfrm>
                        <a:off x="645557" y="4914900"/>
                        <a:ext cx="3756025" cy="481013"/>
                      </a:xfrm>
                      <a:prstGeom prst="rect">
                        <a:avLst/>
                      </a:prstGeom>
                      <a:noFill/>
                      <a:ln>
                        <a:solidFill>
                          <a:srgbClr val="E46C0A"/>
                        </a:solidFill>
                      </a:ln>
                      <a:effectLst/>
                      <a:extLst/>
                    </p:spPr>
                  </p:pic>
                </p:oleObj>
              </mc:Fallback>
            </mc:AlternateContent>
          </a:graphicData>
        </a:graphic>
      </p:graphicFrame>
      <p:cxnSp>
        <p:nvCxnSpPr>
          <p:cNvPr id="12" name="Straight Connector 11"/>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5315861" y="3456825"/>
            <a:ext cx="1586358" cy="851112"/>
            <a:chOff x="5315861" y="3456825"/>
            <a:chExt cx="1586358" cy="851112"/>
          </a:xfrm>
        </p:grpSpPr>
        <p:cxnSp>
          <p:nvCxnSpPr>
            <p:cNvPr id="4" name="Straight Arrow Connector 3"/>
            <p:cNvCxnSpPr/>
            <p:nvPr/>
          </p:nvCxnSpPr>
          <p:spPr>
            <a:xfrm flipV="1">
              <a:off x="5407513" y="3456825"/>
              <a:ext cx="183306" cy="851112"/>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847965" y="3456825"/>
              <a:ext cx="698661" cy="851112"/>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15861" y="3456825"/>
              <a:ext cx="611999"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290219" y="3456825"/>
              <a:ext cx="612000"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218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71490" cy="715962"/>
          </a:xfrm>
        </p:spPr>
        <p:txBody>
          <a:bodyPr>
            <a:normAutofit fontScale="90000"/>
          </a:bodyPr>
          <a:lstStyle/>
          <a:p>
            <a:r>
              <a:rPr lang="en-US" dirty="0" smtClean="0"/>
              <a:t>All projection data are referred to as a Radon Transform and the visual representation is a </a:t>
            </a:r>
            <a:r>
              <a:rPr lang="en-US" dirty="0" err="1" smtClean="0"/>
              <a:t>sinogram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09220792"/>
              </p:ext>
            </p:extLst>
          </p:nvPr>
        </p:nvGraphicFramePr>
        <p:xfrm>
          <a:off x="2281237" y="2912789"/>
          <a:ext cx="4776788" cy="460375"/>
        </p:xfrm>
        <a:graphic>
          <a:graphicData uri="http://schemas.openxmlformats.org/presentationml/2006/ole">
            <mc:AlternateContent xmlns:mc="http://schemas.openxmlformats.org/markup-compatibility/2006">
              <mc:Choice xmlns:v="urn:schemas-microsoft-com:vml" Requires="v">
                <p:oleObj spid="_x0000_s40064" name="Equation" r:id="rId4" imgW="2908300" imgH="279400" progId="Equation.3">
                  <p:embed/>
                </p:oleObj>
              </mc:Choice>
              <mc:Fallback>
                <p:oleObj name="Equation" r:id="rId4" imgW="2908300" imgH="279400" progId="Equation.3">
                  <p:embed/>
                  <p:pic>
                    <p:nvPicPr>
                      <p:cNvPr id="0" name=""/>
                      <p:cNvPicPr>
                        <a:picLocks noChangeAspect="1" noChangeArrowheads="1"/>
                      </p:cNvPicPr>
                      <p:nvPr/>
                    </p:nvPicPr>
                    <p:blipFill>
                      <a:blip r:embed="rId5"/>
                      <a:srcRect/>
                      <a:stretch>
                        <a:fillRect/>
                      </a:stretch>
                    </p:blipFill>
                    <p:spPr bwMode="auto">
                      <a:xfrm>
                        <a:off x="2281237" y="2912789"/>
                        <a:ext cx="4776788" cy="460375"/>
                      </a:xfrm>
                      <a:prstGeom prst="rect">
                        <a:avLst/>
                      </a:prstGeom>
                      <a:noFill/>
                      <a:ln>
                        <a:noFill/>
                      </a:ln>
                      <a:effectLst/>
                      <a:extLst/>
                    </p:spPr>
                  </p:pic>
                </p:oleObj>
              </mc:Fallback>
            </mc:AlternateContent>
          </a:graphicData>
        </a:graphic>
      </p:graphicFrame>
      <p:sp>
        <p:nvSpPr>
          <p:cNvPr id="5" name="TextBox 4"/>
          <p:cNvSpPr txBox="1"/>
          <p:nvPr/>
        </p:nvSpPr>
        <p:spPr>
          <a:xfrm>
            <a:off x="621862" y="1707931"/>
            <a:ext cx="4141729" cy="369332"/>
          </a:xfrm>
          <a:prstGeom prst="rect">
            <a:avLst/>
          </a:prstGeom>
          <a:noFill/>
        </p:spPr>
        <p:txBody>
          <a:bodyPr wrap="none" rtlCol="0">
            <a:spAutoFit/>
          </a:bodyPr>
          <a:lstStyle/>
          <a:p>
            <a:r>
              <a:rPr lang="en-US" dirty="0" smtClean="0"/>
              <a:t>For example, taking a point object at x</a:t>
            </a:r>
            <a:r>
              <a:rPr lang="en-US" baseline="-25000" dirty="0" smtClean="0"/>
              <a:t>0</a:t>
            </a:r>
            <a:r>
              <a:rPr lang="en-US" dirty="0" smtClean="0"/>
              <a:t>, y</a:t>
            </a:r>
            <a:r>
              <a:rPr lang="en-US" baseline="-25000" dirty="0" smtClean="0"/>
              <a:t>0</a:t>
            </a:r>
            <a:r>
              <a:rPr lang="en-US" dirty="0" smtClean="0"/>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97376967"/>
              </p:ext>
            </p:extLst>
          </p:nvPr>
        </p:nvGraphicFramePr>
        <p:xfrm>
          <a:off x="1676400" y="2377474"/>
          <a:ext cx="4548187" cy="460375"/>
        </p:xfrm>
        <a:graphic>
          <a:graphicData uri="http://schemas.openxmlformats.org/presentationml/2006/ole">
            <mc:AlternateContent xmlns:mc="http://schemas.openxmlformats.org/markup-compatibility/2006">
              <mc:Choice xmlns:v="urn:schemas-microsoft-com:vml" Requires="v">
                <p:oleObj spid="_x0000_s40065" name="Equation" r:id="rId6" imgW="2768600" imgH="279400" progId="Equation.3">
                  <p:embed/>
                </p:oleObj>
              </mc:Choice>
              <mc:Fallback>
                <p:oleObj name="Equation" r:id="rId6" imgW="2768600" imgH="279400" progId="Equation.3">
                  <p:embed/>
                  <p:pic>
                    <p:nvPicPr>
                      <p:cNvPr id="0" name=""/>
                      <p:cNvPicPr>
                        <a:picLocks noChangeAspect="1" noChangeArrowheads="1"/>
                      </p:cNvPicPr>
                      <p:nvPr/>
                    </p:nvPicPr>
                    <p:blipFill>
                      <a:blip r:embed="rId7"/>
                      <a:srcRect/>
                      <a:stretch>
                        <a:fillRect/>
                      </a:stretch>
                    </p:blipFill>
                    <p:spPr bwMode="auto">
                      <a:xfrm>
                        <a:off x="1676400" y="2377474"/>
                        <a:ext cx="4548187" cy="460375"/>
                      </a:xfrm>
                      <a:prstGeom prst="rect">
                        <a:avLst/>
                      </a:prstGeom>
                      <a:noFill/>
                      <a:ln>
                        <a:noFill/>
                      </a:ln>
                      <a:effectLs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83052951"/>
              </p:ext>
            </p:extLst>
          </p:nvPr>
        </p:nvGraphicFramePr>
        <p:xfrm>
          <a:off x="2281237" y="3528137"/>
          <a:ext cx="2566988" cy="355600"/>
        </p:xfrm>
        <a:graphic>
          <a:graphicData uri="http://schemas.openxmlformats.org/presentationml/2006/ole">
            <mc:AlternateContent xmlns:mc="http://schemas.openxmlformats.org/markup-compatibility/2006">
              <mc:Choice xmlns:v="urn:schemas-microsoft-com:vml" Requires="v">
                <p:oleObj spid="_x0000_s40066" name="Equation" r:id="rId8" imgW="1562100" imgH="215900" progId="Equation.3">
                  <p:embed/>
                </p:oleObj>
              </mc:Choice>
              <mc:Fallback>
                <p:oleObj name="Equation" r:id="rId8" imgW="1562100" imgH="215900" progId="Equation.3">
                  <p:embed/>
                  <p:pic>
                    <p:nvPicPr>
                      <p:cNvPr id="0" name=""/>
                      <p:cNvPicPr>
                        <a:picLocks noChangeAspect="1" noChangeArrowheads="1"/>
                      </p:cNvPicPr>
                      <p:nvPr/>
                    </p:nvPicPr>
                    <p:blipFill>
                      <a:blip r:embed="rId9"/>
                      <a:srcRect/>
                      <a:stretch>
                        <a:fillRect/>
                      </a:stretch>
                    </p:blipFill>
                    <p:spPr bwMode="auto">
                      <a:xfrm>
                        <a:off x="2281237" y="3528137"/>
                        <a:ext cx="2566988" cy="355600"/>
                      </a:xfrm>
                      <a:prstGeom prst="rect">
                        <a:avLst/>
                      </a:prstGeom>
                      <a:noFill/>
                      <a:ln>
                        <a:noFill/>
                      </a:ln>
                      <a:effectLst/>
                      <a:extLst/>
                    </p:spPr>
                  </p:pic>
                </p:oleObj>
              </mc:Fallback>
            </mc:AlternateContent>
          </a:graphicData>
        </a:graphic>
      </p:graphicFrame>
      <p:grpSp>
        <p:nvGrpSpPr>
          <p:cNvPr id="11" name="Group 10"/>
          <p:cNvGrpSpPr/>
          <p:nvPr/>
        </p:nvGrpSpPr>
        <p:grpSpPr>
          <a:xfrm>
            <a:off x="779517" y="4186621"/>
            <a:ext cx="8049173" cy="2574697"/>
            <a:chOff x="779517" y="4186621"/>
            <a:chExt cx="8049173" cy="2574697"/>
          </a:xfrm>
        </p:grpSpPr>
        <p:sp>
          <p:nvSpPr>
            <p:cNvPr id="18" name="TextBox 17"/>
            <p:cNvSpPr txBox="1"/>
            <p:nvPr/>
          </p:nvSpPr>
          <p:spPr>
            <a:xfrm>
              <a:off x="3184652" y="6391986"/>
              <a:ext cx="307408" cy="369332"/>
            </a:xfrm>
            <a:prstGeom prst="rect">
              <a:avLst/>
            </a:prstGeom>
            <a:noFill/>
          </p:spPr>
          <p:txBody>
            <a:bodyPr wrap="none" rtlCol="0">
              <a:spAutoFit/>
            </a:bodyPr>
            <a:lstStyle/>
            <a:p>
              <a:r>
                <a:rPr lang="en-US" dirty="0" err="1" smtClean="0"/>
                <a:t>θ</a:t>
              </a:r>
              <a:endParaRPr lang="en-US" dirty="0"/>
            </a:p>
          </p:txBody>
        </p:sp>
        <p:grpSp>
          <p:nvGrpSpPr>
            <p:cNvPr id="2" name="Group 1"/>
            <p:cNvGrpSpPr/>
            <p:nvPr/>
          </p:nvGrpSpPr>
          <p:grpSpPr>
            <a:xfrm>
              <a:off x="779517" y="4186621"/>
              <a:ext cx="8049173" cy="2299872"/>
              <a:chOff x="779517" y="4186621"/>
              <a:chExt cx="8049173" cy="2299872"/>
            </a:xfrm>
          </p:grpSpPr>
          <p:sp>
            <p:nvSpPr>
              <p:cNvPr id="8" name="TextBox 7"/>
              <p:cNvSpPr txBox="1"/>
              <p:nvPr/>
            </p:nvSpPr>
            <p:spPr>
              <a:xfrm>
                <a:off x="779517" y="4186621"/>
                <a:ext cx="6278508" cy="646331"/>
              </a:xfrm>
              <a:prstGeom prst="rect">
                <a:avLst/>
              </a:prstGeom>
              <a:noFill/>
            </p:spPr>
            <p:txBody>
              <a:bodyPr wrap="square" rtlCol="0">
                <a:spAutoFit/>
              </a:bodyPr>
              <a:lstStyle/>
              <a:p>
                <a:r>
                  <a:rPr lang="en-US" dirty="0" smtClean="0"/>
                  <a:t>If y</a:t>
                </a:r>
                <a:r>
                  <a:rPr lang="en-US" baseline="-25000" dirty="0" smtClean="0"/>
                  <a:t>0</a:t>
                </a:r>
                <a:r>
                  <a:rPr lang="en-US" dirty="0" smtClean="0"/>
                  <a:t>=0 then the projection is a delta function located at x</a:t>
                </a:r>
                <a:r>
                  <a:rPr lang="en-US" baseline="-25000" dirty="0" smtClean="0"/>
                  <a:t>0</a:t>
                </a:r>
                <a:r>
                  <a:rPr lang="en-US" dirty="0" smtClean="0"/>
                  <a:t>cos</a:t>
                </a:r>
                <a:r>
                  <a:rPr lang="en-US" dirty="0"/>
                  <a:t>θ</a:t>
                </a:r>
              </a:p>
              <a:p>
                <a:endParaRPr lang="en-US" dirty="0"/>
              </a:p>
            </p:txBody>
          </p:sp>
          <p:cxnSp>
            <p:nvCxnSpPr>
              <p:cNvPr id="9" name="Straight Arrow Connector 8"/>
              <p:cNvCxnSpPr/>
              <p:nvPr/>
            </p:nvCxnSpPr>
            <p:spPr>
              <a:xfrm>
                <a:off x="3338356" y="4825710"/>
                <a:ext cx="12137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338356" y="4810469"/>
                <a:ext cx="0" cy="1581517"/>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4552132" y="4625803"/>
                <a:ext cx="312906" cy="369332"/>
              </a:xfrm>
              <a:prstGeom prst="rect">
                <a:avLst/>
              </a:prstGeom>
              <a:noFill/>
            </p:spPr>
            <p:txBody>
              <a:bodyPr wrap="none" rtlCol="0">
                <a:spAutoFit/>
              </a:bodyPr>
              <a:lstStyle/>
              <a:p>
                <a:r>
                  <a:rPr lang="en-US" dirty="0" smtClean="0"/>
                  <a:t>R</a:t>
                </a:r>
                <a:endParaRPr lang="en-US" dirty="0"/>
              </a:p>
            </p:txBody>
          </p:sp>
          <p:sp>
            <p:nvSpPr>
              <p:cNvPr id="15" name="TextBox 14"/>
              <p:cNvSpPr txBox="1"/>
              <p:nvPr/>
            </p:nvSpPr>
            <p:spPr>
              <a:xfrm>
                <a:off x="1602826" y="4796892"/>
                <a:ext cx="954691" cy="369332"/>
              </a:xfrm>
              <a:prstGeom prst="rect">
                <a:avLst/>
              </a:prstGeom>
              <a:noFill/>
            </p:spPr>
            <p:txBody>
              <a:bodyPr wrap="square" rtlCol="0">
                <a:spAutoFit/>
              </a:bodyPr>
              <a:lstStyle/>
              <a:p>
                <a:r>
                  <a:rPr lang="en-US" dirty="0" err="1" smtClean="0"/>
                  <a:t>g</a:t>
                </a:r>
                <a:r>
                  <a:rPr lang="en-US" baseline="-25000" dirty="0" err="1" smtClean="0"/>
                  <a:t>θ</a:t>
                </a:r>
                <a:r>
                  <a:rPr lang="en-US" dirty="0" smtClean="0"/>
                  <a:t>(R)</a:t>
                </a:r>
                <a:endParaRPr lang="en-US" dirty="0"/>
              </a:p>
            </p:txBody>
          </p:sp>
          <p:sp>
            <p:nvSpPr>
              <p:cNvPr id="19" name="TextBox 18"/>
              <p:cNvSpPr txBox="1"/>
              <p:nvPr/>
            </p:nvSpPr>
            <p:spPr>
              <a:xfrm>
                <a:off x="2988314" y="4662308"/>
                <a:ext cx="301660" cy="369332"/>
              </a:xfrm>
              <a:prstGeom prst="rect">
                <a:avLst/>
              </a:prstGeom>
              <a:noFill/>
            </p:spPr>
            <p:txBody>
              <a:bodyPr wrap="none" rtlCol="0">
                <a:spAutoFit/>
              </a:bodyPr>
              <a:lstStyle/>
              <a:p>
                <a:r>
                  <a:rPr lang="en-US" dirty="0" smtClean="0"/>
                  <a:t>0</a:t>
                </a:r>
                <a:endParaRPr lang="en-US" dirty="0"/>
              </a:p>
            </p:txBody>
          </p:sp>
          <p:sp>
            <p:nvSpPr>
              <p:cNvPr id="20" name="Rectangle 19"/>
              <p:cNvSpPr/>
              <p:nvPr/>
            </p:nvSpPr>
            <p:spPr>
              <a:xfrm>
                <a:off x="2988314" y="6117161"/>
                <a:ext cx="312255" cy="369332"/>
              </a:xfrm>
              <a:prstGeom prst="rect">
                <a:avLst/>
              </a:prstGeom>
            </p:spPr>
            <p:txBody>
              <a:bodyPr wrap="none">
                <a:spAutoFit/>
              </a:bodyPr>
              <a:lstStyle/>
              <a:p>
                <a:r>
                  <a:rPr lang="en-US" dirty="0"/>
                  <a:t>π</a:t>
                </a:r>
              </a:p>
            </p:txBody>
          </p:sp>
          <p:sp>
            <p:nvSpPr>
              <p:cNvPr id="21" name="TextBox 20"/>
              <p:cNvSpPr txBox="1"/>
              <p:nvPr/>
            </p:nvSpPr>
            <p:spPr>
              <a:xfrm>
                <a:off x="3771335" y="4477642"/>
                <a:ext cx="301660" cy="369332"/>
              </a:xfrm>
              <a:prstGeom prst="rect">
                <a:avLst/>
              </a:prstGeom>
              <a:noFill/>
            </p:spPr>
            <p:txBody>
              <a:bodyPr wrap="none" rtlCol="0">
                <a:spAutoFit/>
              </a:bodyPr>
              <a:lstStyle/>
              <a:p>
                <a:r>
                  <a:rPr lang="en-US" dirty="0" smtClean="0"/>
                  <a:t>0</a:t>
                </a:r>
                <a:endParaRPr lang="en-US" dirty="0"/>
              </a:p>
            </p:txBody>
          </p:sp>
          <p:sp>
            <p:nvSpPr>
              <p:cNvPr id="24" name="Freeform 23"/>
              <p:cNvSpPr/>
              <p:nvPr/>
            </p:nvSpPr>
            <p:spPr>
              <a:xfrm>
                <a:off x="3547241" y="4861034"/>
                <a:ext cx="753103" cy="1462690"/>
              </a:xfrm>
              <a:custGeom>
                <a:avLst/>
                <a:gdLst>
                  <a:gd name="connsiteX0" fmla="*/ 744483 w 753103"/>
                  <a:gd name="connsiteY0" fmla="*/ 0 h 1462690"/>
                  <a:gd name="connsiteX1" fmla="*/ 726966 w 753103"/>
                  <a:gd name="connsiteY1" fmla="*/ 280276 h 1462690"/>
                  <a:gd name="connsiteX2" fmla="*/ 525518 w 753103"/>
                  <a:gd name="connsiteY2" fmla="*/ 674414 h 1462690"/>
                  <a:gd name="connsiteX3" fmla="*/ 245242 w 753103"/>
                  <a:gd name="connsiteY3" fmla="*/ 928414 h 1462690"/>
                  <a:gd name="connsiteX4" fmla="*/ 43793 w 753103"/>
                  <a:gd name="connsiteY4" fmla="*/ 1252483 h 1462690"/>
                  <a:gd name="connsiteX5" fmla="*/ 0 w 753103"/>
                  <a:gd name="connsiteY5" fmla="*/ 1462690 h 146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103" h="1462690">
                    <a:moveTo>
                      <a:pt x="744483" y="0"/>
                    </a:moveTo>
                    <a:cubicBezTo>
                      <a:pt x="753971" y="83937"/>
                      <a:pt x="763460" y="167874"/>
                      <a:pt x="726966" y="280276"/>
                    </a:cubicBezTo>
                    <a:cubicBezTo>
                      <a:pt x="690472" y="392678"/>
                      <a:pt x="605805" y="566391"/>
                      <a:pt x="525518" y="674414"/>
                    </a:cubicBezTo>
                    <a:cubicBezTo>
                      <a:pt x="445231" y="782437"/>
                      <a:pt x="325529" y="832069"/>
                      <a:pt x="245242" y="928414"/>
                    </a:cubicBezTo>
                    <a:cubicBezTo>
                      <a:pt x="164955" y="1024759"/>
                      <a:pt x="84667" y="1163437"/>
                      <a:pt x="43793" y="1252483"/>
                    </a:cubicBezTo>
                    <a:cubicBezTo>
                      <a:pt x="2919" y="1341529"/>
                      <a:pt x="0" y="1462690"/>
                      <a:pt x="0" y="1462690"/>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25" name="TextBox 24"/>
              <p:cNvSpPr txBox="1"/>
              <p:nvPr/>
            </p:nvSpPr>
            <p:spPr>
              <a:xfrm>
                <a:off x="4318000" y="5684345"/>
                <a:ext cx="1035297" cy="369332"/>
              </a:xfrm>
              <a:prstGeom prst="rect">
                <a:avLst/>
              </a:prstGeom>
              <a:noFill/>
            </p:spPr>
            <p:txBody>
              <a:bodyPr wrap="none" rtlCol="0">
                <a:spAutoFit/>
              </a:bodyPr>
              <a:lstStyle/>
              <a:p>
                <a:r>
                  <a:rPr lang="en-US" dirty="0" smtClean="0"/>
                  <a:t>R=x</a:t>
                </a:r>
                <a:r>
                  <a:rPr lang="en-US" baseline="-25000" dirty="0" smtClean="0"/>
                  <a:t>0</a:t>
                </a:r>
                <a:r>
                  <a:rPr lang="en-US" dirty="0" smtClean="0"/>
                  <a:t>cosθ</a:t>
                </a:r>
                <a:endParaRPr lang="en-US" dirty="0"/>
              </a:p>
            </p:txBody>
          </p:sp>
          <p:sp>
            <p:nvSpPr>
              <p:cNvPr id="26" name="TextBox 25"/>
              <p:cNvSpPr txBox="1"/>
              <p:nvPr/>
            </p:nvSpPr>
            <p:spPr>
              <a:xfrm>
                <a:off x="5771932" y="5169055"/>
                <a:ext cx="3056758" cy="646331"/>
              </a:xfrm>
              <a:prstGeom prst="rect">
                <a:avLst/>
              </a:prstGeom>
              <a:noFill/>
              <a:ln>
                <a:solidFill>
                  <a:srgbClr val="E46C0A"/>
                </a:solidFill>
              </a:ln>
            </p:spPr>
            <p:txBody>
              <a:bodyPr wrap="square" rtlCol="0">
                <a:spAutoFit/>
              </a:bodyPr>
              <a:lstStyle/>
              <a:p>
                <a:r>
                  <a:rPr lang="en-US" dirty="0" smtClean="0"/>
                  <a:t>The </a:t>
                </a:r>
                <a:r>
                  <a:rPr lang="en-US" dirty="0" err="1" smtClean="0"/>
                  <a:t>sinogram</a:t>
                </a:r>
                <a:r>
                  <a:rPr lang="en-US" dirty="0" smtClean="0"/>
                  <a:t> is also known as </a:t>
                </a:r>
                <a:r>
                  <a:rPr lang="en-US" b="1" i="1" dirty="0" smtClean="0"/>
                  <a:t>Radon Space</a:t>
                </a:r>
                <a:endParaRPr lang="en-US" b="1" i="1" dirty="0"/>
              </a:p>
            </p:txBody>
          </p:sp>
        </p:grpSp>
      </p:grpSp>
      <p:cxnSp>
        <p:nvCxnSpPr>
          <p:cNvPr id="22" name="Straight Connector 21"/>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5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8380745" cy="715962"/>
          </a:xfrm>
        </p:spPr>
        <p:txBody>
          <a:bodyPr>
            <a:normAutofit fontScale="90000"/>
          </a:bodyPr>
          <a:lstStyle/>
          <a:p>
            <a:r>
              <a:rPr lang="en-US" dirty="0"/>
              <a:t>All projection data is referred to as a Radon Transform and the visual representation is a </a:t>
            </a:r>
            <a:r>
              <a:rPr lang="en-US" dirty="0" err="1"/>
              <a:t>sinogram</a:t>
            </a:r>
            <a:endParaRPr lang="en-US" dirty="0"/>
          </a:p>
        </p:txBody>
      </p:sp>
      <p:pic>
        <p:nvPicPr>
          <p:cNvPr id="11" name="Picture 10"/>
          <p:cNvPicPr>
            <a:picLocks noChangeAspect="1"/>
          </p:cNvPicPr>
          <p:nvPr/>
        </p:nvPicPr>
        <p:blipFill>
          <a:blip r:embed="rId3"/>
          <a:stretch>
            <a:fillRect/>
          </a:stretch>
        </p:blipFill>
        <p:spPr>
          <a:xfrm>
            <a:off x="0" y="2312276"/>
            <a:ext cx="4251579" cy="3129790"/>
          </a:xfrm>
          <a:prstGeom prst="rect">
            <a:avLst/>
          </a:prstGeom>
        </p:spPr>
      </p:pic>
      <p:cxnSp>
        <p:nvCxnSpPr>
          <p:cNvPr id="6" name="Straight Connector 5"/>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159928" y="2233448"/>
            <a:ext cx="4914804" cy="3837561"/>
            <a:chOff x="4159928" y="2233448"/>
            <a:chExt cx="4914804" cy="3837561"/>
          </a:xfrm>
        </p:grpSpPr>
        <p:pic>
          <p:nvPicPr>
            <p:cNvPr id="12" name="Picture 11"/>
            <p:cNvPicPr>
              <a:picLocks noChangeAspect="1"/>
            </p:cNvPicPr>
            <p:nvPr/>
          </p:nvPicPr>
          <p:blipFill>
            <a:blip r:embed="rId4"/>
            <a:stretch>
              <a:fillRect/>
            </a:stretch>
          </p:blipFill>
          <p:spPr>
            <a:xfrm>
              <a:off x="4251579" y="2233448"/>
              <a:ext cx="4823153" cy="3386203"/>
            </a:xfrm>
            <a:prstGeom prst="rect">
              <a:avLst/>
            </a:prstGeom>
          </p:spPr>
        </p:pic>
        <p:sp>
          <p:nvSpPr>
            <p:cNvPr id="2" name="TextBox 1"/>
            <p:cNvSpPr txBox="1"/>
            <p:nvPr/>
          </p:nvSpPr>
          <p:spPr>
            <a:xfrm rot="16200000">
              <a:off x="3336032" y="3747074"/>
              <a:ext cx="2017124" cy="369332"/>
            </a:xfrm>
            <a:prstGeom prst="rect">
              <a:avLst/>
            </a:prstGeom>
            <a:noFill/>
          </p:spPr>
          <p:txBody>
            <a:bodyPr wrap="none" rtlCol="0">
              <a:spAutoFit/>
            </a:bodyPr>
            <a:lstStyle/>
            <a:p>
              <a:r>
                <a:rPr lang="en-US" b="1" dirty="0" smtClean="0"/>
                <a:t>Angle of projection</a:t>
              </a:r>
              <a:endParaRPr lang="en-US" b="1" dirty="0"/>
            </a:p>
          </p:txBody>
        </p:sp>
        <p:sp>
          <p:nvSpPr>
            <p:cNvPr id="4" name="TextBox 3"/>
            <p:cNvSpPr txBox="1"/>
            <p:nvPr/>
          </p:nvSpPr>
          <p:spPr>
            <a:xfrm>
              <a:off x="5598882" y="5701677"/>
              <a:ext cx="2233304" cy="369332"/>
            </a:xfrm>
            <a:prstGeom prst="rect">
              <a:avLst/>
            </a:prstGeom>
            <a:noFill/>
          </p:spPr>
          <p:txBody>
            <a:bodyPr wrap="none" rtlCol="0">
              <a:spAutoFit/>
            </a:bodyPr>
            <a:lstStyle/>
            <a:p>
              <a:r>
                <a:rPr lang="en-US" b="1" dirty="0" smtClean="0"/>
                <a:t>Position in projection</a:t>
              </a:r>
              <a:endParaRPr lang="en-US" b="1" dirty="0"/>
            </a:p>
          </p:txBody>
        </p:sp>
      </p:grpSp>
      <p:sp>
        <p:nvSpPr>
          <p:cNvPr id="5" name="TextBox 4"/>
          <p:cNvSpPr txBox="1"/>
          <p:nvPr/>
        </p:nvSpPr>
        <p:spPr>
          <a:xfrm>
            <a:off x="5132554" y="6350606"/>
            <a:ext cx="3060491" cy="369332"/>
          </a:xfrm>
          <a:prstGeom prst="rect">
            <a:avLst/>
          </a:prstGeom>
          <a:noFill/>
        </p:spPr>
        <p:txBody>
          <a:bodyPr wrap="none" rtlCol="0">
            <a:spAutoFit/>
          </a:bodyPr>
          <a:lstStyle/>
          <a:p>
            <a:r>
              <a:rPr lang="en-US" b="1" dirty="0" smtClean="0"/>
              <a:t>Z axis = intensity of projection</a:t>
            </a:r>
            <a:endParaRPr lang="en-US" b="1" dirty="0"/>
          </a:p>
        </p:txBody>
      </p:sp>
    </p:spTree>
    <p:extLst>
      <p:ext uri="{BB962C8B-B14F-4D97-AF65-F5344CB8AC3E}">
        <p14:creationId xmlns:p14="http://schemas.microsoft.com/office/powerpoint/2010/main" val="23869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245"/>
            <a:ext cx="8229600" cy="990600"/>
          </a:xfrm>
        </p:spPr>
        <p:txBody>
          <a:bodyPr>
            <a:normAutofit fontScale="90000"/>
          </a:bodyPr>
          <a:lstStyle/>
          <a:p>
            <a:r>
              <a:rPr lang="en-US" dirty="0"/>
              <a:t>Asymmetry and noise in the </a:t>
            </a:r>
            <a:r>
              <a:rPr lang="en-US" dirty="0" err="1"/>
              <a:t>sinogram</a:t>
            </a:r>
            <a:r>
              <a:rPr lang="en-US" dirty="0"/>
              <a:t> can </a:t>
            </a:r>
            <a:r>
              <a:rPr lang="en-US" dirty="0" smtClean="0"/>
              <a:t>diagnose </a:t>
            </a:r>
            <a:r>
              <a:rPr lang="en-US" dirty="0"/>
              <a:t>problems with our imaging system</a:t>
            </a:r>
            <a:br>
              <a:rPr lang="en-US" dirty="0"/>
            </a:br>
            <a:endParaRPr lang="en-US" dirty="0"/>
          </a:p>
        </p:txBody>
      </p:sp>
      <p:pic>
        <p:nvPicPr>
          <p:cNvPr id="3" name="Picture 2"/>
          <p:cNvPicPr>
            <a:picLocks noChangeAspect="1"/>
          </p:cNvPicPr>
          <p:nvPr/>
        </p:nvPicPr>
        <p:blipFill rotWithShape="1">
          <a:blip r:embed="rId3"/>
          <a:srcRect t="16822" b="26669"/>
          <a:stretch/>
        </p:blipFill>
        <p:spPr>
          <a:xfrm>
            <a:off x="0" y="2125745"/>
            <a:ext cx="9144000" cy="3873176"/>
          </a:xfrm>
          <a:prstGeom prst="rect">
            <a:avLst/>
          </a:prstGeom>
        </p:spPr>
      </p:pic>
      <p:cxnSp>
        <p:nvCxnSpPr>
          <p:cNvPr id="4" name="Straight Connector 3"/>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6628893" y="4170421"/>
            <a:ext cx="1540137" cy="78364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96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 recover f(</a:t>
            </a:r>
            <a:r>
              <a:rPr lang="en-US" dirty="0" err="1" smtClean="0"/>
              <a:t>x,y</a:t>
            </a:r>
            <a:r>
              <a:rPr lang="en-US" dirty="0" smtClean="0"/>
              <a:t>) from its projections we need to fully sample the Fourier transform</a:t>
            </a:r>
            <a:endParaRPr lang="en-US" dirty="0"/>
          </a:p>
        </p:txBody>
      </p:sp>
      <p:sp>
        <p:nvSpPr>
          <p:cNvPr id="5" name="Content Placeholder 4"/>
          <p:cNvSpPr>
            <a:spLocks noGrp="1"/>
          </p:cNvSpPr>
          <p:nvPr>
            <p:ph idx="1"/>
          </p:nvPr>
        </p:nvSpPr>
        <p:spPr/>
        <p:txBody>
          <a:bodyPr>
            <a:normAutofit lnSpcReduction="10000"/>
          </a:bodyPr>
          <a:lstStyle/>
          <a:p>
            <a:r>
              <a:rPr lang="en-US" dirty="0" smtClean="0"/>
              <a:t>For all non zero points F(</a:t>
            </a:r>
            <a:r>
              <a:rPr lang="en-US" dirty="0" err="1" smtClean="0"/>
              <a:t>u,v</a:t>
            </a:r>
            <a:r>
              <a:rPr lang="en-US" dirty="0" smtClean="0"/>
              <a:t>)</a:t>
            </a:r>
          </a:p>
          <a:p>
            <a:pPr lvl="1"/>
            <a:r>
              <a:rPr lang="en-US" dirty="0" smtClean="0"/>
              <a:t>Complete sampling is achieved if non-truncated projections are acquired for </a:t>
            </a:r>
            <a:r>
              <a:rPr lang="en-US" dirty="0"/>
              <a:t>0 to π </a:t>
            </a:r>
            <a:endParaRPr lang="en-US" dirty="0" smtClean="0"/>
          </a:p>
          <a:p>
            <a:r>
              <a:rPr lang="en-US" dirty="0" smtClean="0"/>
              <a:t>Geometries that satisfy this angular sampling include</a:t>
            </a:r>
          </a:p>
          <a:p>
            <a:pPr lvl="1"/>
            <a:r>
              <a:rPr lang="en-US" dirty="0" smtClean="0"/>
              <a:t>Rotating X-ray tube and detectors</a:t>
            </a:r>
          </a:p>
          <a:p>
            <a:pPr lvl="1"/>
            <a:r>
              <a:rPr lang="en-US" dirty="0" smtClean="0"/>
              <a:t>Rotating gamma camera (SPECT)</a:t>
            </a:r>
          </a:p>
          <a:p>
            <a:pPr lvl="1"/>
            <a:r>
              <a:rPr lang="en-US" dirty="0" smtClean="0"/>
              <a:t>Ring of detectors (PET, more next time)</a:t>
            </a:r>
          </a:p>
          <a:p>
            <a:r>
              <a:rPr lang="en-US" dirty="0" smtClean="0"/>
              <a:t>Note that the sampling density is not uniform in </a:t>
            </a:r>
            <a:r>
              <a:rPr lang="en-US" dirty="0" err="1" smtClean="0"/>
              <a:t>fourier</a:t>
            </a:r>
            <a:r>
              <a:rPr lang="en-US" dirty="0" smtClean="0"/>
              <a:t> space (=1/u,1/v) </a:t>
            </a:r>
          </a:p>
          <a:p>
            <a:pPr lvl="1"/>
            <a:r>
              <a:rPr lang="en-US" dirty="0" smtClean="0"/>
              <a:t>This has to be corrected for otherwise the image is dominated by low spatial frequencies (see MTF later)</a:t>
            </a:r>
            <a:endParaRPr lang="en-US" dirty="0"/>
          </a:p>
        </p:txBody>
      </p:sp>
      <p:cxnSp>
        <p:nvCxnSpPr>
          <p:cNvPr id="6" name="Straight Connector 5"/>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0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393" y="210911"/>
            <a:ext cx="8917214" cy="2004786"/>
            <a:chOff x="113393" y="210911"/>
            <a:chExt cx="8917214" cy="2004786"/>
          </a:xfrm>
        </p:grpSpPr>
        <p:sp>
          <p:nvSpPr>
            <p:cNvPr id="4" name="Rectangle 3"/>
            <p:cNvSpPr/>
            <p:nvPr/>
          </p:nvSpPr>
          <p:spPr>
            <a:xfrm>
              <a:off x="113393" y="210911"/>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305663" y="976102"/>
              <a:ext cx="3674053" cy="461665"/>
            </a:xfrm>
            <a:prstGeom prst="rect">
              <a:avLst/>
            </a:prstGeom>
            <a:noFill/>
          </p:spPr>
          <p:txBody>
            <a:bodyPr wrap="none" rtlCol="0">
              <a:spAutoFit/>
            </a:bodyPr>
            <a:lstStyle/>
            <a:p>
              <a:r>
                <a:rPr lang="en-US" sz="2400" dirty="0" smtClean="0"/>
                <a:t>Computed tomography (CT)</a:t>
              </a:r>
              <a:endParaRPr lang="en-US" sz="2400" dirty="0"/>
            </a:p>
          </p:txBody>
        </p:sp>
        <p:pic>
          <p:nvPicPr>
            <p:cNvPr id="9" name="Picture 8"/>
            <p:cNvPicPr>
              <a:picLocks noChangeAspect="1"/>
            </p:cNvPicPr>
            <p:nvPr/>
          </p:nvPicPr>
          <p:blipFill>
            <a:blip r:embed="rId3"/>
            <a:stretch>
              <a:fillRect/>
            </a:stretch>
          </p:blipFill>
          <p:spPr>
            <a:xfrm>
              <a:off x="761105" y="285821"/>
              <a:ext cx="1467990" cy="1866900"/>
            </a:xfrm>
            <a:prstGeom prst="rect">
              <a:avLst/>
            </a:prstGeom>
          </p:spPr>
        </p:pic>
      </p:grpSp>
      <p:grpSp>
        <p:nvGrpSpPr>
          <p:cNvPr id="3" name="Group 2"/>
          <p:cNvGrpSpPr/>
          <p:nvPr/>
        </p:nvGrpSpPr>
        <p:grpSpPr>
          <a:xfrm>
            <a:off x="113393" y="2426608"/>
            <a:ext cx="8917214" cy="2004786"/>
            <a:chOff x="113393" y="2426608"/>
            <a:chExt cx="8917214" cy="2004786"/>
          </a:xfrm>
        </p:grpSpPr>
        <p:sp>
          <p:nvSpPr>
            <p:cNvPr id="5" name="Rectangle 4"/>
            <p:cNvSpPr/>
            <p:nvPr/>
          </p:nvSpPr>
          <p:spPr>
            <a:xfrm>
              <a:off x="113393" y="2426608"/>
              <a:ext cx="8917214" cy="2004786"/>
            </a:xfrm>
            <a:prstGeom prst="rect">
              <a:avLst/>
            </a:prstGeom>
            <a:noFill/>
            <a:ln w="1905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228838" y="2552274"/>
              <a:ext cx="2532525" cy="1778016"/>
            </a:xfrm>
            <a:prstGeom prst="rect">
              <a:avLst/>
            </a:prstGeom>
          </p:spPr>
        </p:pic>
        <p:sp>
          <p:nvSpPr>
            <p:cNvPr id="11" name="TextBox 10"/>
            <p:cNvSpPr txBox="1"/>
            <p:nvPr/>
          </p:nvSpPr>
          <p:spPr>
            <a:xfrm>
              <a:off x="3350852" y="3206764"/>
              <a:ext cx="3762418" cy="461665"/>
            </a:xfrm>
            <a:prstGeom prst="rect">
              <a:avLst/>
            </a:prstGeom>
            <a:noFill/>
          </p:spPr>
          <p:txBody>
            <a:bodyPr wrap="none" rtlCol="0">
              <a:spAutoFit/>
            </a:bodyPr>
            <a:lstStyle/>
            <a:p>
              <a:r>
                <a:rPr lang="en-US" sz="2400" dirty="0" smtClean="0"/>
                <a:t>Reconstructing the CT image</a:t>
              </a:r>
              <a:endParaRPr lang="en-US" sz="2400" dirty="0"/>
            </a:p>
          </p:txBody>
        </p:sp>
      </p:grpSp>
      <p:grpSp>
        <p:nvGrpSpPr>
          <p:cNvPr id="12" name="Group 11"/>
          <p:cNvGrpSpPr/>
          <p:nvPr/>
        </p:nvGrpSpPr>
        <p:grpSpPr>
          <a:xfrm>
            <a:off x="113393" y="4642305"/>
            <a:ext cx="8917214" cy="2004786"/>
            <a:chOff x="113393" y="4642305"/>
            <a:chExt cx="8917214" cy="2004786"/>
          </a:xfrm>
        </p:grpSpPr>
        <p:grpSp>
          <p:nvGrpSpPr>
            <p:cNvPr id="7" name="Group 6"/>
            <p:cNvGrpSpPr/>
            <p:nvPr/>
          </p:nvGrpSpPr>
          <p:grpSpPr>
            <a:xfrm>
              <a:off x="113393" y="4642305"/>
              <a:ext cx="8917214" cy="2004786"/>
              <a:chOff x="113393" y="4642305"/>
              <a:chExt cx="8917214" cy="2004786"/>
            </a:xfrm>
          </p:grpSpPr>
          <p:sp>
            <p:nvSpPr>
              <p:cNvPr id="6" name="Rectangle 5"/>
              <p:cNvSpPr/>
              <p:nvPr/>
            </p:nvSpPr>
            <p:spPr>
              <a:xfrm>
                <a:off x="113393" y="4642305"/>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305663" y="5433874"/>
                <a:ext cx="4624215" cy="461665"/>
              </a:xfrm>
              <a:prstGeom prst="rect">
                <a:avLst/>
              </a:prstGeom>
              <a:noFill/>
            </p:spPr>
            <p:txBody>
              <a:bodyPr wrap="none" rtlCol="0">
                <a:spAutoFit/>
              </a:bodyPr>
              <a:lstStyle/>
              <a:p>
                <a:r>
                  <a:rPr lang="en-US" sz="2400" dirty="0" smtClean="0"/>
                  <a:t>Methodology for image registration</a:t>
                </a:r>
                <a:endParaRPr lang="en-US" sz="2400" dirty="0"/>
              </a:p>
            </p:txBody>
          </p:sp>
        </p:grpSp>
        <p:pic>
          <p:nvPicPr>
            <p:cNvPr id="18" name="Picture 6" descr="_images/subjects2normtemp.png"/>
            <p:cNvPicPr>
              <a:picLocks noChangeAspect="1" noChangeArrowheads="1"/>
            </p:cNvPicPr>
            <p:nvPr/>
          </p:nvPicPr>
          <p:blipFill rotWithShape="1">
            <a:blip r:embed="rId5">
              <a:extLst>
                <a:ext uri="{28A0092B-C50C-407E-A947-70E740481C1C}">
                  <a14:useLocalDpi xmlns:a14="http://schemas.microsoft.com/office/drawing/2010/main" val="0"/>
                </a:ext>
              </a:extLst>
            </a:blip>
            <a:srcRect r="61626"/>
            <a:stretch/>
          </p:blipFill>
          <p:spPr bwMode="auto">
            <a:xfrm>
              <a:off x="558992" y="4831485"/>
              <a:ext cx="1872215" cy="16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73637" y="2360348"/>
            <a:ext cx="9144000" cy="4431392"/>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4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fact that we sample in discrete steps with noisy instruments places additional constraints</a:t>
            </a:r>
            <a:endParaRPr lang="en-US" dirty="0"/>
          </a:p>
        </p:txBody>
      </p:sp>
      <p:sp>
        <p:nvSpPr>
          <p:cNvPr id="5" name="Content Placeholder 4"/>
          <p:cNvSpPr>
            <a:spLocks noGrp="1"/>
          </p:cNvSpPr>
          <p:nvPr>
            <p:ph idx="1"/>
          </p:nvPr>
        </p:nvSpPr>
        <p:spPr/>
        <p:txBody>
          <a:bodyPr>
            <a:normAutofit lnSpcReduction="10000"/>
          </a:bodyPr>
          <a:lstStyle/>
          <a:p>
            <a:pPr>
              <a:spcBef>
                <a:spcPct val="50000"/>
              </a:spcBef>
            </a:pPr>
            <a:r>
              <a:rPr lang="en-GB" sz="2400" dirty="0">
                <a:cs typeface="Calibri"/>
              </a:rPr>
              <a:t>So </a:t>
            </a:r>
            <a:r>
              <a:rPr lang="en-GB" sz="2400" dirty="0" smtClean="0">
                <a:cs typeface="Calibri"/>
              </a:rPr>
              <a:t>far, we have assumed </a:t>
            </a:r>
            <a:r>
              <a:rPr lang="en-GB" sz="2400" dirty="0">
                <a:cs typeface="Calibri"/>
              </a:rPr>
              <a:t>perfect line integrals and infinite, continuous spaces.</a:t>
            </a:r>
          </a:p>
          <a:p>
            <a:pPr>
              <a:spcBef>
                <a:spcPct val="50000"/>
              </a:spcBef>
            </a:pPr>
            <a:r>
              <a:rPr lang="en-GB" sz="2400" dirty="0">
                <a:cs typeface="Calibri"/>
              </a:rPr>
              <a:t>In practice the object space is sampled, e.g. at intervals of </a:t>
            </a:r>
            <a:r>
              <a:rPr lang="en-GB" sz="2400" dirty="0">
                <a:cs typeface="Calibri"/>
                <a:sym typeface="Symbol" charset="0"/>
              </a:rPr>
              <a:t>x. </a:t>
            </a:r>
          </a:p>
          <a:p>
            <a:pPr>
              <a:spcBef>
                <a:spcPct val="50000"/>
              </a:spcBef>
            </a:pPr>
            <a:r>
              <a:rPr lang="en-GB" sz="2400" dirty="0">
                <a:cs typeface="Calibri"/>
                <a:sym typeface="Symbol" charset="0"/>
              </a:rPr>
              <a:t>Shannon sampling theorem states </a:t>
            </a:r>
            <a:r>
              <a:rPr lang="en-GB" sz="2400" dirty="0" smtClean="0">
                <a:cs typeface="Calibri"/>
                <a:sym typeface="Symbol" charset="0"/>
              </a:rPr>
              <a:t>that </a:t>
            </a:r>
            <a:r>
              <a:rPr lang="en-GB" sz="2400" dirty="0">
                <a:cs typeface="Calibri"/>
                <a:sym typeface="Symbol" charset="0"/>
              </a:rPr>
              <a:t>the maximum frequency that can be recovered without aliasing is </a:t>
            </a:r>
            <a:endParaRPr lang="en-GB" sz="2400" dirty="0" smtClean="0">
              <a:cs typeface="Calibri"/>
              <a:sym typeface="Symbol" charset="0"/>
            </a:endParaRPr>
          </a:p>
          <a:p>
            <a:pPr>
              <a:spcBef>
                <a:spcPct val="50000"/>
              </a:spcBef>
            </a:pPr>
            <a:endParaRPr lang="en-GB" dirty="0">
              <a:cs typeface="Calibri"/>
              <a:sym typeface="Symbol" charset="0"/>
            </a:endParaRPr>
          </a:p>
          <a:p>
            <a:pPr>
              <a:spcBef>
                <a:spcPct val="50000"/>
              </a:spcBef>
            </a:pPr>
            <a:r>
              <a:rPr lang="en-GB" sz="2400" dirty="0">
                <a:cs typeface="Calibri"/>
                <a:sym typeface="Symbol" charset="0"/>
              </a:rPr>
              <a:t>Aim for sampling  1/3 spatial resolution </a:t>
            </a:r>
            <a:r>
              <a:rPr lang="en-GB" sz="2400" dirty="0" smtClean="0">
                <a:cs typeface="Calibri"/>
                <a:sym typeface="Symbol" charset="0"/>
              </a:rPr>
              <a:t>FWHM.</a:t>
            </a:r>
            <a:endParaRPr lang="en-GB" sz="2400" dirty="0">
              <a:cs typeface="Calibri"/>
              <a:sym typeface="Symbol" charset="0"/>
            </a:endParaRPr>
          </a:p>
          <a:p>
            <a:pPr>
              <a:spcBef>
                <a:spcPct val="50000"/>
              </a:spcBef>
            </a:pPr>
            <a:r>
              <a:rPr lang="en-GB" sz="2400" dirty="0">
                <a:cs typeface="Calibri"/>
                <a:sym typeface="Symbol" charset="0"/>
              </a:rPr>
              <a:t>Uncorrelated noise is flat in frequency space, but true signal is attenuated at high frequencies because of the limited spatial resolution.</a:t>
            </a:r>
          </a:p>
          <a:p>
            <a:endParaRPr lang="en-US" dirty="0"/>
          </a:p>
        </p:txBody>
      </p:sp>
      <p:grpSp>
        <p:nvGrpSpPr>
          <p:cNvPr id="3" name="Group 2"/>
          <p:cNvGrpSpPr/>
          <p:nvPr/>
        </p:nvGrpSpPr>
        <p:grpSpPr>
          <a:xfrm>
            <a:off x="4038599" y="3740150"/>
            <a:ext cx="3304089" cy="630402"/>
            <a:chOff x="4038599" y="3740150"/>
            <a:chExt cx="3304089" cy="630402"/>
          </a:xfrm>
        </p:grpSpPr>
        <p:graphicFrame>
          <p:nvGraphicFramePr>
            <p:cNvPr id="6" name="Object 5"/>
            <p:cNvGraphicFramePr>
              <a:graphicFrameLocks noChangeAspect="1"/>
            </p:cNvGraphicFramePr>
            <p:nvPr>
              <p:extLst>
                <p:ext uri="{D42A27DB-BD31-4B8C-83A1-F6EECF244321}">
                  <p14:modId xmlns:p14="http://schemas.microsoft.com/office/powerpoint/2010/main" val="3848642021"/>
                </p:ext>
              </p:extLst>
            </p:nvPr>
          </p:nvGraphicFramePr>
          <p:xfrm>
            <a:off x="4038599" y="3740150"/>
            <a:ext cx="854093" cy="630402"/>
          </p:xfrm>
          <a:graphic>
            <a:graphicData uri="http://schemas.openxmlformats.org/presentationml/2006/ole">
              <mc:AlternateContent xmlns:mc="http://schemas.openxmlformats.org/markup-compatibility/2006">
                <mc:Choice xmlns:v="urn:schemas-microsoft-com:vml" Requires="v">
                  <p:oleObj spid="_x0000_s41009" name="Equation" r:id="rId3" imgW="533400" imgH="393700" progId="Equation.3">
                    <p:embed/>
                  </p:oleObj>
                </mc:Choice>
                <mc:Fallback>
                  <p:oleObj name="Equation" r:id="rId3" imgW="533400" imgH="393700" progId="Equation.3">
                    <p:embed/>
                    <p:pic>
                      <p:nvPicPr>
                        <p:cNvPr id="0" name=""/>
                        <p:cNvPicPr/>
                        <p:nvPr/>
                      </p:nvPicPr>
                      <p:blipFill>
                        <a:blip r:embed="rId4"/>
                        <a:stretch>
                          <a:fillRect/>
                        </a:stretch>
                      </p:blipFill>
                      <p:spPr>
                        <a:xfrm>
                          <a:off x="4038599" y="3740150"/>
                          <a:ext cx="854093" cy="630402"/>
                        </a:xfrm>
                        <a:prstGeom prst="rect">
                          <a:avLst/>
                        </a:prstGeom>
                      </p:spPr>
                    </p:pic>
                  </p:oleObj>
                </mc:Fallback>
              </mc:AlternateContent>
            </a:graphicData>
          </a:graphic>
        </p:graphicFrame>
        <p:sp>
          <p:nvSpPr>
            <p:cNvPr id="7" name="Rectangle 6"/>
            <p:cNvSpPr/>
            <p:nvPr/>
          </p:nvSpPr>
          <p:spPr>
            <a:xfrm>
              <a:off x="5077036" y="3883712"/>
              <a:ext cx="2265652" cy="369332"/>
            </a:xfrm>
            <a:prstGeom prst="rect">
              <a:avLst/>
            </a:prstGeom>
          </p:spPr>
          <p:txBody>
            <a:bodyPr wrap="none">
              <a:spAutoFit/>
            </a:bodyPr>
            <a:lstStyle/>
            <a:p>
              <a:r>
                <a:rPr lang="en-GB" dirty="0">
                  <a:cs typeface="Calibri"/>
                  <a:sym typeface="Symbol" charset="0"/>
                </a:rPr>
                <a:t>the </a:t>
              </a:r>
              <a:r>
                <a:rPr lang="en-GB" dirty="0" err="1">
                  <a:cs typeface="Calibri"/>
                  <a:sym typeface="Symbol" charset="0"/>
                </a:rPr>
                <a:t>Nyquist</a:t>
              </a:r>
              <a:r>
                <a:rPr lang="en-GB" dirty="0">
                  <a:cs typeface="Calibri"/>
                  <a:sym typeface="Symbol" charset="0"/>
                </a:rPr>
                <a:t> frequency</a:t>
              </a:r>
              <a:endParaRPr lang="en-US" dirty="0"/>
            </a:p>
          </p:txBody>
        </p:sp>
      </p:grpSp>
      <p:cxnSp>
        <p:nvCxnSpPr>
          <p:cNvPr id="8" name="Straight Connector 7"/>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57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Reconstructing the slice by back projection</a:t>
            </a:r>
            <a:endParaRPr lang="en-US" dirty="0"/>
          </a:p>
        </p:txBody>
      </p:sp>
      <p:pic>
        <p:nvPicPr>
          <p:cNvPr id="5" name="Picture 4"/>
          <p:cNvPicPr>
            <a:picLocks noChangeAspect="1"/>
          </p:cNvPicPr>
          <p:nvPr/>
        </p:nvPicPr>
        <p:blipFill>
          <a:blip r:embed="rId3"/>
          <a:stretch>
            <a:fillRect/>
          </a:stretch>
        </p:blipFill>
        <p:spPr>
          <a:xfrm>
            <a:off x="3037417" y="4313250"/>
            <a:ext cx="5871704" cy="2148510"/>
          </a:xfrm>
          <a:prstGeom prst="rect">
            <a:avLst/>
          </a:prstGeom>
        </p:spPr>
      </p:pic>
      <p:sp>
        <p:nvSpPr>
          <p:cNvPr id="6" name="TextBox 5"/>
          <p:cNvSpPr txBox="1"/>
          <p:nvPr/>
        </p:nvSpPr>
        <p:spPr>
          <a:xfrm>
            <a:off x="0" y="6611778"/>
            <a:ext cx="2071826" cy="246221"/>
          </a:xfrm>
          <a:prstGeom prst="rect">
            <a:avLst/>
          </a:prstGeom>
          <a:noFill/>
        </p:spPr>
        <p:txBody>
          <a:bodyPr wrap="none" rtlCol="0">
            <a:spAutoFit/>
          </a:bodyPr>
          <a:lstStyle/>
          <a:p>
            <a:r>
              <a:rPr lang="en-US" sz="1000" dirty="0" smtClean="0"/>
              <a:t>Goldman (2007) J Nucl Med Technol</a:t>
            </a:r>
            <a:endParaRPr lang="en-US" sz="1000" dirty="0"/>
          </a:p>
        </p:txBody>
      </p:sp>
      <p:sp>
        <p:nvSpPr>
          <p:cNvPr id="7" name="Rectangle 6"/>
          <p:cNvSpPr/>
          <p:nvPr/>
        </p:nvSpPr>
        <p:spPr>
          <a:xfrm>
            <a:off x="1076960" y="22047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422400" y="22047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767840" y="22047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076960" y="25603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422400" y="25603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4" name="Rectangle 13"/>
          <p:cNvSpPr/>
          <p:nvPr/>
        </p:nvSpPr>
        <p:spPr>
          <a:xfrm>
            <a:off x="1767840" y="256032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076960" y="290576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422400" y="290576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767840" y="290576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1076960" y="1838960"/>
            <a:ext cx="1036320" cy="345440"/>
            <a:chOff x="1076960" y="1645920"/>
            <a:chExt cx="1036320" cy="345440"/>
          </a:xfrm>
        </p:grpSpPr>
        <p:sp>
          <p:nvSpPr>
            <p:cNvPr id="28" name="Rectangle 27"/>
            <p:cNvSpPr/>
            <p:nvPr/>
          </p:nvSpPr>
          <p:spPr>
            <a:xfrm>
              <a:off x="107696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9" name="Rectangle 28"/>
            <p:cNvSpPr/>
            <p:nvPr/>
          </p:nvSpPr>
          <p:spPr>
            <a:xfrm>
              <a:off x="142240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0" name="Rectangle 29"/>
            <p:cNvSpPr/>
            <p:nvPr/>
          </p:nvSpPr>
          <p:spPr>
            <a:xfrm>
              <a:off x="176784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43" name="Group 42"/>
          <p:cNvGrpSpPr/>
          <p:nvPr/>
        </p:nvGrpSpPr>
        <p:grpSpPr>
          <a:xfrm>
            <a:off x="1066800" y="3251200"/>
            <a:ext cx="1036320" cy="345440"/>
            <a:chOff x="1066800" y="3058160"/>
            <a:chExt cx="1036320" cy="345440"/>
          </a:xfrm>
        </p:grpSpPr>
        <p:sp>
          <p:nvSpPr>
            <p:cNvPr id="31" name="Rectangle 30"/>
            <p:cNvSpPr/>
            <p:nvPr/>
          </p:nvSpPr>
          <p:spPr>
            <a:xfrm>
              <a:off x="106680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32" name="Rectangle 31"/>
            <p:cNvSpPr/>
            <p:nvPr/>
          </p:nvSpPr>
          <p:spPr>
            <a:xfrm>
              <a:off x="141224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3" name="Rectangle 32"/>
            <p:cNvSpPr/>
            <p:nvPr/>
          </p:nvSpPr>
          <p:spPr>
            <a:xfrm>
              <a:off x="175768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42" name="Group 41"/>
          <p:cNvGrpSpPr/>
          <p:nvPr/>
        </p:nvGrpSpPr>
        <p:grpSpPr>
          <a:xfrm>
            <a:off x="2113280" y="2214880"/>
            <a:ext cx="345440" cy="1026160"/>
            <a:chOff x="2113280" y="2021840"/>
            <a:chExt cx="345440" cy="1026160"/>
          </a:xfrm>
        </p:grpSpPr>
        <p:sp>
          <p:nvSpPr>
            <p:cNvPr id="34" name="Rectangle 33"/>
            <p:cNvSpPr/>
            <p:nvPr/>
          </p:nvSpPr>
          <p:spPr>
            <a:xfrm>
              <a:off x="211328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35" name="Rectangle 34"/>
            <p:cNvSpPr/>
            <p:nvPr/>
          </p:nvSpPr>
          <p:spPr>
            <a:xfrm>
              <a:off x="211328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6" name="Rectangle 35"/>
            <p:cNvSpPr/>
            <p:nvPr/>
          </p:nvSpPr>
          <p:spPr>
            <a:xfrm>
              <a:off x="211328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44" name="Group 43"/>
          <p:cNvGrpSpPr/>
          <p:nvPr/>
        </p:nvGrpSpPr>
        <p:grpSpPr>
          <a:xfrm>
            <a:off x="721360" y="2214880"/>
            <a:ext cx="345440" cy="1026160"/>
            <a:chOff x="721360" y="2021840"/>
            <a:chExt cx="345440" cy="1026160"/>
          </a:xfrm>
        </p:grpSpPr>
        <p:sp>
          <p:nvSpPr>
            <p:cNvPr id="37" name="Rectangle 36"/>
            <p:cNvSpPr/>
            <p:nvPr/>
          </p:nvSpPr>
          <p:spPr>
            <a:xfrm>
              <a:off x="72136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38" name="Rectangle 37"/>
            <p:cNvSpPr/>
            <p:nvPr/>
          </p:nvSpPr>
          <p:spPr>
            <a:xfrm>
              <a:off x="72136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39" name="Rectangle 38"/>
            <p:cNvSpPr/>
            <p:nvPr/>
          </p:nvSpPr>
          <p:spPr>
            <a:xfrm>
              <a:off x="72136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45" name="Group 44"/>
          <p:cNvGrpSpPr/>
          <p:nvPr/>
        </p:nvGrpSpPr>
        <p:grpSpPr>
          <a:xfrm>
            <a:off x="1479840" y="1524000"/>
            <a:ext cx="288000" cy="314960"/>
            <a:chOff x="4724400" y="1778000"/>
            <a:chExt cx="288000" cy="314960"/>
          </a:xfrm>
        </p:grpSpPr>
        <p:sp>
          <p:nvSpPr>
            <p:cNvPr id="46" name="Rectangle 45"/>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 name="Group 47"/>
          <p:cNvGrpSpPr/>
          <p:nvPr/>
        </p:nvGrpSpPr>
        <p:grpSpPr>
          <a:xfrm rot="16200000">
            <a:off x="394480" y="2583960"/>
            <a:ext cx="288000" cy="314960"/>
            <a:chOff x="4724400" y="1778000"/>
            <a:chExt cx="288000" cy="314960"/>
          </a:xfrm>
        </p:grpSpPr>
        <p:sp>
          <p:nvSpPr>
            <p:cNvPr id="49" name="Rectangle 48"/>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 name="Group 50"/>
          <p:cNvGrpSpPr/>
          <p:nvPr/>
        </p:nvGrpSpPr>
        <p:grpSpPr>
          <a:xfrm rot="10800000">
            <a:off x="1422400" y="3690620"/>
            <a:ext cx="288000" cy="314960"/>
            <a:chOff x="4724400" y="1778000"/>
            <a:chExt cx="288000" cy="314960"/>
          </a:xfrm>
        </p:grpSpPr>
        <p:sp>
          <p:nvSpPr>
            <p:cNvPr id="52" name="Rectangle 51"/>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rot="5400000">
            <a:off x="2546640" y="2594120"/>
            <a:ext cx="288000" cy="314960"/>
            <a:chOff x="4724400" y="1778000"/>
            <a:chExt cx="288000" cy="314960"/>
          </a:xfrm>
        </p:grpSpPr>
        <p:sp>
          <p:nvSpPr>
            <p:cNvPr id="55" name="Rectangle 54"/>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8" name="Group 147"/>
          <p:cNvGrpSpPr/>
          <p:nvPr/>
        </p:nvGrpSpPr>
        <p:grpSpPr>
          <a:xfrm>
            <a:off x="3217009" y="1855482"/>
            <a:ext cx="1737360" cy="1778000"/>
            <a:chOff x="7171171" y="1749777"/>
            <a:chExt cx="1737360" cy="1778000"/>
          </a:xfrm>
        </p:grpSpPr>
        <p:sp>
          <p:nvSpPr>
            <p:cNvPr id="149" name="Rectangle 148"/>
            <p:cNvSpPr/>
            <p:nvPr/>
          </p:nvSpPr>
          <p:spPr>
            <a:xfrm>
              <a:off x="7531851" y="213585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Rectangle 149"/>
            <p:cNvSpPr/>
            <p:nvPr/>
          </p:nvSpPr>
          <p:spPr>
            <a:xfrm>
              <a:off x="7877291" y="2116289"/>
              <a:ext cx="345440" cy="375167"/>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Rectangle 150"/>
            <p:cNvSpPr/>
            <p:nvPr/>
          </p:nvSpPr>
          <p:spPr>
            <a:xfrm>
              <a:off x="8222731" y="213585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Rectangle 160"/>
            <p:cNvSpPr/>
            <p:nvPr/>
          </p:nvSpPr>
          <p:spPr>
            <a:xfrm>
              <a:off x="7531851" y="2481673"/>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Rectangle 161"/>
            <p:cNvSpPr/>
            <p:nvPr/>
          </p:nvSpPr>
          <p:spPr>
            <a:xfrm>
              <a:off x="8222731" y="2481673"/>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Rectangle 162"/>
            <p:cNvSpPr/>
            <p:nvPr/>
          </p:nvSpPr>
          <p:spPr>
            <a:xfrm>
              <a:off x="7531851" y="283689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Rectangle 163"/>
            <p:cNvSpPr/>
            <p:nvPr/>
          </p:nvSpPr>
          <p:spPr>
            <a:xfrm>
              <a:off x="7877291" y="281733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Rectangle 164"/>
            <p:cNvSpPr/>
            <p:nvPr/>
          </p:nvSpPr>
          <p:spPr>
            <a:xfrm>
              <a:off x="8222731" y="283689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6" name="Group 165"/>
            <p:cNvGrpSpPr/>
            <p:nvPr/>
          </p:nvGrpSpPr>
          <p:grpSpPr>
            <a:xfrm>
              <a:off x="7521691" y="3182337"/>
              <a:ext cx="1036320" cy="345440"/>
              <a:chOff x="1066800" y="3058160"/>
              <a:chExt cx="1036320" cy="345440"/>
            </a:xfrm>
          </p:grpSpPr>
          <p:sp>
            <p:nvSpPr>
              <p:cNvPr id="216" name="Rectangle 215"/>
              <p:cNvSpPr/>
              <p:nvPr/>
            </p:nvSpPr>
            <p:spPr>
              <a:xfrm>
                <a:off x="106680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17" name="Rectangle 216"/>
              <p:cNvSpPr/>
              <p:nvPr/>
            </p:nvSpPr>
            <p:spPr>
              <a:xfrm>
                <a:off x="141224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18" name="Rectangle 217"/>
              <p:cNvSpPr/>
              <p:nvPr/>
            </p:nvSpPr>
            <p:spPr>
              <a:xfrm>
                <a:off x="175768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sp>
          <p:nvSpPr>
            <p:cNvPr id="167" name="Rectangle 166"/>
            <p:cNvSpPr/>
            <p:nvPr/>
          </p:nvSpPr>
          <p:spPr>
            <a:xfrm>
              <a:off x="7526771" y="211553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Rectangle 167"/>
            <p:cNvSpPr/>
            <p:nvPr/>
          </p:nvSpPr>
          <p:spPr>
            <a:xfrm>
              <a:off x="8217651" y="211553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Rectangle 168"/>
            <p:cNvSpPr/>
            <p:nvPr/>
          </p:nvSpPr>
          <p:spPr>
            <a:xfrm>
              <a:off x="7877291" y="2481673"/>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Rectangle 169"/>
            <p:cNvSpPr/>
            <p:nvPr/>
          </p:nvSpPr>
          <p:spPr>
            <a:xfrm>
              <a:off x="7526771" y="281657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Rectangle 170"/>
            <p:cNvSpPr/>
            <p:nvPr/>
          </p:nvSpPr>
          <p:spPr>
            <a:xfrm>
              <a:off x="8217651" y="281657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2" name="Group 171"/>
            <p:cNvGrpSpPr/>
            <p:nvPr/>
          </p:nvGrpSpPr>
          <p:grpSpPr>
            <a:xfrm>
              <a:off x="7516611" y="3162017"/>
              <a:ext cx="1036320" cy="345440"/>
              <a:chOff x="1066800" y="3058160"/>
              <a:chExt cx="1036320" cy="345440"/>
            </a:xfrm>
          </p:grpSpPr>
          <p:sp>
            <p:nvSpPr>
              <p:cNvPr id="213" name="Rectangle 212"/>
              <p:cNvSpPr/>
              <p:nvPr/>
            </p:nvSpPr>
            <p:spPr>
              <a:xfrm>
                <a:off x="106680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14" name="Rectangle 213"/>
              <p:cNvSpPr/>
              <p:nvPr/>
            </p:nvSpPr>
            <p:spPr>
              <a:xfrm>
                <a:off x="141224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15" name="Rectangle 214"/>
              <p:cNvSpPr/>
              <p:nvPr/>
            </p:nvSpPr>
            <p:spPr>
              <a:xfrm>
                <a:off x="175768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73" name="Group 172"/>
            <p:cNvGrpSpPr/>
            <p:nvPr/>
          </p:nvGrpSpPr>
          <p:grpSpPr>
            <a:xfrm>
              <a:off x="8563091" y="2125697"/>
              <a:ext cx="345440" cy="1026160"/>
              <a:chOff x="2113280" y="2021840"/>
              <a:chExt cx="345440" cy="1026160"/>
            </a:xfrm>
          </p:grpSpPr>
          <p:sp>
            <p:nvSpPr>
              <p:cNvPr id="210" name="Rectangle 209"/>
              <p:cNvSpPr/>
              <p:nvPr/>
            </p:nvSpPr>
            <p:spPr>
              <a:xfrm>
                <a:off x="211328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11" name="Rectangle 210"/>
              <p:cNvSpPr/>
              <p:nvPr/>
            </p:nvSpPr>
            <p:spPr>
              <a:xfrm>
                <a:off x="211328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12" name="Rectangle 211"/>
              <p:cNvSpPr/>
              <p:nvPr/>
            </p:nvSpPr>
            <p:spPr>
              <a:xfrm>
                <a:off x="211328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sp>
          <p:nvSpPr>
            <p:cNvPr id="174" name="Rectangle 173"/>
            <p:cNvSpPr/>
            <p:nvPr/>
          </p:nvSpPr>
          <p:spPr>
            <a:xfrm>
              <a:off x="7521691" y="211553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Rectangle 174"/>
            <p:cNvSpPr/>
            <p:nvPr/>
          </p:nvSpPr>
          <p:spPr>
            <a:xfrm>
              <a:off x="8212571" y="211553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Rectangle 175"/>
            <p:cNvSpPr/>
            <p:nvPr/>
          </p:nvSpPr>
          <p:spPr>
            <a:xfrm>
              <a:off x="7521691" y="281657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Rectangle 176"/>
            <p:cNvSpPr/>
            <p:nvPr/>
          </p:nvSpPr>
          <p:spPr>
            <a:xfrm>
              <a:off x="8212571" y="281657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8" name="Group 177"/>
            <p:cNvGrpSpPr/>
            <p:nvPr/>
          </p:nvGrpSpPr>
          <p:grpSpPr>
            <a:xfrm>
              <a:off x="7521691" y="1749777"/>
              <a:ext cx="1036320" cy="345440"/>
              <a:chOff x="1076960" y="1645920"/>
              <a:chExt cx="1036320" cy="345440"/>
            </a:xfrm>
          </p:grpSpPr>
          <p:sp>
            <p:nvSpPr>
              <p:cNvPr id="207" name="Rectangle 206"/>
              <p:cNvSpPr/>
              <p:nvPr/>
            </p:nvSpPr>
            <p:spPr>
              <a:xfrm>
                <a:off x="107696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08" name="Rectangle 207"/>
              <p:cNvSpPr/>
              <p:nvPr/>
            </p:nvSpPr>
            <p:spPr>
              <a:xfrm>
                <a:off x="142240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09" name="Rectangle 208"/>
              <p:cNvSpPr/>
              <p:nvPr/>
            </p:nvSpPr>
            <p:spPr>
              <a:xfrm>
                <a:off x="176784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79" name="Group 178"/>
            <p:cNvGrpSpPr/>
            <p:nvPr/>
          </p:nvGrpSpPr>
          <p:grpSpPr>
            <a:xfrm>
              <a:off x="7511531" y="3162017"/>
              <a:ext cx="1036320" cy="345440"/>
              <a:chOff x="1066800" y="3058160"/>
              <a:chExt cx="1036320" cy="345440"/>
            </a:xfrm>
          </p:grpSpPr>
          <p:sp>
            <p:nvSpPr>
              <p:cNvPr id="204" name="Rectangle 203"/>
              <p:cNvSpPr/>
              <p:nvPr/>
            </p:nvSpPr>
            <p:spPr>
              <a:xfrm>
                <a:off x="106680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05" name="Rectangle 204"/>
              <p:cNvSpPr/>
              <p:nvPr/>
            </p:nvSpPr>
            <p:spPr>
              <a:xfrm>
                <a:off x="141224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06" name="Rectangle 205"/>
              <p:cNvSpPr/>
              <p:nvPr/>
            </p:nvSpPr>
            <p:spPr>
              <a:xfrm>
                <a:off x="175768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80" name="Group 179"/>
            <p:cNvGrpSpPr/>
            <p:nvPr/>
          </p:nvGrpSpPr>
          <p:grpSpPr>
            <a:xfrm>
              <a:off x="8558011" y="2125697"/>
              <a:ext cx="345440" cy="1026160"/>
              <a:chOff x="2113280" y="2021840"/>
              <a:chExt cx="345440" cy="1026160"/>
            </a:xfrm>
          </p:grpSpPr>
          <p:sp>
            <p:nvSpPr>
              <p:cNvPr id="201" name="Rectangle 200"/>
              <p:cNvSpPr/>
              <p:nvPr/>
            </p:nvSpPr>
            <p:spPr>
              <a:xfrm>
                <a:off x="211328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202" name="Rectangle 201"/>
              <p:cNvSpPr/>
              <p:nvPr/>
            </p:nvSpPr>
            <p:spPr>
              <a:xfrm>
                <a:off x="211328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03" name="Rectangle 202"/>
              <p:cNvSpPr/>
              <p:nvPr/>
            </p:nvSpPr>
            <p:spPr>
              <a:xfrm>
                <a:off x="211328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sp>
          <p:nvSpPr>
            <p:cNvPr id="181" name="Rectangle 180"/>
            <p:cNvSpPr/>
            <p:nvPr/>
          </p:nvSpPr>
          <p:spPr>
            <a:xfrm>
              <a:off x="7526771" y="211629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Rectangle 181"/>
            <p:cNvSpPr/>
            <p:nvPr/>
          </p:nvSpPr>
          <p:spPr>
            <a:xfrm>
              <a:off x="8217651" y="211629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Rectangle 182"/>
            <p:cNvSpPr/>
            <p:nvPr/>
          </p:nvSpPr>
          <p:spPr>
            <a:xfrm>
              <a:off x="7526771" y="281733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 name="Rectangle 183"/>
            <p:cNvSpPr/>
            <p:nvPr/>
          </p:nvSpPr>
          <p:spPr>
            <a:xfrm>
              <a:off x="8217651" y="2817330"/>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5" name="Group 184"/>
            <p:cNvGrpSpPr/>
            <p:nvPr/>
          </p:nvGrpSpPr>
          <p:grpSpPr>
            <a:xfrm>
              <a:off x="7526771" y="1749777"/>
              <a:ext cx="1036320" cy="345440"/>
              <a:chOff x="1076960" y="1645920"/>
              <a:chExt cx="1036320" cy="345440"/>
            </a:xfrm>
          </p:grpSpPr>
          <p:sp>
            <p:nvSpPr>
              <p:cNvPr id="198" name="Rectangle 197"/>
              <p:cNvSpPr/>
              <p:nvPr/>
            </p:nvSpPr>
            <p:spPr>
              <a:xfrm>
                <a:off x="107696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9" name="Rectangle 198"/>
              <p:cNvSpPr/>
              <p:nvPr/>
            </p:nvSpPr>
            <p:spPr>
              <a:xfrm>
                <a:off x="142240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00" name="Rectangle 199"/>
              <p:cNvSpPr/>
              <p:nvPr/>
            </p:nvSpPr>
            <p:spPr>
              <a:xfrm>
                <a:off x="1767840" y="16459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86" name="Group 185"/>
            <p:cNvGrpSpPr/>
            <p:nvPr/>
          </p:nvGrpSpPr>
          <p:grpSpPr>
            <a:xfrm>
              <a:off x="7516611" y="3162017"/>
              <a:ext cx="1036320" cy="345440"/>
              <a:chOff x="1066800" y="3058160"/>
              <a:chExt cx="1036320" cy="345440"/>
            </a:xfrm>
          </p:grpSpPr>
          <p:sp>
            <p:nvSpPr>
              <p:cNvPr id="195" name="Rectangle 194"/>
              <p:cNvSpPr/>
              <p:nvPr/>
            </p:nvSpPr>
            <p:spPr>
              <a:xfrm>
                <a:off x="106680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6" name="Rectangle 195"/>
              <p:cNvSpPr/>
              <p:nvPr/>
            </p:nvSpPr>
            <p:spPr>
              <a:xfrm>
                <a:off x="141224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97" name="Rectangle 196"/>
              <p:cNvSpPr/>
              <p:nvPr/>
            </p:nvSpPr>
            <p:spPr>
              <a:xfrm>
                <a:off x="1757680" y="30581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87" name="Group 186"/>
            <p:cNvGrpSpPr/>
            <p:nvPr/>
          </p:nvGrpSpPr>
          <p:grpSpPr>
            <a:xfrm>
              <a:off x="8563091" y="2125697"/>
              <a:ext cx="345440" cy="1026160"/>
              <a:chOff x="2113280" y="2021840"/>
              <a:chExt cx="345440" cy="1026160"/>
            </a:xfrm>
          </p:grpSpPr>
          <p:sp>
            <p:nvSpPr>
              <p:cNvPr id="192" name="Rectangle 191"/>
              <p:cNvSpPr/>
              <p:nvPr/>
            </p:nvSpPr>
            <p:spPr>
              <a:xfrm>
                <a:off x="211328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3" name="Rectangle 192"/>
              <p:cNvSpPr/>
              <p:nvPr/>
            </p:nvSpPr>
            <p:spPr>
              <a:xfrm>
                <a:off x="211328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94" name="Rectangle 193"/>
              <p:cNvSpPr/>
              <p:nvPr/>
            </p:nvSpPr>
            <p:spPr>
              <a:xfrm>
                <a:off x="211328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nvGrpSpPr>
            <p:cNvPr id="188" name="Group 187"/>
            <p:cNvGrpSpPr/>
            <p:nvPr/>
          </p:nvGrpSpPr>
          <p:grpSpPr>
            <a:xfrm>
              <a:off x="7171171" y="2125697"/>
              <a:ext cx="345440" cy="1026160"/>
              <a:chOff x="721360" y="2021840"/>
              <a:chExt cx="345440" cy="1026160"/>
            </a:xfrm>
          </p:grpSpPr>
          <p:sp>
            <p:nvSpPr>
              <p:cNvPr id="189" name="Rectangle 188"/>
              <p:cNvSpPr/>
              <p:nvPr/>
            </p:nvSpPr>
            <p:spPr>
              <a:xfrm>
                <a:off x="721360" y="202184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90" name="Rectangle 189"/>
              <p:cNvSpPr/>
              <p:nvPr/>
            </p:nvSpPr>
            <p:spPr>
              <a:xfrm>
                <a:off x="721360" y="235712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191" name="Rectangle 190"/>
              <p:cNvSpPr/>
              <p:nvPr/>
            </p:nvSpPr>
            <p:spPr>
              <a:xfrm>
                <a:off x="721360" y="2702560"/>
                <a:ext cx="345440" cy="34544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grpSp>
      </p:grpSp>
      <p:grpSp>
        <p:nvGrpSpPr>
          <p:cNvPr id="219" name="Group 218"/>
          <p:cNvGrpSpPr/>
          <p:nvPr/>
        </p:nvGrpSpPr>
        <p:grpSpPr>
          <a:xfrm>
            <a:off x="3923129" y="2220489"/>
            <a:ext cx="345440" cy="1046480"/>
            <a:chOff x="6695572" y="2633697"/>
            <a:chExt cx="345440" cy="1046480"/>
          </a:xfrm>
        </p:grpSpPr>
        <p:sp>
          <p:nvSpPr>
            <p:cNvPr id="220" name="Rectangle 219"/>
            <p:cNvSpPr/>
            <p:nvPr/>
          </p:nvSpPr>
          <p:spPr>
            <a:xfrm>
              <a:off x="6695572" y="2990803"/>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21" name="Rectangle 220"/>
            <p:cNvSpPr/>
            <p:nvPr/>
          </p:nvSpPr>
          <p:spPr>
            <a:xfrm>
              <a:off x="6695572" y="263369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22" name="Rectangle 221"/>
            <p:cNvSpPr/>
            <p:nvPr/>
          </p:nvSpPr>
          <p:spPr>
            <a:xfrm>
              <a:off x="6695572" y="333473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pSp>
      <p:grpSp>
        <p:nvGrpSpPr>
          <p:cNvPr id="223" name="Group 222"/>
          <p:cNvGrpSpPr/>
          <p:nvPr/>
        </p:nvGrpSpPr>
        <p:grpSpPr>
          <a:xfrm>
            <a:off x="3917296" y="2209706"/>
            <a:ext cx="350520" cy="1046480"/>
            <a:chOff x="6692656" y="2717518"/>
            <a:chExt cx="350520" cy="1046480"/>
          </a:xfrm>
        </p:grpSpPr>
        <p:sp>
          <p:nvSpPr>
            <p:cNvPr id="224" name="Rectangle 223"/>
            <p:cNvSpPr/>
            <p:nvPr/>
          </p:nvSpPr>
          <p:spPr>
            <a:xfrm>
              <a:off x="6692656" y="307311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25" name="Rectangle 224"/>
            <p:cNvSpPr/>
            <p:nvPr/>
          </p:nvSpPr>
          <p:spPr>
            <a:xfrm>
              <a:off x="6697736" y="271751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26" name="Rectangle 225"/>
            <p:cNvSpPr/>
            <p:nvPr/>
          </p:nvSpPr>
          <p:spPr>
            <a:xfrm>
              <a:off x="6697736" y="341855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grpSp>
      <p:grpSp>
        <p:nvGrpSpPr>
          <p:cNvPr id="227" name="Group 226"/>
          <p:cNvGrpSpPr/>
          <p:nvPr/>
        </p:nvGrpSpPr>
        <p:grpSpPr>
          <a:xfrm>
            <a:off x="3569691" y="2570681"/>
            <a:ext cx="1036320" cy="345440"/>
            <a:chOff x="6336436" y="3507457"/>
            <a:chExt cx="1036320" cy="345440"/>
          </a:xfrm>
        </p:grpSpPr>
        <p:sp>
          <p:nvSpPr>
            <p:cNvPr id="228" name="Rectangle 227"/>
            <p:cNvSpPr/>
            <p:nvPr/>
          </p:nvSpPr>
          <p:spPr>
            <a:xfrm>
              <a:off x="6686956" y="350745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229" name="Rectangle 228"/>
            <p:cNvSpPr/>
            <p:nvPr/>
          </p:nvSpPr>
          <p:spPr>
            <a:xfrm>
              <a:off x="6336436" y="350745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30" name="Rectangle 229"/>
            <p:cNvSpPr/>
            <p:nvPr/>
          </p:nvSpPr>
          <p:spPr>
            <a:xfrm>
              <a:off x="7027316" y="3507457"/>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grpSp>
      <p:grpSp>
        <p:nvGrpSpPr>
          <p:cNvPr id="231" name="Group 230"/>
          <p:cNvGrpSpPr/>
          <p:nvPr/>
        </p:nvGrpSpPr>
        <p:grpSpPr>
          <a:xfrm>
            <a:off x="3558778" y="2560320"/>
            <a:ext cx="1044318" cy="345440"/>
            <a:chOff x="7523853" y="3591278"/>
            <a:chExt cx="1044318" cy="345440"/>
          </a:xfrm>
        </p:grpSpPr>
        <p:sp>
          <p:nvSpPr>
            <p:cNvPr id="232" name="Rectangle 231"/>
            <p:cNvSpPr/>
            <p:nvPr/>
          </p:nvSpPr>
          <p:spPr>
            <a:xfrm>
              <a:off x="7523853" y="359127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33" name="Rectangle 232"/>
            <p:cNvSpPr/>
            <p:nvPr/>
          </p:nvSpPr>
          <p:spPr>
            <a:xfrm>
              <a:off x="7872211" y="359127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234" name="Rectangle 233"/>
            <p:cNvSpPr/>
            <p:nvPr/>
          </p:nvSpPr>
          <p:spPr>
            <a:xfrm>
              <a:off x="8222731" y="3591278"/>
              <a:ext cx="345440" cy="3454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grpSp>
      <p:cxnSp>
        <p:nvCxnSpPr>
          <p:cNvPr id="123" name="Straight Connector 122"/>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3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simple </a:t>
            </a:r>
            <a:r>
              <a:rPr lang="en-US" dirty="0" err="1" smtClean="0"/>
              <a:t>backprojection</a:t>
            </a:r>
            <a:r>
              <a:rPr lang="en-US" dirty="0" smtClean="0"/>
              <a:t> is the object space equivalent of placing a central slice in Fourier space</a:t>
            </a:r>
            <a:endParaRPr lang="en-US" dirty="0"/>
          </a:p>
        </p:txBody>
      </p:sp>
      <p:pic>
        <p:nvPicPr>
          <p:cNvPr id="4" name="Picture 3"/>
          <p:cNvPicPr>
            <a:picLocks noChangeAspect="1"/>
          </p:cNvPicPr>
          <p:nvPr/>
        </p:nvPicPr>
        <p:blipFill>
          <a:blip r:embed="rId2"/>
          <a:stretch>
            <a:fillRect/>
          </a:stretch>
        </p:blipFill>
        <p:spPr>
          <a:xfrm>
            <a:off x="390339" y="1709192"/>
            <a:ext cx="4985259" cy="1824152"/>
          </a:xfrm>
          <a:prstGeom prst="rect">
            <a:avLst/>
          </a:prstGeom>
        </p:spPr>
      </p:pic>
      <p:sp>
        <p:nvSpPr>
          <p:cNvPr id="5" name="TextBox 4"/>
          <p:cNvSpPr txBox="1"/>
          <p:nvPr/>
        </p:nvSpPr>
        <p:spPr>
          <a:xfrm>
            <a:off x="961696" y="3950139"/>
            <a:ext cx="7725104" cy="2308324"/>
          </a:xfrm>
          <a:prstGeom prst="rect">
            <a:avLst/>
          </a:prstGeom>
          <a:noFill/>
        </p:spPr>
        <p:txBody>
          <a:bodyPr wrap="square" rtlCol="0">
            <a:spAutoFit/>
          </a:bodyPr>
          <a:lstStyle/>
          <a:p>
            <a:r>
              <a:rPr lang="en-US" dirty="0" smtClean="0"/>
              <a:t>The counts in a particular projection element are back projected uniformly along the pixels in its projection path in the image matrix</a:t>
            </a:r>
          </a:p>
          <a:p>
            <a:endParaRPr lang="en-US" dirty="0"/>
          </a:p>
          <a:p>
            <a:r>
              <a:rPr lang="en-US" dirty="0" smtClean="0"/>
              <a:t>This is repeated for all projection angles to give an approximation to the true distribution, but counts are recorded outside the true location</a:t>
            </a:r>
          </a:p>
          <a:p>
            <a:endParaRPr lang="en-US" dirty="0"/>
          </a:p>
          <a:p>
            <a:r>
              <a:rPr lang="en-US" dirty="0" smtClean="0"/>
              <a:t>As the number of projections increases, the spoke artifact becomes just a blur around the object</a:t>
            </a:r>
            <a:endParaRPr lang="en-US" dirty="0"/>
          </a:p>
        </p:txBody>
      </p:sp>
      <p:cxnSp>
        <p:nvCxnSpPr>
          <p:cNvPr id="6" name="Straight Connector 5"/>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14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By applying a filter before back projection, the blurring effects can be reduced</a:t>
            </a:r>
            <a:endParaRPr lang="en-US" dirty="0"/>
          </a:p>
        </p:txBody>
      </p:sp>
      <p:cxnSp>
        <p:nvCxnSpPr>
          <p:cNvPr id="17" name="Straight Connector 16"/>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2152589" y="3020609"/>
            <a:ext cx="6400800" cy="1867752"/>
          </a:xfrm>
          <a:prstGeom prst="rect">
            <a:avLst/>
          </a:prstGeom>
        </p:spPr>
      </p:pic>
      <p:pic>
        <p:nvPicPr>
          <p:cNvPr id="29" name="Picture 28"/>
          <p:cNvPicPr>
            <a:picLocks noChangeAspect="1"/>
          </p:cNvPicPr>
          <p:nvPr/>
        </p:nvPicPr>
        <p:blipFill rotWithShape="1">
          <a:blip r:embed="rId4"/>
          <a:srcRect l="74204" t="31503" r="9383" b="24058"/>
          <a:stretch/>
        </p:blipFill>
        <p:spPr>
          <a:xfrm>
            <a:off x="821954" y="3386779"/>
            <a:ext cx="963713" cy="954784"/>
          </a:xfrm>
          <a:prstGeom prst="rect">
            <a:avLst/>
          </a:prstGeom>
        </p:spPr>
      </p:pic>
      <p:sp>
        <p:nvSpPr>
          <p:cNvPr id="4" name="TextBox 3"/>
          <p:cNvSpPr txBox="1"/>
          <p:nvPr/>
        </p:nvSpPr>
        <p:spPr>
          <a:xfrm>
            <a:off x="765565" y="2341921"/>
            <a:ext cx="4060239" cy="369332"/>
          </a:xfrm>
          <a:prstGeom prst="rect">
            <a:avLst/>
          </a:prstGeom>
          <a:noFill/>
        </p:spPr>
        <p:txBody>
          <a:bodyPr wrap="none" rtlCol="0">
            <a:spAutoFit/>
          </a:bodyPr>
          <a:lstStyle/>
          <a:p>
            <a:r>
              <a:rPr lang="en-US" dirty="0" smtClean="0"/>
              <a:t>“Star artifact” in the reconstructed image</a:t>
            </a:r>
            <a:endParaRPr lang="en-US" dirty="0"/>
          </a:p>
        </p:txBody>
      </p:sp>
      <p:sp>
        <p:nvSpPr>
          <p:cNvPr id="7" name="TextBox 6"/>
          <p:cNvSpPr txBox="1"/>
          <p:nvPr/>
        </p:nvSpPr>
        <p:spPr>
          <a:xfrm>
            <a:off x="1963449" y="5647633"/>
            <a:ext cx="5478032" cy="369332"/>
          </a:xfrm>
          <a:prstGeom prst="rect">
            <a:avLst/>
          </a:prstGeom>
          <a:noFill/>
        </p:spPr>
        <p:txBody>
          <a:bodyPr wrap="none" rtlCol="0">
            <a:spAutoFit/>
          </a:bodyPr>
          <a:lstStyle/>
          <a:p>
            <a:r>
              <a:rPr lang="en-US" dirty="0" smtClean="0"/>
              <a:t>Minimised by the negative </a:t>
            </a:r>
            <a:r>
              <a:rPr lang="en-US" dirty="0"/>
              <a:t>lobe in the filtered </a:t>
            </a:r>
            <a:r>
              <a:rPr lang="en-US" dirty="0" smtClean="0"/>
              <a:t>projection</a:t>
            </a:r>
            <a:endParaRPr lang="en-US" dirty="0"/>
          </a:p>
        </p:txBody>
      </p:sp>
      <p:cxnSp>
        <p:nvCxnSpPr>
          <p:cNvPr id="9" name="Straight Arrow Connector 8"/>
          <p:cNvCxnSpPr/>
          <p:nvPr/>
        </p:nvCxnSpPr>
        <p:spPr>
          <a:xfrm flipH="1">
            <a:off x="1080798" y="2711253"/>
            <a:ext cx="306226" cy="88269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p:nvPr/>
        </p:nvCxnSpPr>
        <p:spPr>
          <a:xfrm flipV="1">
            <a:off x="5340943" y="3936229"/>
            <a:ext cx="1441063" cy="17114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37225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By applying a filter before back projection, the blurring effects can be reduced</a:t>
            </a:r>
          </a:p>
        </p:txBody>
      </p:sp>
      <p:pic>
        <p:nvPicPr>
          <p:cNvPr id="5" name="Picture 4"/>
          <p:cNvPicPr>
            <a:picLocks noChangeAspect="1"/>
          </p:cNvPicPr>
          <p:nvPr/>
        </p:nvPicPr>
        <p:blipFill>
          <a:blip r:embed="rId3"/>
          <a:stretch>
            <a:fillRect/>
          </a:stretch>
        </p:blipFill>
        <p:spPr>
          <a:xfrm>
            <a:off x="4965700" y="2540000"/>
            <a:ext cx="4178300" cy="2082800"/>
          </a:xfrm>
          <a:prstGeom prst="rect">
            <a:avLst/>
          </a:prstGeom>
        </p:spPr>
      </p:pic>
      <p:sp>
        <p:nvSpPr>
          <p:cNvPr id="6" name="TextBox 5"/>
          <p:cNvSpPr txBox="1"/>
          <p:nvPr/>
        </p:nvSpPr>
        <p:spPr>
          <a:xfrm>
            <a:off x="0" y="6611778"/>
            <a:ext cx="2071826" cy="246221"/>
          </a:xfrm>
          <a:prstGeom prst="rect">
            <a:avLst/>
          </a:prstGeom>
          <a:noFill/>
        </p:spPr>
        <p:txBody>
          <a:bodyPr wrap="none" rtlCol="0">
            <a:spAutoFit/>
          </a:bodyPr>
          <a:lstStyle/>
          <a:p>
            <a:r>
              <a:rPr lang="en-US" sz="1000" dirty="0" smtClean="0"/>
              <a:t>Goldman (2007) J Nucl Med Technol</a:t>
            </a:r>
            <a:endParaRPr lang="en-US" sz="1000" dirty="0"/>
          </a:p>
        </p:txBody>
      </p:sp>
      <p:grpSp>
        <p:nvGrpSpPr>
          <p:cNvPr id="18" name="Group 4"/>
          <p:cNvGrpSpPr>
            <a:grpSpLocks/>
          </p:cNvGrpSpPr>
          <p:nvPr/>
        </p:nvGrpSpPr>
        <p:grpSpPr bwMode="auto">
          <a:xfrm>
            <a:off x="3357033" y="4906962"/>
            <a:ext cx="2667000" cy="1951037"/>
            <a:chOff x="0" y="1728"/>
            <a:chExt cx="1680" cy="1229"/>
          </a:xfrm>
        </p:grpSpPr>
        <p:grpSp>
          <p:nvGrpSpPr>
            <p:cNvPr id="19" name="Group 5"/>
            <p:cNvGrpSpPr>
              <a:grpSpLocks/>
            </p:cNvGrpSpPr>
            <p:nvPr/>
          </p:nvGrpSpPr>
          <p:grpSpPr bwMode="auto">
            <a:xfrm>
              <a:off x="0" y="1728"/>
              <a:ext cx="1680" cy="960"/>
              <a:chOff x="384" y="2160"/>
              <a:chExt cx="1680" cy="960"/>
            </a:xfrm>
          </p:grpSpPr>
          <p:grpSp>
            <p:nvGrpSpPr>
              <p:cNvPr id="21" name="Group 6"/>
              <p:cNvGrpSpPr>
                <a:grpSpLocks/>
              </p:cNvGrpSpPr>
              <p:nvPr/>
            </p:nvGrpSpPr>
            <p:grpSpPr bwMode="auto">
              <a:xfrm>
                <a:off x="912" y="2160"/>
                <a:ext cx="1152" cy="960"/>
                <a:chOff x="432" y="2160"/>
                <a:chExt cx="1152" cy="960"/>
              </a:xfrm>
            </p:grpSpPr>
            <p:sp>
              <p:nvSpPr>
                <p:cNvPr id="24" name="Line 7"/>
                <p:cNvSpPr>
                  <a:spLocks noChangeShapeType="1"/>
                </p:cNvSpPr>
                <p:nvPr/>
              </p:nvSpPr>
              <p:spPr bwMode="auto">
                <a:xfrm>
                  <a:off x="432" y="2160"/>
                  <a:ext cx="0" cy="96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Line 8"/>
                <p:cNvSpPr>
                  <a:spLocks noChangeShapeType="1"/>
                </p:cNvSpPr>
                <p:nvPr/>
              </p:nvSpPr>
              <p:spPr bwMode="auto">
                <a:xfrm>
                  <a:off x="432" y="3120"/>
                  <a:ext cx="115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2" name="Line 9"/>
              <p:cNvSpPr>
                <a:spLocks noChangeShapeType="1"/>
              </p:cNvSpPr>
              <p:nvPr/>
            </p:nvSpPr>
            <p:spPr bwMode="auto">
              <a:xfrm>
                <a:off x="1008" y="2160"/>
                <a:ext cx="912" cy="86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10"/>
              <p:cNvSpPr txBox="1">
                <a:spLocks noChangeArrowheads="1"/>
              </p:cNvSpPr>
              <p:nvPr/>
            </p:nvSpPr>
            <p:spPr bwMode="auto">
              <a:xfrm>
                <a:off x="384" y="2352"/>
                <a:ext cx="72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200">
                    <a:latin typeface="Arial" charset="0"/>
                  </a:rPr>
                  <a:t>Amplitude</a:t>
                </a:r>
              </a:p>
            </p:txBody>
          </p:sp>
        </p:grpSp>
        <p:sp>
          <p:nvSpPr>
            <p:cNvPr id="20" name="Text Box 11"/>
            <p:cNvSpPr txBox="1">
              <a:spLocks noChangeArrowheads="1"/>
            </p:cNvSpPr>
            <p:nvPr/>
          </p:nvSpPr>
          <p:spPr bwMode="auto">
            <a:xfrm>
              <a:off x="576" y="2784"/>
              <a:ext cx="96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200" dirty="0">
                  <a:latin typeface="Arial" charset="0"/>
                </a:rPr>
                <a:t>Spatial frequency, k</a:t>
              </a:r>
              <a:endParaRPr lang="en-US" sz="1600" dirty="0">
                <a:latin typeface="Arial" charset="0"/>
              </a:endParaRPr>
            </a:p>
          </p:txBody>
        </p:sp>
      </p:grpSp>
      <p:sp>
        <p:nvSpPr>
          <p:cNvPr id="26" name="Line 12"/>
          <p:cNvSpPr>
            <a:spLocks noChangeShapeType="1"/>
          </p:cNvSpPr>
          <p:nvPr/>
        </p:nvSpPr>
        <p:spPr bwMode="auto">
          <a:xfrm>
            <a:off x="6248400" y="4983956"/>
            <a:ext cx="0" cy="1447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13"/>
          <p:cNvSpPr>
            <a:spLocks noChangeShapeType="1"/>
          </p:cNvSpPr>
          <p:nvPr/>
        </p:nvSpPr>
        <p:spPr bwMode="auto">
          <a:xfrm>
            <a:off x="6324600" y="6431756"/>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Line 14"/>
          <p:cNvSpPr>
            <a:spLocks noChangeShapeType="1"/>
          </p:cNvSpPr>
          <p:nvPr/>
        </p:nvSpPr>
        <p:spPr bwMode="auto">
          <a:xfrm flipV="1">
            <a:off x="6248400" y="4983956"/>
            <a:ext cx="1676400" cy="1447800"/>
          </a:xfrm>
          <a:prstGeom prst="line">
            <a:avLst/>
          </a:prstGeom>
          <a:noFill/>
          <a:ln w="190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29" name="Straight Connector 28"/>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4"/>
          <a:stretch>
            <a:fillRect/>
          </a:stretch>
        </p:blipFill>
        <p:spPr>
          <a:xfrm>
            <a:off x="394139" y="2468547"/>
            <a:ext cx="3496034" cy="2516160"/>
          </a:xfrm>
          <a:prstGeom prst="rect">
            <a:avLst/>
          </a:prstGeom>
        </p:spPr>
      </p:pic>
    </p:spTree>
    <p:extLst>
      <p:ext uri="{BB962C8B-B14F-4D97-AF65-F5344CB8AC3E}">
        <p14:creationId xmlns:p14="http://schemas.microsoft.com/office/powerpoint/2010/main" val="4565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By applying a filter before back projection, the blurring effects can be </a:t>
            </a:r>
            <a:r>
              <a:rPr lang="en-US" dirty="0"/>
              <a:t>reduced</a:t>
            </a:r>
          </a:p>
        </p:txBody>
      </p:sp>
      <p:pic>
        <p:nvPicPr>
          <p:cNvPr id="4" name="Picture 3"/>
          <p:cNvPicPr>
            <a:picLocks noChangeAspect="1"/>
          </p:cNvPicPr>
          <p:nvPr/>
        </p:nvPicPr>
        <p:blipFill>
          <a:blip r:embed="rId3"/>
          <a:stretch>
            <a:fillRect/>
          </a:stretch>
        </p:blipFill>
        <p:spPr>
          <a:xfrm>
            <a:off x="1671928" y="1397775"/>
            <a:ext cx="5542454" cy="5165567"/>
          </a:xfrm>
          <a:prstGeom prst="rect">
            <a:avLst/>
          </a:prstGeom>
        </p:spPr>
      </p:pic>
      <p:sp>
        <p:nvSpPr>
          <p:cNvPr id="5" name="TextBox 4"/>
          <p:cNvSpPr txBox="1"/>
          <p:nvPr/>
        </p:nvSpPr>
        <p:spPr>
          <a:xfrm>
            <a:off x="0" y="6563342"/>
            <a:ext cx="2840366" cy="307777"/>
          </a:xfrm>
          <a:prstGeom prst="rect">
            <a:avLst/>
          </a:prstGeom>
          <a:noFill/>
        </p:spPr>
        <p:txBody>
          <a:bodyPr wrap="none" rtlCol="0">
            <a:spAutoFit/>
          </a:bodyPr>
          <a:lstStyle/>
          <a:p>
            <a:r>
              <a:rPr lang="en-US" sz="1400" dirty="0" err="1" smtClean="0"/>
              <a:t>Kristensson</a:t>
            </a:r>
            <a:r>
              <a:rPr lang="en-US" sz="1400" dirty="0" smtClean="0"/>
              <a:t> </a:t>
            </a:r>
            <a:r>
              <a:rPr lang="en-US" sz="1400" i="1" dirty="0" smtClean="0"/>
              <a:t>et al</a:t>
            </a:r>
            <a:r>
              <a:rPr lang="en-US" sz="1400" dirty="0" smtClean="0"/>
              <a:t> (2012) </a:t>
            </a:r>
            <a:r>
              <a:rPr lang="en-US" sz="1400" i="1" dirty="0" smtClean="0"/>
              <a:t>Opt. Express</a:t>
            </a:r>
            <a:endParaRPr lang="en-US" sz="1400" dirty="0"/>
          </a:p>
        </p:txBody>
      </p:sp>
      <p:cxnSp>
        <p:nvCxnSpPr>
          <p:cNvPr id="7" name="Straight Connector 6"/>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271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 results in improved contrast compared to planar X-ray imaging</a:t>
            </a:r>
            <a:endParaRPr lang="en-US" dirty="0"/>
          </a:p>
        </p:txBody>
      </p:sp>
      <p:grpSp>
        <p:nvGrpSpPr>
          <p:cNvPr id="4" name="Group 3"/>
          <p:cNvGrpSpPr/>
          <p:nvPr/>
        </p:nvGrpSpPr>
        <p:grpSpPr>
          <a:xfrm>
            <a:off x="67070" y="1789154"/>
            <a:ext cx="4263580" cy="3024033"/>
            <a:chOff x="2500702" y="1567793"/>
            <a:chExt cx="4263580" cy="3024033"/>
          </a:xfrm>
        </p:grpSpPr>
        <p:sp>
          <p:nvSpPr>
            <p:cNvPr id="5" name="Rounded Rectangle 4"/>
            <p:cNvSpPr/>
            <p:nvPr/>
          </p:nvSpPr>
          <p:spPr>
            <a:xfrm>
              <a:off x="3485994" y="1736577"/>
              <a:ext cx="1462689" cy="2266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t>μ</a:t>
              </a:r>
              <a:r>
                <a:rPr lang="en-US" dirty="0" smtClean="0"/>
                <a:t>=0.1</a:t>
              </a:r>
              <a:endParaRPr lang="en-US" dirty="0"/>
            </a:p>
          </p:txBody>
        </p:sp>
        <p:sp>
          <p:nvSpPr>
            <p:cNvPr id="6" name="Rounded Rectangle 5"/>
            <p:cNvSpPr/>
            <p:nvPr/>
          </p:nvSpPr>
          <p:spPr>
            <a:xfrm>
              <a:off x="4370604" y="3248969"/>
              <a:ext cx="332828" cy="509425"/>
            </a:xfrm>
            <a:prstGeom prst="roundRect">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7" name="Straight Connector 6"/>
            <p:cNvCxnSpPr/>
            <p:nvPr/>
          </p:nvCxnSpPr>
          <p:spPr>
            <a:xfrm>
              <a:off x="6380654" y="1752459"/>
              <a:ext cx="0" cy="2266952"/>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508308" y="1752459"/>
              <a:ext cx="0" cy="1512392"/>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853398" y="3264851"/>
              <a:ext cx="0" cy="509425"/>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508308" y="3784460"/>
              <a:ext cx="0" cy="21906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08308" y="3774276"/>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08308" y="3264851"/>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438552" y="1567793"/>
              <a:ext cx="325730" cy="369332"/>
            </a:xfrm>
            <a:prstGeom prst="rect">
              <a:avLst/>
            </a:prstGeom>
            <a:noFill/>
          </p:spPr>
          <p:txBody>
            <a:bodyPr wrap="none" rtlCol="0">
              <a:spAutoFit/>
            </a:bodyPr>
            <a:lstStyle/>
            <a:p>
              <a:r>
                <a:rPr lang="en-US" dirty="0" smtClean="0"/>
                <a:t>I</a:t>
              </a:r>
              <a:r>
                <a:rPr lang="en-US" baseline="-25000" dirty="0" smtClean="0"/>
                <a:t>d</a:t>
              </a:r>
              <a:endParaRPr lang="en-US" dirty="0"/>
            </a:p>
          </p:txBody>
        </p:sp>
        <p:cxnSp>
          <p:nvCxnSpPr>
            <p:cNvPr id="14" name="Straight Arrow Connector 13"/>
            <p:cNvCxnSpPr/>
            <p:nvPr/>
          </p:nvCxnSpPr>
          <p:spPr>
            <a:xfrm>
              <a:off x="3485994" y="4222494"/>
              <a:ext cx="1462689" cy="0"/>
            </a:xfrm>
            <a:prstGeom prst="straightConnector1">
              <a:avLst/>
            </a:prstGeom>
            <a:ln>
              <a:solidFill>
                <a:srgbClr val="8064A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66255" y="4222494"/>
              <a:ext cx="980632" cy="369332"/>
            </a:xfrm>
            <a:prstGeom prst="rect">
              <a:avLst/>
            </a:prstGeom>
            <a:noFill/>
          </p:spPr>
          <p:txBody>
            <a:bodyPr wrap="none" rtlCol="0">
              <a:spAutoFit/>
            </a:bodyPr>
            <a:lstStyle/>
            <a:p>
              <a:pPr algn="ctr"/>
              <a:r>
                <a:rPr lang="en-US" dirty="0" smtClean="0"/>
                <a:t>w=10cm</a:t>
              </a:r>
              <a:endParaRPr lang="en-US" dirty="0"/>
            </a:p>
          </p:txBody>
        </p:sp>
        <p:sp>
          <p:nvSpPr>
            <p:cNvPr id="16" name="TextBox 15"/>
            <p:cNvSpPr txBox="1"/>
            <p:nvPr/>
          </p:nvSpPr>
          <p:spPr>
            <a:xfrm>
              <a:off x="2500702" y="3459861"/>
              <a:ext cx="863638" cy="646331"/>
            </a:xfrm>
            <a:prstGeom prst="rect">
              <a:avLst/>
            </a:prstGeom>
            <a:noFill/>
          </p:spPr>
          <p:txBody>
            <a:bodyPr wrap="none" rtlCol="0">
              <a:spAutoFit/>
            </a:bodyPr>
            <a:lstStyle/>
            <a:p>
              <a:pPr algn="ctr"/>
              <a:r>
                <a:rPr lang="el-GR" dirty="0"/>
                <a:t>μ</a:t>
              </a:r>
              <a:r>
                <a:rPr lang="en-US" dirty="0"/>
                <a:t>=</a:t>
              </a:r>
              <a:r>
                <a:rPr lang="en-US" dirty="0" smtClean="0"/>
                <a:t>0.2</a:t>
              </a:r>
            </a:p>
            <a:p>
              <a:pPr algn="ctr"/>
              <a:r>
                <a:rPr lang="en-US" dirty="0" smtClean="0"/>
                <a:t>w=1cm</a:t>
              </a:r>
              <a:endParaRPr lang="en-US" dirty="0"/>
            </a:p>
          </p:txBody>
        </p:sp>
        <p:cxnSp>
          <p:nvCxnSpPr>
            <p:cNvPr id="17" name="Straight Connector 16"/>
            <p:cNvCxnSpPr/>
            <p:nvPr/>
          </p:nvCxnSpPr>
          <p:spPr>
            <a:xfrm flipH="1">
              <a:off x="3293295" y="3459861"/>
              <a:ext cx="1252482" cy="326235"/>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485617" y="5693732"/>
            <a:ext cx="4481485" cy="746125"/>
            <a:chOff x="201174" y="4321202"/>
            <a:chExt cx="4481485" cy="746125"/>
          </a:xfrm>
        </p:grpSpPr>
        <p:sp>
          <p:nvSpPr>
            <p:cNvPr id="20" name="TextBox 19"/>
            <p:cNvSpPr txBox="1"/>
            <p:nvPr/>
          </p:nvSpPr>
          <p:spPr>
            <a:xfrm>
              <a:off x="201174" y="4509598"/>
              <a:ext cx="1249060" cy="369332"/>
            </a:xfrm>
            <a:prstGeom prst="rect">
              <a:avLst/>
            </a:prstGeom>
            <a:noFill/>
          </p:spPr>
          <p:txBody>
            <a:bodyPr wrap="none" rtlCol="0">
              <a:spAutoFit/>
            </a:bodyPr>
            <a:lstStyle/>
            <a:p>
              <a:r>
                <a:rPr lang="en-US" dirty="0" smtClean="0"/>
                <a:t>CT contrast</a:t>
              </a:r>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636611205"/>
                </p:ext>
              </p:extLst>
            </p:nvPr>
          </p:nvGraphicFramePr>
          <p:xfrm>
            <a:off x="1718796" y="4321202"/>
            <a:ext cx="2963863" cy="746125"/>
          </p:xfrm>
          <a:graphic>
            <a:graphicData uri="http://schemas.openxmlformats.org/presentationml/2006/ole">
              <mc:AlternateContent xmlns:mc="http://schemas.openxmlformats.org/markup-compatibility/2006">
                <mc:Choice xmlns:v="urn:schemas-microsoft-com:vml" Requires="v">
                  <p:oleObj spid="_x0000_s1098" name="Equation" r:id="rId4" imgW="1714500" imgH="431800" progId="Equation.3">
                    <p:embed/>
                  </p:oleObj>
                </mc:Choice>
                <mc:Fallback>
                  <p:oleObj name="Equation" r:id="rId4" imgW="1714500" imgH="431800" progId="Equation.3">
                    <p:embed/>
                    <p:pic>
                      <p:nvPicPr>
                        <p:cNvPr id="0" name=""/>
                        <p:cNvPicPr>
                          <a:picLocks noChangeAspect="1" noChangeArrowheads="1"/>
                        </p:cNvPicPr>
                        <p:nvPr/>
                      </p:nvPicPr>
                      <p:blipFill>
                        <a:blip r:embed="rId5"/>
                        <a:srcRect/>
                        <a:stretch>
                          <a:fillRect/>
                        </a:stretch>
                      </p:blipFill>
                      <p:spPr bwMode="auto">
                        <a:xfrm>
                          <a:off x="1718796" y="4321202"/>
                          <a:ext cx="2963863" cy="746125"/>
                        </a:xfrm>
                        <a:prstGeom prst="rect">
                          <a:avLst/>
                        </a:prstGeom>
                        <a:noFill/>
                        <a:ln>
                          <a:solidFill>
                            <a:srgbClr val="E46C0A"/>
                          </a:solidFill>
                        </a:ln>
                        <a:effectLst/>
                        <a:extLst/>
                      </p:spPr>
                    </p:pic>
                  </p:oleObj>
                </mc:Fallback>
              </mc:AlternateContent>
            </a:graphicData>
          </a:graphic>
        </p:graphicFrame>
      </p:grpSp>
      <p:cxnSp>
        <p:nvCxnSpPr>
          <p:cNvPr id="28" name="Straight Connector 27"/>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4148946" y="4729458"/>
            <a:ext cx="4658068" cy="701675"/>
            <a:chOff x="4004920" y="6016625"/>
            <a:chExt cx="4658068" cy="701675"/>
          </a:xfrm>
        </p:grpSpPr>
        <p:graphicFrame>
          <p:nvGraphicFramePr>
            <p:cNvPr id="27" name="Object 26"/>
            <p:cNvGraphicFramePr>
              <a:graphicFrameLocks noChangeAspect="1"/>
            </p:cNvGraphicFramePr>
            <p:nvPr>
              <p:extLst>
                <p:ext uri="{D42A27DB-BD31-4B8C-83A1-F6EECF244321}">
                  <p14:modId xmlns:p14="http://schemas.microsoft.com/office/powerpoint/2010/main" val="3207511581"/>
                </p:ext>
              </p:extLst>
            </p:nvPr>
          </p:nvGraphicFramePr>
          <p:xfrm>
            <a:off x="6072188" y="6016625"/>
            <a:ext cx="2590800" cy="701675"/>
          </p:xfrm>
          <a:graphic>
            <a:graphicData uri="http://schemas.openxmlformats.org/presentationml/2006/ole">
              <mc:AlternateContent xmlns:mc="http://schemas.openxmlformats.org/markup-compatibility/2006">
                <mc:Choice xmlns:v="urn:schemas-microsoft-com:vml" Requires="v">
                  <p:oleObj spid="_x0000_s1099" name="Equation" r:id="rId6" imgW="1498600" imgH="406400" progId="Equation.3">
                    <p:embed/>
                  </p:oleObj>
                </mc:Choice>
                <mc:Fallback>
                  <p:oleObj name="Equation" r:id="rId6" imgW="1498600" imgH="406400" progId="Equation.3">
                    <p:embed/>
                    <p:pic>
                      <p:nvPicPr>
                        <p:cNvPr id="0" name=""/>
                        <p:cNvPicPr>
                          <a:picLocks noChangeAspect="1" noChangeArrowheads="1"/>
                        </p:cNvPicPr>
                        <p:nvPr/>
                      </p:nvPicPr>
                      <p:blipFill>
                        <a:blip r:embed="rId7"/>
                        <a:srcRect/>
                        <a:stretch>
                          <a:fillRect/>
                        </a:stretch>
                      </p:blipFill>
                      <p:spPr bwMode="auto">
                        <a:xfrm>
                          <a:off x="6072188" y="6016625"/>
                          <a:ext cx="2590800" cy="701675"/>
                        </a:xfrm>
                        <a:prstGeom prst="rect">
                          <a:avLst/>
                        </a:prstGeom>
                        <a:noFill/>
                        <a:ln>
                          <a:solidFill>
                            <a:srgbClr val="E46C0A"/>
                          </a:solidFill>
                        </a:ln>
                        <a:effectLst/>
                        <a:extLst/>
                      </p:spPr>
                    </p:pic>
                  </p:oleObj>
                </mc:Fallback>
              </mc:AlternateContent>
            </a:graphicData>
          </a:graphic>
        </p:graphicFrame>
        <p:sp>
          <p:nvSpPr>
            <p:cNvPr id="29" name="TextBox 28"/>
            <p:cNvSpPr txBox="1"/>
            <p:nvPr/>
          </p:nvSpPr>
          <p:spPr>
            <a:xfrm>
              <a:off x="4004920" y="6184993"/>
              <a:ext cx="1980029" cy="369332"/>
            </a:xfrm>
            <a:prstGeom prst="rect">
              <a:avLst/>
            </a:prstGeom>
            <a:noFill/>
          </p:spPr>
          <p:txBody>
            <a:bodyPr wrap="none" rtlCol="0">
              <a:spAutoFit/>
            </a:bodyPr>
            <a:lstStyle/>
            <a:p>
              <a:r>
                <a:rPr lang="en-US" dirty="0" smtClean="0"/>
                <a:t>Projection contrast</a:t>
              </a:r>
              <a:endParaRPr lang="en-US" dirty="0"/>
            </a:p>
          </p:txBody>
        </p:sp>
      </p:grpSp>
    </p:spTree>
    <p:extLst>
      <p:ext uri="{BB962C8B-B14F-4D97-AF65-F5344CB8AC3E}">
        <p14:creationId xmlns:p14="http://schemas.microsoft.com/office/powerpoint/2010/main" val="27340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Tomographic reconstruction</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Tomographic reconstructions rely on the Central Slice Theorem</a:t>
            </a:r>
          </a:p>
          <a:p>
            <a:pPr lvl="1"/>
            <a:r>
              <a:rPr lang="en-US" dirty="0"/>
              <a:t>The 1D FT of a projection </a:t>
            </a:r>
            <a:r>
              <a:rPr lang="en-US" dirty="0" err="1"/>
              <a:t>g</a:t>
            </a:r>
            <a:r>
              <a:rPr lang="en-US" baseline="-25000" dirty="0" err="1"/>
              <a:t>θ</a:t>
            </a:r>
            <a:r>
              <a:rPr lang="en-US" dirty="0"/>
              <a:t>(R) is the 2D FT of f(</a:t>
            </a:r>
            <a:r>
              <a:rPr lang="en-US" dirty="0" err="1"/>
              <a:t>x,y</a:t>
            </a:r>
            <a:r>
              <a:rPr lang="en-US" dirty="0"/>
              <a:t>) evaluated at angle </a:t>
            </a:r>
            <a:r>
              <a:rPr lang="en-US" dirty="0" err="1"/>
              <a:t>θ</a:t>
            </a:r>
            <a:endParaRPr lang="en-US" dirty="0"/>
          </a:p>
          <a:p>
            <a:r>
              <a:rPr lang="en-US" dirty="0" smtClean="0"/>
              <a:t>A </a:t>
            </a:r>
            <a:r>
              <a:rPr lang="en-US" dirty="0" err="1" smtClean="0"/>
              <a:t>sinogram</a:t>
            </a:r>
            <a:r>
              <a:rPr lang="en-US" dirty="0" smtClean="0"/>
              <a:t> is a visual representation of all of the collected projections (the ‘radon transform’)</a:t>
            </a:r>
          </a:p>
          <a:p>
            <a:r>
              <a:rPr lang="en-US" dirty="0" smtClean="0"/>
              <a:t>Backprojection is the simplest reconstruction method with which to create a 2D slice image from a radon transform</a:t>
            </a:r>
          </a:p>
          <a:p>
            <a:pPr lvl="1"/>
            <a:r>
              <a:rPr lang="en-US" dirty="0" smtClean="0"/>
              <a:t>Increasing the number of projections blurs out spoke artifacts</a:t>
            </a:r>
          </a:p>
          <a:p>
            <a:pPr lvl="1"/>
            <a:r>
              <a:rPr lang="en-US" dirty="0" smtClean="0"/>
              <a:t>Applying filters can reduces the blurring</a:t>
            </a:r>
            <a:endParaRPr lang="en-US" dirty="0"/>
          </a:p>
        </p:txBody>
      </p:sp>
      <p:cxnSp>
        <p:nvCxnSpPr>
          <p:cNvPr id="5" name="Straight Connector 4"/>
          <p:cNvCxnSpPr/>
          <p:nvPr/>
        </p:nvCxnSpPr>
        <p:spPr>
          <a:xfrm flipH="1">
            <a:off x="0" y="1306275"/>
            <a:ext cx="9144000" cy="285"/>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2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393" y="210911"/>
            <a:ext cx="8917214" cy="2004786"/>
            <a:chOff x="113393" y="210911"/>
            <a:chExt cx="8917214" cy="2004786"/>
          </a:xfrm>
        </p:grpSpPr>
        <p:sp>
          <p:nvSpPr>
            <p:cNvPr id="4" name="Rectangle 3"/>
            <p:cNvSpPr/>
            <p:nvPr/>
          </p:nvSpPr>
          <p:spPr>
            <a:xfrm>
              <a:off x="113393" y="210911"/>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305663" y="976102"/>
              <a:ext cx="3674053" cy="461665"/>
            </a:xfrm>
            <a:prstGeom prst="rect">
              <a:avLst/>
            </a:prstGeom>
            <a:noFill/>
          </p:spPr>
          <p:txBody>
            <a:bodyPr wrap="none" rtlCol="0">
              <a:spAutoFit/>
            </a:bodyPr>
            <a:lstStyle/>
            <a:p>
              <a:r>
                <a:rPr lang="en-US" sz="2400" dirty="0" smtClean="0"/>
                <a:t>Computed tomography (CT)</a:t>
              </a:r>
              <a:endParaRPr lang="en-US" sz="2400" dirty="0"/>
            </a:p>
          </p:txBody>
        </p:sp>
        <p:pic>
          <p:nvPicPr>
            <p:cNvPr id="9" name="Picture 8"/>
            <p:cNvPicPr>
              <a:picLocks noChangeAspect="1"/>
            </p:cNvPicPr>
            <p:nvPr/>
          </p:nvPicPr>
          <p:blipFill>
            <a:blip r:embed="rId3"/>
            <a:stretch>
              <a:fillRect/>
            </a:stretch>
          </p:blipFill>
          <p:spPr>
            <a:xfrm>
              <a:off x="761105" y="285821"/>
              <a:ext cx="1467990" cy="1866900"/>
            </a:xfrm>
            <a:prstGeom prst="rect">
              <a:avLst/>
            </a:prstGeom>
          </p:spPr>
        </p:pic>
      </p:grpSp>
      <p:grpSp>
        <p:nvGrpSpPr>
          <p:cNvPr id="3" name="Group 2"/>
          <p:cNvGrpSpPr/>
          <p:nvPr/>
        </p:nvGrpSpPr>
        <p:grpSpPr>
          <a:xfrm>
            <a:off x="113393" y="2426608"/>
            <a:ext cx="8917214" cy="2004786"/>
            <a:chOff x="113393" y="2426608"/>
            <a:chExt cx="8917214" cy="2004786"/>
          </a:xfrm>
        </p:grpSpPr>
        <p:sp>
          <p:nvSpPr>
            <p:cNvPr id="5" name="Rectangle 4"/>
            <p:cNvSpPr/>
            <p:nvPr/>
          </p:nvSpPr>
          <p:spPr>
            <a:xfrm>
              <a:off x="113393" y="2426608"/>
              <a:ext cx="8917214" cy="2004786"/>
            </a:xfrm>
            <a:prstGeom prst="rect">
              <a:avLst/>
            </a:prstGeom>
            <a:noFill/>
            <a:ln w="1905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228838" y="2552274"/>
              <a:ext cx="2532525" cy="1778016"/>
            </a:xfrm>
            <a:prstGeom prst="rect">
              <a:avLst/>
            </a:prstGeom>
          </p:spPr>
        </p:pic>
        <p:sp>
          <p:nvSpPr>
            <p:cNvPr id="11" name="TextBox 10"/>
            <p:cNvSpPr txBox="1"/>
            <p:nvPr/>
          </p:nvSpPr>
          <p:spPr>
            <a:xfrm>
              <a:off x="3350852" y="3206764"/>
              <a:ext cx="3762418" cy="461665"/>
            </a:xfrm>
            <a:prstGeom prst="rect">
              <a:avLst/>
            </a:prstGeom>
            <a:noFill/>
          </p:spPr>
          <p:txBody>
            <a:bodyPr wrap="none" rtlCol="0">
              <a:spAutoFit/>
            </a:bodyPr>
            <a:lstStyle/>
            <a:p>
              <a:r>
                <a:rPr lang="en-US" sz="2400" dirty="0" smtClean="0"/>
                <a:t>Reconstructing the CT image</a:t>
              </a:r>
              <a:endParaRPr lang="en-US" sz="2400" dirty="0"/>
            </a:p>
          </p:txBody>
        </p:sp>
      </p:grpSp>
      <p:grpSp>
        <p:nvGrpSpPr>
          <p:cNvPr id="12" name="Group 11"/>
          <p:cNvGrpSpPr/>
          <p:nvPr/>
        </p:nvGrpSpPr>
        <p:grpSpPr>
          <a:xfrm>
            <a:off x="113393" y="4642305"/>
            <a:ext cx="8917214" cy="2004786"/>
            <a:chOff x="113393" y="4642305"/>
            <a:chExt cx="8917214" cy="2004786"/>
          </a:xfrm>
        </p:grpSpPr>
        <p:grpSp>
          <p:nvGrpSpPr>
            <p:cNvPr id="7" name="Group 6"/>
            <p:cNvGrpSpPr/>
            <p:nvPr/>
          </p:nvGrpSpPr>
          <p:grpSpPr>
            <a:xfrm>
              <a:off x="113393" y="4642305"/>
              <a:ext cx="8917214" cy="2004786"/>
              <a:chOff x="113393" y="4642305"/>
              <a:chExt cx="8917214" cy="2004786"/>
            </a:xfrm>
          </p:grpSpPr>
          <p:sp>
            <p:nvSpPr>
              <p:cNvPr id="6" name="Rectangle 5"/>
              <p:cNvSpPr/>
              <p:nvPr/>
            </p:nvSpPr>
            <p:spPr>
              <a:xfrm>
                <a:off x="113393" y="4642305"/>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305663" y="5433874"/>
                <a:ext cx="4624215" cy="461665"/>
              </a:xfrm>
              <a:prstGeom prst="rect">
                <a:avLst/>
              </a:prstGeom>
              <a:noFill/>
            </p:spPr>
            <p:txBody>
              <a:bodyPr wrap="none" rtlCol="0">
                <a:spAutoFit/>
              </a:bodyPr>
              <a:lstStyle/>
              <a:p>
                <a:r>
                  <a:rPr lang="en-US" sz="2400" dirty="0" smtClean="0"/>
                  <a:t>Methodology for image registration</a:t>
                </a:r>
                <a:endParaRPr lang="en-US" sz="2400" dirty="0"/>
              </a:p>
            </p:txBody>
          </p:sp>
        </p:grpSp>
        <p:pic>
          <p:nvPicPr>
            <p:cNvPr id="18" name="Picture 6" descr="_images/subjects2normtemp.png"/>
            <p:cNvPicPr>
              <a:picLocks noChangeAspect="1" noChangeArrowheads="1"/>
            </p:cNvPicPr>
            <p:nvPr/>
          </p:nvPicPr>
          <p:blipFill rotWithShape="1">
            <a:blip r:embed="rId5">
              <a:extLst>
                <a:ext uri="{28A0092B-C50C-407E-A947-70E740481C1C}">
                  <a14:useLocalDpi xmlns:a14="http://schemas.microsoft.com/office/drawing/2010/main" val="0"/>
                </a:ext>
              </a:extLst>
            </a:blip>
            <a:srcRect r="61626"/>
            <a:stretch/>
          </p:blipFill>
          <p:spPr bwMode="auto">
            <a:xfrm>
              <a:off x="558992" y="4831485"/>
              <a:ext cx="1872215" cy="16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113393" y="2341901"/>
            <a:ext cx="9144000" cy="2234680"/>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54078"/>
            <a:ext cx="9144000" cy="2234680"/>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7700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smtClean="0"/>
              <a:t>Why register medical images?</a:t>
            </a:r>
            <a:endParaRPr lang="en-US" dirty="0"/>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91" y="1489715"/>
            <a:ext cx="2855638" cy="28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168691" y="4304628"/>
            <a:ext cx="29527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300" dirty="0">
                <a:solidFill>
                  <a:schemeClr val="tx1"/>
                </a:solidFill>
              </a:rPr>
              <a:t>MRI and [</a:t>
            </a:r>
            <a:r>
              <a:rPr lang="en-US" altLang="en-US" sz="1300" baseline="30000" dirty="0">
                <a:solidFill>
                  <a:schemeClr val="tx1"/>
                </a:solidFill>
              </a:rPr>
              <a:t>11</a:t>
            </a:r>
            <a:r>
              <a:rPr lang="en-US" altLang="en-US" sz="1300" dirty="0">
                <a:solidFill>
                  <a:schemeClr val="tx1"/>
                </a:solidFill>
              </a:rPr>
              <a:t>C]PK11195 PET imaging of inflammation 10 days after stroke</a:t>
            </a:r>
          </a:p>
          <a:p>
            <a:pPr>
              <a:buClr>
                <a:srgbClr val="000000"/>
              </a:buClr>
              <a:buSzPct val="100000"/>
            </a:pPr>
            <a:r>
              <a:rPr lang="en-GB" altLang="en-US" sz="1200" dirty="0" smtClean="0"/>
              <a:t>(Price </a:t>
            </a:r>
            <a:r>
              <a:rPr lang="en-GB" altLang="en-US" sz="1200" i="1" dirty="0"/>
              <a:t>et al</a:t>
            </a:r>
            <a:r>
              <a:rPr lang="en-GB" altLang="en-US" sz="1200" dirty="0"/>
              <a:t> (2006), </a:t>
            </a:r>
            <a:r>
              <a:rPr lang="en-GB" altLang="en-US" sz="1200" i="1" dirty="0"/>
              <a:t>Stroke</a:t>
            </a:r>
            <a:r>
              <a:rPr lang="en-GB" altLang="en-US" sz="1200" dirty="0"/>
              <a:t>, </a:t>
            </a:r>
            <a:r>
              <a:rPr lang="en-GB" altLang="en-US" sz="1200" b="1" dirty="0"/>
              <a:t>37</a:t>
            </a:r>
            <a:r>
              <a:rPr lang="en-GB" altLang="en-US" sz="1200" dirty="0"/>
              <a:t>: </a:t>
            </a:r>
            <a:r>
              <a:rPr lang="en-GB" altLang="en-US" sz="1200" dirty="0" smtClean="0"/>
              <a:t>1749-1753)</a:t>
            </a:r>
            <a:endParaRPr lang="en-GB" altLang="en-US" sz="1200" dirty="0"/>
          </a:p>
        </p:txBody>
      </p:sp>
      <p:grpSp>
        <p:nvGrpSpPr>
          <p:cNvPr id="19" name="Group 18"/>
          <p:cNvGrpSpPr/>
          <p:nvPr/>
        </p:nvGrpSpPr>
        <p:grpSpPr>
          <a:xfrm>
            <a:off x="3637836" y="1483624"/>
            <a:ext cx="5437165" cy="2821004"/>
            <a:chOff x="3637836" y="1483624"/>
            <a:chExt cx="5437165" cy="2821004"/>
          </a:xfrm>
        </p:grpSpPr>
        <p:pic>
          <p:nvPicPr>
            <p:cNvPr id="7" name="Picture 9" descr="Full-size image (48 K)"/>
            <p:cNvPicPr>
              <a:picLocks noChangeAspect="1" noChangeArrowheads="1"/>
            </p:cNvPicPr>
            <p:nvPr/>
          </p:nvPicPr>
          <p:blipFill>
            <a:blip r:embed="rId4">
              <a:extLst>
                <a:ext uri="{28A0092B-C50C-407E-A947-70E740481C1C}">
                  <a14:useLocalDpi xmlns:a14="http://schemas.microsoft.com/office/drawing/2010/main" val="0"/>
                </a:ext>
              </a:extLst>
            </a:blip>
            <a:srcRect l="33098" t="758" r="5351" b="36485"/>
            <a:stretch>
              <a:fillRect/>
            </a:stretch>
          </p:blipFill>
          <p:spPr bwMode="auto">
            <a:xfrm>
              <a:off x="3637836" y="1483624"/>
              <a:ext cx="3018773" cy="282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6763540" y="2181456"/>
              <a:ext cx="23114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1300" dirty="0">
                  <a:solidFill>
                    <a:schemeClr val="tx1"/>
                  </a:solidFill>
                </a:rPr>
                <a:t> [</a:t>
              </a:r>
              <a:r>
                <a:rPr lang="en-US" altLang="en-US" sz="1300" baseline="30000" dirty="0">
                  <a:solidFill>
                    <a:schemeClr val="tx1"/>
                  </a:solidFill>
                </a:rPr>
                <a:t>18</a:t>
              </a:r>
              <a:r>
                <a:rPr lang="en-US" altLang="en-US" sz="1300" dirty="0">
                  <a:solidFill>
                    <a:schemeClr val="tx1"/>
                  </a:solidFill>
                </a:rPr>
                <a:t>F]FDG PET for the evaluation of cognitive dysfunction</a:t>
              </a:r>
            </a:p>
            <a:p>
              <a:pPr algn="ctr">
                <a:buClr>
                  <a:srgbClr val="000000"/>
                </a:buClr>
                <a:buSzPct val="100000"/>
              </a:pPr>
              <a:r>
                <a:rPr lang="en-GB" altLang="en-US" sz="1200" dirty="0" smtClean="0"/>
                <a:t>(Silverman </a:t>
              </a:r>
              <a:r>
                <a:rPr lang="en-GB" altLang="en-US" sz="1200" i="1" dirty="0"/>
                <a:t>et al </a:t>
              </a:r>
              <a:r>
                <a:rPr lang="en-GB" altLang="en-US" sz="1200" dirty="0"/>
                <a:t>(2008), </a:t>
              </a:r>
              <a:r>
                <a:rPr lang="en-GB" altLang="en-US" sz="1200" i="1" dirty="0"/>
                <a:t>Sem. </a:t>
              </a:r>
              <a:r>
                <a:rPr lang="en-GB" altLang="en-US" sz="1200" i="1" dirty="0" err="1"/>
                <a:t>Nuc</a:t>
              </a:r>
              <a:r>
                <a:rPr lang="en-GB" altLang="en-US" sz="1200" i="1" dirty="0"/>
                <a:t>. Med.</a:t>
              </a:r>
              <a:r>
                <a:rPr lang="en-GB" altLang="en-US" sz="1200" dirty="0"/>
                <a:t>, </a:t>
              </a:r>
              <a:r>
                <a:rPr lang="en-GB" altLang="en-US" sz="1200" b="1" dirty="0"/>
                <a:t>38</a:t>
              </a:r>
              <a:r>
                <a:rPr lang="en-GB" altLang="en-US" sz="1200" dirty="0"/>
                <a:t>(4): </a:t>
              </a:r>
              <a:r>
                <a:rPr lang="en-GB" altLang="en-US" sz="1200" dirty="0" smtClean="0"/>
                <a:t>251-261)  </a:t>
              </a:r>
              <a:endParaRPr lang="en-GB" altLang="en-US" sz="1200" dirty="0"/>
            </a:p>
          </p:txBody>
        </p:sp>
      </p:grpSp>
      <p:grpSp>
        <p:nvGrpSpPr>
          <p:cNvPr id="20" name="Group 19"/>
          <p:cNvGrpSpPr/>
          <p:nvPr/>
        </p:nvGrpSpPr>
        <p:grpSpPr>
          <a:xfrm>
            <a:off x="3549138" y="4642501"/>
            <a:ext cx="5385552" cy="2170431"/>
            <a:chOff x="3549138" y="4642501"/>
            <a:chExt cx="5385552" cy="2170431"/>
          </a:xfrm>
        </p:grpSpPr>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100" t="2578" r="1445" b="3897"/>
            <a:stretch/>
          </p:blipFill>
          <p:spPr bwMode="auto">
            <a:xfrm>
              <a:off x="3697428" y="4642501"/>
              <a:ext cx="498937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p:cNvSpPr txBox="1">
              <a:spLocks noChangeArrowheads="1"/>
            </p:cNvSpPr>
            <p:nvPr/>
          </p:nvSpPr>
          <p:spPr bwMode="auto">
            <a:xfrm>
              <a:off x="3838630" y="6320489"/>
              <a:ext cx="47069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1300" dirty="0">
                  <a:solidFill>
                    <a:schemeClr val="tx1"/>
                  </a:solidFill>
                </a:rPr>
                <a:t>MRI in breast carcinoma</a:t>
              </a:r>
            </a:p>
            <a:p>
              <a:pPr algn="ctr">
                <a:buClr>
                  <a:srgbClr val="000000"/>
                </a:buClr>
                <a:buSzPct val="100000"/>
              </a:pPr>
              <a:r>
                <a:rPr lang="en-US" altLang="en-US" sz="1300" dirty="0" smtClean="0">
                  <a:solidFill>
                    <a:schemeClr val="tx1"/>
                  </a:solidFill>
                </a:rPr>
                <a:t>(</a:t>
              </a:r>
              <a:r>
                <a:rPr lang="en-US" altLang="en-US" sz="1200" dirty="0" err="1"/>
                <a:t>Rueckert</a:t>
              </a:r>
              <a:r>
                <a:rPr lang="en-US" altLang="en-US" sz="1200" dirty="0"/>
                <a:t>  D </a:t>
              </a:r>
              <a:r>
                <a:rPr lang="en-US" altLang="en-US" sz="1200" i="1" dirty="0"/>
                <a:t>et al </a:t>
              </a:r>
              <a:r>
                <a:rPr lang="en-US" altLang="en-US" sz="1200" dirty="0"/>
                <a:t>(1999), </a:t>
              </a:r>
              <a:r>
                <a:rPr lang="en-US" altLang="en-US" sz="1200" i="1" dirty="0"/>
                <a:t>IEEE Trans. Med. </a:t>
              </a:r>
              <a:r>
                <a:rPr lang="en-US" altLang="en-US" sz="1200" i="1" dirty="0" err="1"/>
                <a:t>Imag</a:t>
              </a:r>
              <a:r>
                <a:rPr lang="en-US" altLang="en-US" sz="1200" dirty="0"/>
                <a:t>, </a:t>
              </a:r>
              <a:r>
                <a:rPr lang="en-US" altLang="en-US" sz="1200" b="1" dirty="0"/>
                <a:t>18</a:t>
              </a:r>
              <a:r>
                <a:rPr lang="en-US" altLang="en-US" sz="1200" dirty="0"/>
                <a:t>(8): </a:t>
              </a:r>
              <a:r>
                <a:rPr lang="en-US" altLang="en-US" sz="1200" dirty="0" smtClean="0"/>
                <a:t>712-721</a:t>
              </a:r>
              <a:r>
                <a:rPr lang="en-US" altLang="en-US" sz="1300" dirty="0" smtClean="0">
                  <a:solidFill>
                    <a:schemeClr val="tx1"/>
                  </a:solidFill>
                </a:rPr>
                <a:t>)</a:t>
              </a:r>
              <a:endParaRPr lang="en-US" altLang="en-US" sz="1300" dirty="0">
                <a:solidFill>
                  <a:schemeClr val="tx1"/>
                </a:solidFill>
              </a:endParaRPr>
            </a:p>
          </p:txBody>
        </p:sp>
        <p:sp>
          <p:nvSpPr>
            <p:cNvPr id="15" name="14 - TextBox"/>
            <p:cNvSpPr txBox="1">
              <a:spLocks noChangeArrowheads="1"/>
            </p:cNvSpPr>
            <p:nvPr/>
          </p:nvSpPr>
          <p:spPr bwMode="auto">
            <a:xfrm>
              <a:off x="6845540" y="6005351"/>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400" b="1">
                  <a:solidFill>
                    <a:schemeClr val="tx1"/>
                  </a:solidFill>
                </a:rPr>
                <a:t>Non-rigid registration</a:t>
              </a:r>
            </a:p>
          </p:txBody>
        </p:sp>
        <p:sp>
          <p:nvSpPr>
            <p:cNvPr id="16" name="15 - TextBox"/>
            <p:cNvSpPr txBox="1">
              <a:spLocks noChangeArrowheads="1"/>
            </p:cNvSpPr>
            <p:nvPr/>
          </p:nvSpPr>
          <p:spPr bwMode="auto">
            <a:xfrm>
              <a:off x="3549138" y="6005351"/>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400" b="1" dirty="0">
                  <a:solidFill>
                    <a:schemeClr val="tx1"/>
                  </a:solidFill>
                </a:rPr>
                <a:t>Before Motion</a:t>
              </a:r>
            </a:p>
          </p:txBody>
        </p:sp>
        <p:sp>
          <p:nvSpPr>
            <p:cNvPr id="17" name="16 - TextBox"/>
            <p:cNvSpPr txBox="1">
              <a:spLocks noChangeArrowheads="1"/>
            </p:cNvSpPr>
            <p:nvPr/>
          </p:nvSpPr>
          <p:spPr bwMode="auto">
            <a:xfrm>
              <a:off x="5191507" y="6005351"/>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400" b="1">
                  <a:solidFill>
                    <a:schemeClr val="tx1"/>
                  </a:solidFill>
                </a:rPr>
                <a:t>After Motion</a:t>
              </a:r>
            </a:p>
          </p:txBody>
        </p:sp>
      </p:grpSp>
      <p:sp>
        <p:nvSpPr>
          <p:cNvPr id="18" name="TextBox 17"/>
          <p:cNvSpPr txBox="1"/>
          <p:nvPr/>
        </p:nvSpPr>
        <p:spPr>
          <a:xfrm>
            <a:off x="0" y="6566710"/>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5428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X-ray imaging was the earliest medical imaging technique, dating back to the 1890s</a:t>
            </a:r>
            <a:endParaRPr lang="en-GB" dirty="0"/>
          </a:p>
        </p:txBody>
      </p:sp>
      <p:pic>
        <p:nvPicPr>
          <p:cNvPr id="3" name="Picture 2"/>
          <p:cNvPicPr>
            <a:picLocks noChangeAspect="1"/>
          </p:cNvPicPr>
          <p:nvPr/>
        </p:nvPicPr>
        <p:blipFill>
          <a:blip r:embed="rId3"/>
          <a:stretch>
            <a:fillRect/>
          </a:stretch>
        </p:blipFill>
        <p:spPr>
          <a:xfrm>
            <a:off x="98424" y="1475591"/>
            <a:ext cx="3465047" cy="1457897"/>
          </a:xfrm>
          <a:prstGeom prst="rect">
            <a:avLst/>
          </a:prstGeom>
        </p:spPr>
      </p:pic>
      <p:sp>
        <p:nvSpPr>
          <p:cNvPr id="5" name="Right Arrow 4"/>
          <p:cNvSpPr/>
          <p:nvPr/>
        </p:nvSpPr>
        <p:spPr>
          <a:xfrm>
            <a:off x="98424" y="4205941"/>
            <a:ext cx="8561294" cy="2614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3376" y="5089540"/>
            <a:ext cx="1041587" cy="1596302"/>
          </a:xfrm>
          <a:prstGeom prst="rect">
            <a:avLst/>
          </a:prstGeom>
        </p:spPr>
      </p:pic>
      <p:sp>
        <p:nvSpPr>
          <p:cNvPr id="7" name="TextBox 6"/>
          <p:cNvSpPr txBox="1"/>
          <p:nvPr/>
        </p:nvSpPr>
        <p:spPr>
          <a:xfrm>
            <a:off x="98424" y="4467411"/>
            <a:ext cx="1664635" cy="800219"/>
          </a:xfrm>
          <a:prstGeom prst="rect">
            <a:avLst/>
          </a:prstGeom>
          <a:noFill/>
        </p:spPr>
        <p:txBody>
          <a:bodyPr wrap="square" rtlCol="0">
            <a:spAutoFit/>
          </a:bodyPr>
          <a:lstStyle/>
          <a:p>
            <a:r>
              <a:rPr lang="en-US" b="1" dirty="0" smtClean="0"/>
              <a:t>1895*</a:t>
            </a:r>
          </a:p>
          <a:p>
            <a:r>
              <a:rPr lang="en-US" sz="1400" dirty="0" smtClean="0"/>
              <a:t>Roentgen discovers X-rays</a:t>
            </a:r>
            <a:endParaRPr lang="en-US" sz="1400" dirty="0"/>
          </a:p>
        </p:txBody>
      </p:sp>
      <p:sp>
        <p:nvSpPr>
          <p:cNvPr id="8" name="TextBox 7"/>
          <p:cNvSpPr txBox="1"/>
          <p:nvPr/>
        </p:nvSpPr>
        <p:spPr>
          <a:xfrm>
            <a:off x="2289736" y="3212352"/>
            <a:ext cx="2009588" cy="1015663"/>
          </a:xfrm>
          <a:prstGeom prst="rect">
            <a:avLst/>
          </a:prstGeom>
          <a:noFill/>
        </p:spPr>
        <p:txBody>
          <a:bodyPr wrap="square" rtlCol="0">
            <a:spAutoFit/>
          </a:bodyPr>
          <a:lstStyle/>
          <a:p>
            <a:r>
              <a:rPr lang="en-US" b="1" dirty="0" smtClean="0"/>
              <a:t>1913</a:t>
            </a:r>
          </a:p>
          <a:p>
            <a:r>
              <a:rPr lang="en-US" sz="1400" dirty="0" smtClean="0"/>
              <a:t>Barkla discovers characteristic X-ray emissions</a:t>
            </a:r>
            <a:endParaRPr lang="en-US" sz="1400" dirty="0"/>
          </a:p>
        </p:txBody>
      </p:sp>
      <p:sp>
        <p:nvSpPr>
          <p:cNvPr id="10" name="TextBox 9"/>
          <p:cNvSpPr txBox="1"/>
          <p:nvPr/>
        </p:nvSpPr>
        <p:spPr>
          <a:xfrm>
            <a:off x="377825" y="3621165"/>
            <a:ext cx="1531890" cy="584776"/>
          </a:xfrm>
          <a:prstGeom prst="rect">
            <a:avLst/>
          </a:prstGeom>
          <a:noFill/>
        </p:spPr>
        <p:txBody>
          <a:bodyPr wrap="none" rtlCol="0">
            <a:spAutoFit/>
          </a:bodyPr>
          <a:lstStyle/>
          <a:p>
            <a:r>
              <a:rPr lang="en-US" b="1" dirty="0" smtClean="0"/>
              <a:t>1896</a:t>
            </a:r>
          </a:p>
          <a:p>
            <a:r>
              <a:rPr lang="en-US" sz="1400" dirty="0" smtClean="0"/>
              <a:t>First medical X-ray</a:t>
            </a:r>
            <a:endParaRPr lang="en-US" sz="1400" dirty="0"/>
          </a:p>
        </p:txBody>
      </p:sp>
      <p:sp>
        <p:nvSpPr>
          <p:cNvPr id="11" name="TextBox 10"/>
          <p:cNvSpPr txBox="1"/>
          <p:nvPr/>
        </p:nvSpPr>
        <p:spPr>
          <a:xfrm>
            <a:off x="1870635" y="4467411"/>
            <a:ext cx="1692836" cy="1015663"/>
          </a:xfrm>
          <a:prstGeom prst="rect">
            <a:avLst/>
          </a:prstGeom>
          <a:noFill/>
        </p:spPr>
        <p:txBody>
          <a:bodyPr wrap="square" rtlCol="0">
            <a:spAutoFit/>
          </a:bodyPr>
          <a:lstStyle/>
          <a:p>
            <a:r>
              <a:rPr lang="en-US" b="1" dirty="0" smtClean="0"/>
              <a:t>1906</a:t>
            </a:r>
          </a:p>
          <a:p>
            <a:r>
              <a:rPr lang="en-US" sz="1400" dirty="0" smtClean="0"/>
              <a:t>First X-ray of the stomach using bismuth meal</a:t>
            </a:r>
          </a:p>
        </p:txBody>
      </p:sp>
      <p:grpSp>
        <p:nvGrpSpPr>
          <p:cNvPr id="21" name="Group 20"/>
          <p:cNvGrpSpPr/>
          <p:nvPr/>
        </p:nvGrpSpPr>
        <p:grpSpPr>
          <a:xfrm>
            <a:off x="4357950" y="1438236"/>
            <a:ext cx="3338061" cy="2767705"/>
            <a:chOff x="4357950" y="1438236"/>
            <a:chExt cx="3338061" cy="2767705"/>
          </a:xfrm>
        </p:grpSpPr>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71544" y="1438236"/>
              <a:ext cx="2624467" cy="1968350"/>
            </a:xfrm>
            <a:prstGeom prst="rect">
              <a:avLst/>
            </a:prstGeom>
          </p:spPr>
        </p:pic>
        <p:sp>
          <p:nvSpPr>
            <p:cNvPr id="13" name="TextBox 12"/>
            <p:cNvSpPr txBox="1"/>
            <p:nvPr/>
          </p:nvSpPr>
          <p:spPr>
            <a:xfrm>
              <a:off x="4357950" y="3190278"/>
              <a:ext cx="2196553" cy="1015663"/>
            </a:xfrm>
            <a:prstGeom prst="rect">
              <a:avLst/>
            </a:prstGeom>
            <a:noFill/>
          </p:spPr>
          <p:txBody>
            <a:bodyPr wrap="square" rtlCol="0">
              <a:spAutoFit/>
            </a:bodyPr>
            <a:lstStyle/>
            <a:p>
              <a:r>
                <a:rPr lang="en-US" b="1" dirty="0" smtClean="0"/>
                <a:t>1971*</a:t>
              </a:r>
            </a:p>
            <a:p>
              <a:r>
                <a:rPr lang="en-US" sz="1400" dirty="0" smtClean="0"/>
                <a:t>Hounsfeld installs first clinically useful CT in London</a:t>
              </a:r>
              <a:endParaRPr lang="en-US" sz="1400" dirty="0"/>
            </a:p>
          </p:txBody>
        </p:sp>
      </p:grpSp>
      <p:grpSp>
        <p:nvGrpSpPr>
          <p:cNvPr id="20" name="Group 19"/>
          <p:cNvGrpSpPr/>
          <p:nvPr/>
        </p:nvGrpSpPr>
        <p:grpSpPr>
          <a:xfrm>
            <a:off x="3554111" y="4467411"/>
            <a:ext cx="1692836" cy="2396521"/>
            <a:chOff x="3554111" y="4467411"/>
            <a:chExt cx="1692836" cy="2396521"/>
          </a:xfrm>
        </p:grpSpPr>
        <p:sp>
          <p:nvSpPr>
            <p:cNvPr id="15" name="TextBox 14"/>
            <p:cNvSpPr txBox="1"/>
            <p:nvPr/>
          </p:nvSpPr>
          <p:spPr>
            <a:xfrm>
              <a:off x="3554111" y="4467411"/>
              <a:ext cx="1692836" cy="800219"/>
            </a:xfrm>
            <a:prstGeom prst="rect">
              <a:avLst/>
            </a:prstGeom>
            <a:noFill/>
          </p:spPr>
          <p:txBody>
            <a:bodyPr wrap="square" rtlCol="0">
              <a:spAutoFit/>
            </a:bodyPr>
            <a:lstStyle/>
            <a:p>
              <a:r>
                <a:rPr lang="en-US" b="1" dirty="0" smtClean="0"/>
                <a:t>1920s</a:t>
              </a:r>
            </a:p>
            <a:p>
              <a:r>
                <a:rPr lang="en-US" sz="1400" dirty="0" smtClean="0"/>
                <a:t>Fluoroscopy possible with barium meal</a:t>
              </a:r>
            </a:p>
          </p:txBody>
        </p:sp>
        <p:pic>
          <p:nvPicPr>
            <p:cNvPr id="16" name="Picture 15"/>
            <p:cNvPicPr>
              <a:picLocks noChangeAspect="1"/>
            </p:cNvPicPr>
            <p:nvPr/>
          </p:nvPicPr>
          <p:blipFill>
            <a:blip r:embed="rId6"/>
            <a:stretch>
              <a:fillRect/>
            </a:stretch>
          </p:blipFill>
          <p:spPr>
            <a:xfrm>
              <a:off x="3941461" y="5267630"/>
              <a:ext cx="875662" cy="1596302"/>
            </a:xfrm>
            <a:prstGeom prst="rect">
              <a:avLst/>
            </a:prstGeom>
          </p:spPr>
        </p:pic>
      </p:grpSp>
      <p:grpSp>
        <p:nvGrpSpPr>
          <p:cNvPr id="23" name="Group 22"/>
          <p:cNvGrpSpPr/>
          <p:nvPr/>
        </p:nvGrpSpPr>
        <p:grpSpPr>
          <a:xfrm>
            <a:off x="5939115" y="4467411"/>
            <a:ext cx="2033309" cy="2218431"/>
            <a:chOff x="5939115" y="4467411"/>
            <a:chExt cx="2033309" cy="2218431"/>
          </a:xfrm>
        </p:grpSpPr>
        <p:sp>
          <p:nvSpPr>
            <p:cNvPr id="14" name="TextBox 13"/>
            <p:cNvSpPr txBox="1"/>
            <p:nvPr/>
          </p:nvSpPr>
          <p:spPr>
            <a:xfrm>
              <a:off x="5939115" y="4467411"/>
              <a:ext cx="2033309" cy="1015663"/>
            </a:xfrm>
            <a:prstGeom prst="rect">
              <a:avLst/>
            </a:prstGeom>
            <a:noFill/>
          </p:spPr>
          <p:txBody>
            <a:bodyPr wrap="square" rtlCol="0">
              <a:spAutoFit/>
            </a:bodyPr>
            <a:lstStyle/>
            <a:p>
              <a:r>
                <a:rPr lang="en-US" b="1" dirty="0" smtClean="0"/>
                <a:t>1988</a:t>
              </a:r>
            </a:p>
            <a:p>
              <a:r>
                <a:rPr lang="en-US" sz="1400" dirty="0" smtClean="0"/>
                <a:t>UK launches breast screening programme based on mammography</a:t>
              </a:r>
              <a:endParaRPr lang="en-US" sz="1400" dirty="0"/>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469529" y="5599203"/>
              <a:ext cx="672354" cy="1086639"/>
            </a:xfrm>
            <a:prstGeom prst="rect">
              <a:avLst/>
            </a:prstGeom>
          </p:spPr>
        </p:pic>
      </p:grpSp>
      <p:grpSp>
        <p:nvGrpSpPr>
          <p:cNvPr id="24" name="Group 23"/>
          <p:cNvGrpSpPr/>
          <p:nvPr/>
        </p:nvGrpSpPr>
        <p:grpSpPr>
          <a:xfrm>
            <a:off x="7047752" y="3451748"/>
            <a:ext cx="1752602" cy="3234094"/>
            <a:chOff x="7047752" y="3451748"/>
            <a:chExt cx="1752602" cy="3234094"/>
          </a:xfrm>
        </p:grpSpPr>
        <p:pic>
          <p:nvPicPr>
            <p:cNvPr id="18" name="Picture 1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14806" y="5598134"/>
              <a:ext cx="657618" cy="1087708"/>
            </a:xfrm>
            <a:prstGeom prst="rect">
              <a:avLst/>
            </a:prstGeom>
          </p:spPr>
        </p:pic>
        <p:sp>
          <p:nvSpPr>
            <p:cNvPr id="19" name="TextBox 18"/>
            <p:cNvSpPr txBox="1"/>
            <p:nvPr/>
          </p:nvSpPr>
          <p:spPr>
            <a:xfrm>
              <a:off x="7047752" y="3451748"/>
              <a:ext cx="1752602" cy="800219"/>
            </a:xfrm>
            <a:prstGeom prst="rect">
              <a:avLst/>
            </a:prstGeom>
            <a:noFill/>
          </p:spPr>
          <p:txBody>
            <a:bodyPr wrap="square" rtlCol="0">
              <a:spAutoFit/>
            </a:bodyPr>
            <a:lstStyle/>
            <a:p>
              <a:r>
                <a:rPr lang="en-US" b="1" dirty="0" smtClean="0"/>
                <a:t>1990s</a:t>
              </a:r>
            </a:p>
            <a:p>
              <a:r>
                <a:rPr lang="en-US" sz="1400" dirty="0" smtClean="0"/>
                <a:t>Emergence of digital X-ray imaging</a:t>
              </a:r>
              <a:endParaRPr lang="en-US" sz="1400" dirty="0"/>
            </a:p>
          </p:txBody>
        </p:sp>
      </p:grpSp>
      <p:sp>
        <p:nvSpPr>
          <p:cNvPr id="25" name="TextBox 24"/>
          <p:cNvSpPr txBox="1"/>
          <p:nvPr/>
        </p:nvSpPr>
        <p:spPr>
          <a:xfrm>
            <a:off x="7391034" y="835610"/>
            <a:ext cx="1771864" cy="369332"/>
          </a:xfrm>
          <a:prstGeom prst="rect">
            <a:avLst/>
          </a:prstGeom>
          <a:noFill/>
        </p:spPr>
        <p:txBody>
          <a:bodyPr wrap="none" rtlCol="0">
            <a:spAutoFit/>
          </a:bodyPr>
          <a:lstStyle/>
          <a:p>
            <a:r>
              <a:rPr lang="en-US" dirty="0" smtClean="0"/>
              <a:t>*Nobel prizes (2)</a:t>
            </a:r>
            <a:endParaRPr lang="en-US" dirty="0"/>
          </a:p>
        </p:txBody>
      </p:sp>
      <p:cxnSp>
        <p:nvCxnSpPr>
          <p:cNvPr id="27" name="Straight Connector 26"/>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4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range of different images can be registered</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5" name="Text Box 2"/>
          <p:cNvSpPr txBox="1">
            <a:spLocks noChangeArrowheads="1"/>
          </p:cNvSpPr>
          <p:nvPr/>
        </p:nvSpPr>
        <p:spPr bwMode="auto">
          <a:xfrm>
            <a:off x="1420813" y="2525523"/>
            <a:ext cx="21113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2400" b="1" dirty="0">
                <a:solidFill>
                  <a:srgbClr val="FF0000"/>
                </a:solidFill>
                <a:latin typeface="Calibri" charset="0"/>
                <a:ea typeface="Calibri" charset="0"/>
                <a:cs typeface="Calibri" charset="0"/>
              </a:rPr>
              <a:t>Intra-subject</a:t>
            </a:r>
            <a:r>
              <a:rPr lang="en-US" altLang="en-US" sz="2400" b="1" dirty="0">
                <a:solidFill>
                  <a:srgbClr val="000000"/>
                </a:solidFill>
                <a:latin typeface="Calibri" charset="0"/>
                <a:ea typeface="Calibri" charset="0"/>
                <a:cs typeface="Calibri" charset="0"/>
              </a:rPr>
              <a:t> </a:t>
            </a:r>
          </a:p>
        </p:txBody>
      </p:sp>
      <p:sp>
        <p:nvSpPr>
          <p:cNvPr id="6" name="Text Box 3"/>
          <p:cNvSpPr txBox="1">
            <a:spLocks noChangeArrowheads="1"/>
          </p:cNvSpPr>
          <p:nvPr/>
        </p:nvSpPr>
        <p:spPr bwMode="auto">
          <a:xfrm>
            <a:off x="1341438" y="5013135"/>
            <a:ext cx="230346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2400" b="1" dirty="0">
                <a:solidFill>
                  <a:srgbClr val="FF0000"/>
                </a:solidFill>
                <a:latin typeface="Calibri" charset="0"/>
                <a:ea typeface="Calibri" charset="0"/>
                <a:cs typeface="Calibri" charset="0"/>
              </a:rPr>
              <a:t>Inter-subject</a:t>
            </a:r>
            <a:r>
              <a:rPr lang="en-US" altLang="en-US" sz="2400" b="1" dirty="0">
                <a:solidFill>
                  <a:srgbClr val="000000"/>
                </a:solidFill>
                <a:latin typeface="Calibri" charset="0"/>
                <a:ea typeface="Calibri" charset="0"/>
                <a:cs typeface="Calibri" charset="0"/>
              </a:rPr>
              <a:t> </a:t>
            </a:r>
          </a:p>
        </p:txBody>
      </p:sp>
      <p:sp>
        <p:nvSpPr>
          <p:cNvPr id="7" name="Text Box 4"/>
          <p:cNvSpPr txBox="1">
            <a:spLocks noChangeArrowheads="1"/>
          </p:cNvSpPr>
          <p:nvPr/>
        </p:nvSpPr>
        <p:spPr bwMode="auto">
          <a:xfrm>
            <a:off x="5815013" y="2525523"/>
            <a:ext cx="2284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2400" b="1" dirty="0">
                <a:solidFill>
                  <a:srgbClr val="00AE00"/>
                </a:solidFill>
                <a:latin typeface="Calibri" charset="0"/>
                <a:ea typeface="Calibri" charset="0"/>
                <a:cs typeface="Calibri" charset="0"/>
              </a:rPr>
              <a:t>Intra-modality</a:t>
            </a:r>
            <a:r>
              <a:rPr lang="en-US" altLang="en-US" sz="2400" b="1" dirty="0">
                <a:solidFill>
                  <a:srgbClr val="000000"/>
                </a:solidFill>
                <a:latin typeface="Calibri" charset="0"/>
                <a:ea typeface="Calibri" charset="0"/>
                <a:cs typeface="Calibri" charset="0"/>
              </a:rPr>
              <a:t> </a:t>
            </a:r>
          </a:p>
        </p:txBody>
      </p:sp>
      <p:sp>
        <p:nvSpPr>
          <p:cNvPr id="8" name="Text Box 5"/>
          <p:cNvSpPr txBox="1">
            <a:spLocks noChangeArrowheads="1"/>
          </p:cNvSpPr>
          <p:nvPr/>
        </p:nvSpPr>
        <p:spPr bwMode="auto">
          <a:xfrm>
            <a:off x="5773738" y="5024248"/>
            <a:ext cx="23161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2400" b="1" dirty="0" smtClean="0">
                <a:solidFill>
                  <a:srgbClr val="00AE00"/>
                </a:solidFill>
                <a:latin typeface="Calibri" charset="0"/>
                <a:ea typeface="Calibri" charset="0"/>
                <a:cs typeface="Calibri" charset="0"/>
              </a:rPr>
              <a:t>Inter-modality</a:t>
            </a:r>
            <a:endParaRPr lang="en-US" altLang="en-US" sz="2400" b="1" dirty="0">
              <a:solidFill>
                <a:srgbClr val="00AE00"/>
              </a:solidFill>
              <a:latin typeface="Calibri" charset="0"/>
              <a:ea typeface="Calibri" charset="0"/>
              <a:cs typeface="Calibri" charset="0"/>
            </a:endParaRPr>
          </a:p>
        </p:txBody>
      </p:sp>
      <p:sp>
        <p:nvSpPr>
          <p:cNvPr id="9" name="Text Box 8"/>
          <p:cNvSpPr txBox="1">
            <a:spLocks noChangeArrowheads="1"/>
          </p:cNvSpPr>
          <p:nvPr/>
        </p:nvSpPr>
        <p:spPr bwMode="auto">
          <a:xfrm>
            <a:off x="1821657" y="1622235"/>
            <a:ext cx="56689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1800" i="1" dirty="0">
                <a:solidFill>
                  <a:srgbClr val="000000"/>
                </a:solidFill>
                <a:latin typeface="Calibri" charset="0"/>
                <a:ea typeface="Calibri" charset="0"/>
                <a:cs typeface="Calibri" charset="0"/>
              </a:rPr>
              <a:t>Longitudinal</a:t>
            </a:r>
            <a:r>
              <a:rPr lang="en-US" altLang="en-US" sz="1800" dirty="0">
                <a:solidFill>
                  <a:srgbClr val="000000"/>
                </a:solidFill>
                <a:latin typeface="Calibri" charset="0"/>
                <a:ea typeface="Calibri" charset="0"/>
                <a:cs typeface="Calibri" charset="0"/>
              </a:rPr>
              <a:t> (serial) or </a:t>
            </a:r>
            <a:r>
              <a:rPr lang="en-US" altLang="en-US" sz="1800" i="1" dirty="0">
                <a:solidFill>
                  <a:srgbClr val="000000"/>
                </a:solidFill>
                <a:latin typeface="Calibri" charset="0"/>
                <a:ea typeface="Calibri" charset="0"/>
                <a:cs typeface="Calibri" charset="0"/>
              </a:rPr>
              <a:t>dynamic</a:t>
            </a:r>
            <a:r>
              <a:rPr lang="en-US" altLang="en-US" sz="1800" dirty="0">
                <a:solidFill>
                  <a:srgbClr val="000000"/>
                </a:solidFill>
                <a:latin typeface="Calibri" charset="0"/>
                <a:ea typeface="Calibri" charset="0"/>
                <a:cs typeface="Calibri" charset="0"/>
              </a:rPr>
              <a:t> </a:t>
            </a:r>
            <a:r>
              <a:rPr lang="en-US" altLang="en-US" sz="1800" dirty="0" smtClean="0">
                <a:solidFill>
                  <a:srgbClr val="000000"/>
                </a:solidFill>
                <a:latin typeface="Calibri" charset="0"/>
                <a:ea typeface="Calibri" charset="0"/>
                <a:cs typeface="Calibri" charset="0"/>
              </a:rPr>
              <a:t>(within scan) imaging</a:t>
            </a:r>
            <a:endParaRPr lang="en-US" altLang="en-US" sz="1800" dirty="0">
              <a:solidFill>
                <a:srgbClr val="000000"/>
              </a:solidFill>
              <a:latin typeface="Calibri" charset="0"/>
              <a:ea typeface="Calibri" charset="0"/>
              <a:cs typeface="Calibri" charset="0"/>
            </a:endParaRPr>
          </a:p>
        </p:txBody>
      </p:sp>
      <p:cxnSp>
        <p:nvCxnSpPr>
          <p:cNvPr id="10" name="AutoShape 9"/>
          <p:cNvCxnSpPr>
            <a:cxnSpLocks noChangeShapeType="1"/>
          </p:cNvCxnSpPr>
          <p:nvPr/>
        </p:nvCxnSpPr>
        <p:spPr bwMode="auto">
          <a:xfrm flipV="1">
            <a:off x="2493169" y="2997655"/>
            <a:ext cx="4437856" cy="2015480"/>
          </a:xfrm>
          <a:prstGeom prst="straightConnector1">
            <a:avLst/>
          </a:prstGeom>
          <a:noFill/>
          <a:ln w="54720">
            <a:solidFill>
              <a:srgbClr val="A50021"/>
            </a:solidFill>
            <a:bevel/>
            <a:headEnd/>
            <a:tailEnd/>
          </a:ln>
          <a:extLst>
            <a:ext uri="{909E8E84-426E-40DD-AFC4-6F175D3DCCD1}">
              <a14:hiddenFill xmlns:a14="http://schemas.microsoft.com/office/drawing/2010/main">
                <a:noFill/>
              </a14:hiddenFill>
            </a:ext>
          </a:extLst>
        </p:spPr>
      </p:cxnSp>
      <p:cxnSp>
        <p:nvCxnSpPr>
          <p:cNvPr id="11" name="AutoShape 10"/>
          <p:cNvCxnSpPr>
            <a:cxnSpLocks noChangeShapeType="1"/>
          </p:cNvCxnSpPr>
          <p:nvPr/>
        </p:nvCxnSpPr>
        <p:spPr bwMode="auto">
          <a:xfrm>
            <a:off x="2493169" y="2997655"/>
            <a:ext cx="4438650" cy="2026593"/>
          </a:xfrm>
          <a:prstGeom prst="straightConnector1">
            <a:avLst/>
          </a:prstGeom>
          <a:noFill/>
          <a:ln w="54720">
            <a:solidFill>
              <a:srgbClr val="0000FF"/>
            </a:solidFill>
            <a:bevel/>
            <a:headEnd/>
            <a:tailEnd/>
          </a:ln>
          <a:extLst>
            <a:ext uri="{909E8E84-426E-40DD-AFC4-6F175D3DCCD1}">
              <a14:hiddenFill xmlns:a14="http://schemas.microsoft.com/office/drawing/2010/main">
                <a:noFill/>
              </a14:hiddenFill>
            </a:ext>
          </a:extLst>
        </p:spPr>
      </p:cxnSp>
      <p:cxnSp>
        <p:nvCxnSpPr>
          <p:cNvPr id="12" name="AutoShape 17"/>
          <p:cNvCxnSpPr>
            <a:cxnSpLocks noChangeShapeType="1"/>
          </p:cNvCxnSpPr>
          <p:nvPr/>
        </p:nvCxnSpPr>
        <p:spPr bwMode="auto">
          <a:xfrm>
            <a:off x="1738313" y="4589273"/>
            <a:ext cx="1193800" cy="207962"/>
          </a:xfrm>
          <a:prstGeom prst="straightConnector1">
            <a:avLst/>
          </a:prstGeom>
          <a:noFill/>
          <a:ln w="9525">
            <a:solidFill>
              <a:srgbClr val="A50021"/>
            </a:solidFill>
            <a:round/>
            <a:headEnd/>
            <a:tailEnd/>
          </a:ln>
          <a:extLst>
            <a:ext uri="{909E8E84-426E-40DD-AFC4-6F175D3DCCD1}">
              <a14:hiddenFill xmlns:a14="http://schemas.microsoft.com/office/drawing/2010/main">
                <a:noFill/>
              </a14:hiddenFill>
            </a:ext>
          </a:extLst>
        </p:spPr>
      </p:cxnSp>
      <p:cxnSp>
        <p:nvCxnSpPr>
          <p:cNvPr id="13" name="AutoShape 18"/>
          <p:cNvCxnSpPr>
            <a:cxnSpLocks noChangeShapeType="1"/>
          </p:cNvCxnSpPr>
          <p:nvPr/>
        </p:nvCxnSpPr>
        <p:spPr bwMode="auto">
          <a:xfrm flipH="1">
            <a:off x="6388100" y="4328923"/>
            <a:ext cx="1119188" cy="468312"/>
          </a:xfrm>
          <a:prstGeom prst="straightConnector1">
            <a:avLst/>
          </a:prstGeom>
          <a:noFill/>
          <a:ln w="9525">
            <a:solidFill>
              <a:schemeClr val="hlink"/>
            </a:solidFill>
            <a:round/>
            <a:headEnd/>
            <a:tailEnd/>
          </a:ln>
          <a:extLst>
            <a:ext uri="{909E8E84-426E-40DD-AFC4-6F175D3DCCD1}">
              <a14:hiddenFill xmlns:a14="http://schemas.microsoft.com/office/drawing/2010/main">
                <a:noFill/>
              </a14:hiddenFill>
            </a:ext>
          </a:extLst>
        </p:spPr>
      </p:cxnSp>
      <p:cxnSp>
        <p:nvCxnSpPr>
          <p:cNvPr id="14" name="AutoShape 19"/>
          <p:cNvCxnSpPr>
            <a:cxnSpLocks noChangeShapeType="1"/>
          </p:cNvCxnSpPr>
          <p:nvPr/>
        </p:nvCxnSpPr>
        <p:spPr bwMode="auto">
          <a:xfrm rot="5400000" flipV="1">
            <a:off x="4716463" y="285560"/>
            <a:ext cx="1587" cy="4481513"/>
          </a:xfrm>
          <a:prstGeom prst="curvedConnector3">
            <a:avLst>
              <a:gd name="adj1" fmla="val -14400005"/>
            </a:avLst>
          </a:prstGeom>
          <a:ln>
            <a:headEnd/>
            <a:tailEnd/>
          </a:ln>
          <a:extLst/>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0" y="6566710"/>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
        <p:nvSpPr>
          <p:cNvPr id="16" name="Text Box 11"/>
          <p:cNvSpPr txBox="1">
            <a:spLocks noChangeArrowheads="1"/>
          </p:cNvSpPr>
          <p:nvPr/>
        </p:nvSpPr>
        <p:spPr bwMode="auto">
          <a:xfrm>
            <a:off x="0" y="3856383"/>
            <a:ext cx="3475038" cy="73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1800" i="1" dirty="0" err="1">
                <a:solidFill>
                  <a:srgbClr val="800000"/>
                </a:solidFill>
                <a:latin typeface="Calibri" charset="0"/>
                <a:ea typeface="Calibri" charset="0"/>
                <a:cs typeface="Calibri" charset="0"/>
              </a:rPr>
              <a:t>Normalisation</a:t>
            </a:r>
            <a:r>
              <a:rPr lang="en-US" altLang="en-US" sz="1800" dirty="0">
                <a:solidFill>
                  <a:srgbClr val="800000"/>
                </a:solidFill>
                <a:latin typeface="Calibri" charset="0"/>
                <a:ea typeface="Calibri" charset="0"/>
                <a:cs typeface="Calibri" charset="0"/>
              </a:rPr>
              <a:t> </a:t>
            </a:r>
            <a:r>
              <a:rPr lang="en-US" altLang="en-US" sz="1800" dirty="0" smtClean="0">
                <a:solidFill>
                  <a:srgbClr val="800000"/>
                </a:solidFill>
                <a:latin typeface="Calibri" charset="0"/>
                <a:ea typeface="Calibri" charset="0"/>
                <a:cs typeface="Calibri" charset="0"/>
              </a:rPr>
              <a:t>and registration </a:t>
            </a:r>
            <a:r>
              <a:rPr lang="en-US" altLang="en-US" sz="1800" dirty="0">
                <a:solidFill>
                  <a:srgbClr val="800000"/>
                </a:solidFill>
                <a:latin typeface="Calibri" charset="0"/>
                <a:ea typeface="Calibri" charset="0"/>
                <a:cs typeface="Calibri" charset="0"/>
              </a:rPr>
              <a:t>to </a:t>
            </a:r>
            <a:r>
              <a:rPr lang="en-US" altLang="en-US" sz="1800" dirty="0" smtClean="0">
                <a:solidFill>
                  <a:srgbClr val="800000"/>
                </a:solidFill>
                <a:latin typeface="Calibri" charset="0"/>
                <a:ea typeface="Calibri" charset="0"/>
                <a:cs typeface="Calibri" charset="0"/>
              </a:rPr>
              <a:t>atlas/template</a:t>
            </a:r>
            <a:endParaRPr lang="en-US" altLang="en-US" sz="1800" dirty="0">
              <a:solidFill>
                <a:srgbClr val="800000"/>
              </a:solidFill>
              <a:latin typeface="Calibri" charset="0"/>
              <a:ea typeface="Calibri" charset="0"/>
              <a:cs typeface="Calibri" charset="0"/>
            </a:endParaRPr>
          </a:p>
        </p:txBody>
      </p:sp>
      <p:sp>
        <p:nvSpPr>
          <p:cNvPr id="17" name="Text Box 13"/>
          <p:cNvSpPr txBox="1">
            <a:spLocks noChangeArrowheads="1"/>
          </p:cNvSpPr>
          <p:nvPr/>
        </p:nvSpPr>
        <p:spPr bwMode="auto">
          <a:xfrm>
            <a:off x="5804108" y="3986178"/>
            <a:ext cx="3475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000" tIns="45000" rIns="90000" bIns="450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1800" i="1">
                <a:solidFill>
                  <a:srgbClr val="000080"/>
                </a:solidFill>
                <a:latin typeface="Arial" panose="020B0604020202020204" pitchFamily="34" charset="0"/>
              </a:rPr>
              <a:t>Image fusion</a:t>
            </a:r>
          </a:p>
        </p:txBody>
      </p:sp>
      <p:cxnSp>
        <p:nvCxnSpPr>
          <p:cNvPr id="19" name="Straight Connector 18"/>
          <p:cNvCxnSpPr/>
          <p:nvPr/>
        </p:nvCxnSpPr>
        <p:spPr>
          <a:xfrm>
            <a:off x="4656138" y="2049272"/>
            <a:ext cx="0" cy="26985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48530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aim of image registration is to find a spatial relationship between homologous features</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grpSp>
        <p:nvGrpSpPr>
          <p:cNvPr id="6" name="39 - Ομάδα"/>
          <p:cNvGrpSpPr>
            <a:grpSpLocks/>
          </p:cNvGrpSpPr>
          <p:nvPr/>
        </p:nvGrpSpPr>
        <p:grpSpPr bwMode="auto">
          <a:xfrm>
            <a:off x="3533285" y="5466889"/>
            <a:ext cx="5061951" cy="1302375"/>
            <a:chOff x="1115616" y="3638351"/>
            <a:chExt cx="6768330" cy="1897259"/>
          </a:xfrm>
        </p:grpSpPr>
        <p:grpSp>
          <p:nvGrpSpPr>
            <p:cNvPr id="7" name="Group 24"/>
            <p:cNvGrpSpPr>
              <a:grpSpLocks/>
            </p:cNvGrpSpPr>
            <p:nvPr/>
          </p:nvGrpSpPr>
          <p:grpSpPr bwMode="auto">
            <a:xfrm>
              <a:off x="1115616" y="3638351"/>
              <a:ext cx="1656000" cy="1584000"/>
              <a:chOff x="703" y="2432"/>
              <a:chExt cx="1043" cy="998"/>
            </a:xfrm>
          </p:grpSpPr>
          <p:sp>
            <p:nvSpPr>
              <p:cNvPr id="32" name="Oval 4"/>
              <p:cNvSpPr>
                <a:spLocks noChangeArrowheads="1"/>
              </p:cNvSpPr>
              <p:nvPr/>
            </p:nvSpPr>
            <p:spPr bwMode="auto">
              <a:xfrm>
                <a:off x="703" y="2432"/>
                <a:ext cx="1043" cy="99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33" name="Oval 6"/>
              <p:cNvSpPr>
                <a:spLocks noChangeArrowheads="1"/>
              </p:cNvSpPr>
              <p:nvPr/>
            </p:nvSpPr>
            <p:spPr bwMode="auto">
              <a:xfrm>
                <a:off x="1020" y="2659"/>
                <a:ext cx="91" cy="182"/>
              </a:xfrm>
              <a:prstGeom prst="ellipse">
                <a:avLst/>
              </a:prstGeom>
              <a:solidFill>
                <a:schemeClr val="tx1"/>
              </a:solidFill>
              <a:ln w="12700">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34" name="Oval 7"/>
              <p:cNvSpPr>
                <a:spLocks noChangeArrowheads="1"/>
              </p:cNvSpPr>
              <p:nvPr/>
            </p:nvSpPr>
            <p:spPr bwMode="auto">
              <a:xfrm>
                <a:off x="1338" y="2659"/>
                <a:ext cx="91" cy="182"/>
              </a:xfrm>
              <a:prstGeom prst="ellipse">
                <a:avLst/>
              </a:prstGeom>
              <a:solidFill>
                <a:schemeClr val="tx1"/>
              </a:solidFill>
              <a:ln w="12700">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35" name="Freeform 16"/>
              <p:cNvSpPr>
                <a:spLocks/>
              </p:cNvSpPr>
              <p:nvPr/>
            </p:nvSpPr>
            <p:spPr bwMode="auto">
              <a:xfrm>
                <a:off x="885" y="3067"/>
                <a:ext cx="680" cy="136"/>
              </a:xfrm>
              <a:custGeom>
                <a:avLst/>
                <a:gdLst>
                  <a:gd name="T0" fmla="*/ 0 w 1633"/>
                  <a:gd name="T1" fmla="*/ 0 h 590"/>
                  <a:gd name="T2" fmla="*/ 4 w 1633"/>
                  <a:gd name="T3" fmla="*/ 0 h 590"/>
                  <a:gd name="T4" fmla="*/ 8 w 1633"/>
                  <a:gd name="T5" fmla="*/ 0 h 590"/>
                  <a:gd name="T6" fmla="*/ 0 60000 65536"/>
                  <a:gd name="T7" fmla="*/ 0 60000 65536"/>
                  <a:gd name="T8" fmla="*/ 0 60000 65536"/>
                  <a:gd name="T9" fmla="*/ 0 w 1633"/>
                  <a:gd name="T10" fmla="*/ 0 h 590"/>
                  <a:gd name="T11" fmla="*/ 1633 w 1633"/>
                  <a:gd name="T12" fmla="*/ 590 h 590"/>
                </a:gdLst>
                <a:ahLst/>
                <a:cxnLst>
                  <a:cxn ang="T6">
                    <a:pos x="T0" y="T1"/>
                  </a:cxn>
                  <a:cxn ang="T7">
                    <a:pos x="T2" y="T3"/>
                  </a:cxn>
                  <a:cxn ang="T8">
                    <a:pos x="T4" y="T5"/>
                  </a:cxn>
                </a:cxnLst>
                <a:rect l="T9" t="T10" r="T11" b="T12"/>
                <a:pathLst>
                  <a:path w="1633" h="590">
                    <a:moveTo>
                      <a:pt x="0" y="0"/>
                    </a:moveTo>
                    <a:cubicBezTo>
                      <a:pt x="272" y="295"/>
                      <a:pt x="545" y="590"/>
                      <a:pt x="817" y="590"/>
                    </a:cubicBezTo>
                    <a:cubicBezTo>
                      <a:pt x="1089" y="590"/>
                      <a:pt x="1497" y="98"/>
                      <a:pt x="1633" y="0"/>
                    </a:cubicBez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 name="Rectangle 22"/>
              <p:cNvSpPr>
                <a:spLocks noChangeArrowheads="1"/>
              </p:cNvSpPr>
              <p:nvPr/>
            </p:nvSpPr>
            <p:spPr bwMode="auto">
              <a:xfrm>
                <a:off x="1156" y="2886"/>
                <a:ext cx="136" cy="136"/>
              </a:xfrm>
              <a:prstGeom prst="rect">
                <a:avLst/>
              </a:prstGeom>
              <a:solidFill>
                <a:schemeClr val="tx1"/>
              </a:solidFill>
              <a:ln w="12700">
                <a:solidFill>
                  <a:schemeClr val="tx1"/>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grpSp>
        <p:grpSp>
          <p:nvGrpSpPr>
            <p:cNvPr id="8" name="Group 25"/>
            <p:cNvGrpSpPr>
              <a:grpSpLocks/>
            </p:cNvGrpSpPr>
            <p:nvPr/>
          </p:nvGrpSpPr>
          <p:grpSpPr bwMode="auto">
            <a:xfrm rot="1807562">
              <a:off x="3362117" y="3874106"/>
              <a:ext cx="1268763" cy="1259074"/>
              <a:chOff x="1928" y="2432"/>
              <a:chExt cx="1043" cy="998"/>
            </a:xfrm>
          </p:grpSpPr>
          <p:sp>
            <p:nvSpPr>
              <p:cNvPr id="27" name="Oval 17"/>
              <p:cNvSpPr>
                <a:spLocks noChangeArrowheads="1"/>
              </p:cNvSpPr>
              <p:nvPr/>
            </p:nvSpPr>
            <p:spPr bwMode="auto">
              <a:xfrm>
                <a:off x="1928" y="2432"/>
                <a:ext cx="1043" cy="998"/>
              </a:xfrm>
              <a:prstGeom prst="ellipse">
                <a:avLst/>
              </a:prstGeom>
              <a:solidFill>
                <a:srgbClr val="FF9900"/>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8" name="Oval 18"/>
              <p:cNvSpPr>
                <a:spLocks noChangeArrowheads="1"/>
              </p:cNvSpPr>
              <p:nvPr/>
            </p:nvSpPr>
            <p:spPr bwMode="auto">
              <a:xfrm>
                <a:off x="2245" y="2659"/>
                <a:ext cx="91" cy="182"/>
              </a:xfrm>
              <a:prstGeom prst="ellipse">
                <a:avLst/>
              </a:prstGeom>
              <a:solidFill>
                <a:schemeClr val="tx1"/>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9" name="Oval 19"/>
              <p:cNvSpPr>
                <a:spLocks noChangeArrowheads="1"/>
              </p:cNvSpPr>
              <p:nvPr/>
            </p:nvSpPr>
            <p:spPr bwMode="auto">
              <a:xfrm>
                <a:off x="2563" y="2659"/>
                <a:ext cx="91" cy="182"/>
              </a:xfrm>
              <a:prstGeom prst="ellipse">
                <a:avLst/>
              </a:prstGeom>
              <a:solidFill>
                <a:schemeClr val="tx1"/>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30" name="Line 21"/>
              <p:cNvSpPr>
                <a:spLocks noChangeShapeType="1"/>
              </p:cNvSpPr>
              <p:nvPr/>
            </p:nvSpPr>
            <p:spPr bwMode="auto">
              <a:xfrm>
                <a:off x="2154" y="3158"/>
                <a:ext cx="59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Oval 23"/>
              <p:cNvSpPr>
                <a:spLocks noChangeArrowheads="1"/>
              </p:cNvSpPr>
              <p:nvPr/>
            </p:nvSpPr>
            <p:spPr bwMode="auto">
              <a:xfrm>
                <a:off x="2381" y="2886"/>
                <a:ext cx="136" cy="136"/>
              </a:xfrm>
              <a:prstGeom prst="ellipse">
                <a:avLst/>
              </a:prstGeom>
              <a:solidFill>
                <a:srgbClr val="008000"/>
              </a:solidFill>
              <a:ln w="9525">
                <a:solidFill>
                  <a:srgbClr val="008000"/>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grpSp>
        <p:grpSp>
          <p:nvGrpSpPr>
            <p:cNvPr id="9" name="Group 38"/>
            <p:cNvGrpSpPr>
              <a:grpSpLocks/>
            </p:cNvGrpSpPr>
            <p:nvPr/>
          </p:nvGrpSpPr>
          <p:grpSpPr bwMode="auto">
            <a:xfrm>
              <a:off x="6228184" y="3666356"/>
              <a:ext cx="1655762" cy="1584325"/>
              <a:chOff x="3560" y="2387"/>
              <a:chExt cx="1043" cy="998"/>
            </a:xfrm>
          </p:grpSpPr>
          <p:grpSp>
            <p:nvGrpSpPr>
              <p:cNvPr id="15" name="Group 26"/>
              <p:cNvGrpSpPr>
                <a:grpSpLocks/>
              </p:cNvGrpSpPr>
              <p:nvPr/>
            </p:nvGrpSpPr>
            <p:grpSpPr bwMode="auto">
              <a:xfrm>
                <a:off x="3560" y="2387"/>
                <a:ext cx="1043" cy="998"/>
                <a:chOff x="1928" y="2432"/>
                <a:chExt cx="1043" cy="998"/>
              </a:xfrm>
            </p:grpSpPr>
            <p:sp>
              <p:nvSpPr>
                <p:cNvPr id="22" name="Oval 27"/>
                <p:cNvSpPr>
                  <a:spLocks noChangeArrowheads="1"/>
                </p:cNvSpPr>
                <p:nvPr/>
              </p:nvSpPr>
              <p:spPr bwMode="auto">
                <a:xfrm>
                  <a:off x="1928" y="2432"/>
                  <a:ext cx="1043" cy="998"/>
                </a:xfrm>
                <a:prstGeom prst="ellipse">
                  <a:avLst/>
                </a:prstGeom>
                <a:solidFill>
                  <a:srgbClr val="FF9900"/>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3" name="Oval 28"/>
                <p:cNvSpPr>
                  <a:spLocks noChangeArrowheads="1"/>
                </p:cNvSpPr>
                <p:nvPr/>
              </p:nvSpPr>
              <p:spPr bwMode="auto">
                <a:xfrm>
                  <a:off x="2245" y="2659"/>
                  <a:ext cx="91" cy="182"/>
                </a:xfrm>
                <a:prstGeom prst="ellipse">
                  <a:avLst/>
                </a:prstGeom>
                <a:solidFill>
                  <a:schemeClr val="tx1"/>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4" name="Oval 29"/>
                <p:cNvSpPr>
                  <a:spLocks noChangeArrowheads="1"/>
                </p:cNvSpPr>
                <p:nvPr/>
              </p:nvSpPr>
              <p:spPr bwMode="auto">
                <a:xfrm>
                  <a:off x="2563" y="2659"/>
                  <a:ext cx="91" cy="182"/>
                </a:xfrm>
                <a:prstGeom prst="ellipse">
                  <a:avLst/>
                </a:prstGeom>
                <a:solidFill>
                  <a:schemeClr val="tx1"/>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5" name="Line 30"/>
                <p:cNvSpPr>
                  <a:spLocks noChangeShapeType="1"/>
                </p:cNvSpPr>
                <p:nvPr/>
              </p:nvSpPr>
              <p:spPr bwMode="auto">
                <a:xfrm>
                  <a:off x="2154" y="3158"/>
                  <a:ext cx="59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Oval 31"/>
                <p:cNvSpPr>
                  <a:spLocks noChangeArrowheads="1"/>
                </p:cNvSpPr>
                <p:nvPr/>
              </p:nvSpPr>
              <p:spPr bwMode="auto">
                <a:xfrm>
                  <a:off x="2381" y="2886"/>
                  <a:ext cx="136" cy="136"/>
                </a:xfrm>
                <a:prstGeom prst="ellipse">
                  <a:avLst/>
                </a:prstGeom>
                <a:solidFill>
                  <a:srgbClr val="008000"/>
                </a:solidFill>
                <a:ln w="9525">
                  <a:solidFill>
                    <a:srgbClr val="008000"/>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grpSp>
          <p:grpSp>
            <p:nvGrpSpPr>
              <p:cNvPr id="16" name="Group 32"/>
              <p:cNvGrpSpPr>
                <a:grpSpLocks/>
              </p:cNvGrpSpPr>
              <p:nvPr/>
            </p:nvGrpSpPr>
            <p:grpSpPr bwMode="auto">
              <a:xfrm>
                <a:off x="3560" y="2387"/>
                <a:ext cx="1043" cy="998"/>
                <a:chOff x="703" y="2432"/>
                <a:chExt cx="1043" cy="998"/>
              </a:xfrm>
            </p:grpSpPr>
            <p:sp>
              <p:nvSpPr>
                <p:cNvPr id="17" name="Oval 33"/>
                <p:cNvSpPr>
                  <a:spLocks noChangeArrowheads="1"/>
                </p:cNvSpPr>
                <p:nvPr/>
              </p:nvSpPr>
              <p:spPr bwMode="auto">
                <a:xfrm>
                  <a:off x="703" y="2432"/>
                  <a:ext cx="1043" cy="998"/>
                </a:xfrm>
                <a:prstGeom prst="ellipse">
                  <a:avLst/>
                </a:prstGeom>
                <a:solidFill>
                  <a:schemeClr val="bg1">
                    <a:alpha val="1961"/>
                  </a:schemeClr>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18" name="Oval 34"/>
                <p:cNvSpPr>
                  <a:spLocks noChangeArrowheads="1"/>
                </p:cNvSpPr>
                <p:nvPr/>
              </p:nvSpPr>
              <p:spPr bwMode="auto">
                <a:xfrm>
                  <a:off x="1020" y="2659"/>
                  <a:ext cx="91" cy="182"/>
                </a:xfrm>
                <a:prstGeom prst="ellipse">
                  <a:avLst/>
                </a:prstGeom>
                <a:solidFill>
                  <a:schemeClr val="tx1">
                    <a:alpha val="1961"/>
                  </a:schemeClr>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19" name="Oval 35"/>
                <p:cNvSpPr>
                  <a:spLocks noChangeArrowheads="1"/>
                </p:cNvSpPr>
                <p:nvPr/>
              </p:nvSpPr>
              <p:spPr bwMode="auto">
                <a:xfrm>
                  <a:off x="1338" y="2659"/>
                  <a:ext cx="91" cy="182"/>
                </a:xfrm>
                <a:prstGeom prst="ellipse">
                  <a:avLst/>
                </a:prstGeom>
                <a:solidFill>
                  <a:schemeClr val="tx1">
                    <a:alpha val="1961"/>
                  </a:schemeClr>
                </a:solidFill>
                <a:ln w="9525">
                  <a:solidFill>
                    <a:schemeClr val="tx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sp>
              <p:nvSpPr>
                <p:cNvPr id="20" name="Freeform 36"/>
                <p:cNvSpPr>
                  <a:spLocks/>
                </p:cNvSpPr>
                <p:nvPr/>
              </p:nvSpPr>
              <p:spPr bwMode="auto">
                <a:xfrm>
                  <a:off x="885" y="3067"/>
                  <a:ext cx="680" cy="136"/>
                </a:xfrm>
                <a:custGeom>
                  <a:avLst/>
                  <a:gdLst>
                    <a:gd name="T0" fmla="*/ 0 w 1633"/>
                    <a:gd name="T1" fmla="*/ 0 h 590"/>
                    <a:gd name="T2" fmla="*/ 4 w 1633"/>
                    <a:gd name="T3" fmla="*/ 0 h 590"/>
                    <a:gd name="T4" fmla="*/ 8 w 1633"/>
                    <a:gd name="T5" fmla="*/ 0 h 590"/>
                    <a:gd name="T6" fmla="*/ 0 60000 65536"/>
                    <a:gd name="T7" fmla="*/ 0 60000 65536"/>
                    <a:gd name="T8" fmla="*/ 0 60000 65536"/>
                    <a:gd name="T9" fmla="*/ 0 w 1633"/>
                    <a:gd name="T10" fmla="*/ 0 h 590"/>
                    <a:gd name="T11" fmla="*/ 1633 w 1633"/>
                    <a:gd name="T12" fmla="*/ 590 h 590"/>
                  </a:gdLst>
                  <a:ahLst/>
                  <a:cxnLst>
                    <a:cxn ang="T6">
                      <a:pos x="T0" y="T1"/>
                    </a:cxn>
                    <a:cxn ang="T7">
                      <a:pos x="T2" y="T3"/>
                    </a:cxn>
                    <a:cxn ang="T8">
                      <a:pos x="T4" y="T5"/>
                    </a:cxn>
                  </a:cxnLst>
                  <a:rect l="T9" t="T10" r="T11" b="T12"/>
                  <a:pathLst>
                    <a:path w="1633" h="590">
                      <a:moveTo>
                        <a:pt x="0" y="0"/>
                      </a:moveTo>
                      <a:cubicBezTo>
                        <a:pt x="272" y="295"/>
                        <a:pt x="545" y="590"/>
                        <a:pt x="817" y="590"/>
                      </a:cubicBezTo>
                      <a:cubicBezTo>
                        <a:pt x="1089" y="590"/>
                        <a:pt x="1497" y="98"/>
                        <a:pt x="1633" y="0"/>
                      </a:cubicBezTo>
                    </a:path>
                  </a:pathLst>
                </a:custGeom>
                <a:noFill/>
                <a:ln w="28575" cmpd="sng">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Rectangle 37"/>
                <p:cNvSpPr>
                  <a:spLocks noChangeArrowheads="1"/>
                </p:cNvSpPr>
                <p:nvPr/>
              </p:nvSpPr>
              <p:spPr bwMode="auto">
                <a:xfrm>
                  <a:off x="1156" y="2886"/>
                  <a:ext cx="136" cy="136"/>
                </a:xfrm>
                <a:prstGeom prst="rect">
                  <a:avLst/>
                </a:prstGeom>
                <a:solidFill>
                  <a:schemeClr val="tx1">
                    <a:alpha val="1961"/>
                  </a:schemeClr>
                </a:solidFill>
                <a:ln w="9525">
                  <a:solidFill>
                    <a:srgbClr val="008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l-GR" altLang="en-US"/>
                </a:p>
              </p:txBody>
            </p:sp>
          </p:grpSp>
        </p:grpSp>
        <p:sp>
          <p:nvSpPr>
            <p:cNvPr id="10" name="Text Box 39"/>
            <p:cNvSpPr txBox="1">
              <a:spLocks noChangeArrowheads="1"/>
            </p:cNvSpPr>
            <p:nvPr/>
          </p:nvSpPr>
          <p:spPr bwMode="auto">
            <a:xfrm>
              <a:off x="1271324" y="5113153"/>
              <a:ext cx="1439471" cy="42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dirty="0">
                  <a:solidFill>
                    <a:schemeClr val="tx1"/>
                  </a:solidFill>
                </a:rPr>
                <a:t>Image A</a:t>
              </a:r>
              <a:endParaRPr lang="en-US" altLang="en-US" b="1" dirty="0">
                <a:solidFill>
                  <a:schemeClr val="tx1"/>
                </a:solidFill>
              </a:endParaRPr>
            </a:p>
          </p:txBody>
        </p:sp>
        <p:sp>
          <p:nvSpPr>
            <p:cNvPr id="11" name="Text Box 40"/>
            <p:cNvSpPr txBox="1">
              <a:spLocks noChangeArrowheads="1"/>
            </p:cNvSpPr>
            <p:nvPr/>
          </p:nvSpPr>
          <p:spPr bwMode="auto">
            <a:xfrm>
              <a:off x="3275651" y="5113156"/>
              <a:ext cx="1441127" cy="42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a:solidFill>
                    <a:schemeClr val="tx1"/>
                  </a:solidFill>
                </a:rPr>
                <a:t>Image B</a:t>
              </a:r>
              <a:endParaRPr lang="en-US" altLang="en-US" b="1" dirty="0">
                <a:solidFill>
                  <a:schemeClr val="tx1"/>
                </a:solidFill>
              </a:endParaRPr>
            </a:p>
          </p:txBody>
        </p:sp>
        <p:sp>
          <p:nvSpPr>
            <p:cNvPr id="12" name="Line 41"/>
            <p:cNvSpPr>
              <a:spLocks noChangeShapeType="1"/>
            </p:cNvSpPr>
            <p:nvPr/>
          </p:nvSpPr>
          <p:spPr bwMode="auto">
            <a:xfrm>
              <a:off x="4932486" y="4458519"/>
              <a:ext cx="1008062" cy="0"/>
            </a:xfrm>
            <a:prstGeom prst="line">
              <a:avLst/>
            </a:prstGeom>
            <a:noFill/>
            <a:ln w="2857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B"/>
            </a:p>
          </p:txBody>
        </p:sp>
        <p:sp>
          <p:nvSpPr>
            <p:cNvPr id="13" name="38 - TextBox"/>
            <p:cNvSpPr txBox="1">
              <a:spLocks noChangeArrowheads="1"/>
            </p:cNvSpPr>
            <p:nvPr/>
          </p:nvSpPr>
          <p:spPr bwMode="auto">
            <a:xfrm>
              <a:off x="4849296" y="4501548"/>
              <a:ext cx="1080017" cy="38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600" b="1">
                  <a:solidFill>
                    <a:schemeClr val="tx1"/>
                  </a:solidFill>
                </a:rPr>
                <a:t>B to A</a:t>
              </a:r>
              <a:endParaRPr lang="el-GR" altLang="en-US" sz="1600" b="1">
                <a:solidFill>
                  <a:schemeClr val="tx1"/>
                </a:solidFill>
              </a:endParaRPr>
            </a:p>
          </p:txBody>
        </p:sp>
        <p:sp>
          <p:nvSpPr>
            <p:cNvPr id="14" name="Text Box 42"/>
            <p:cNvSpPr txBox="1">
              <a:spLocks noChangeArrowheads="1"/>
            </p:cNvSpPr>
            <p:nvPr/>
          </p:nvSpPr>
          <p:spPr bwMode="auto">
            <a:xfrm>
              <a:off x="4788007" y="3962246"/>
              <a:ext cx="1224130" cy="8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b="1">
                  <a:solidFill>
                    <a:schemeClr val="tx1"/>
                  </a:solidFill>
                </a:rPr>
                <a:t>Register</a:t>
              </a:r>
            </a:p>
            <a:p>
              <a:pPr eaLnBrk="1" hangingPunct="1">
                <a:spcBef>
                  <a:spcPct val="50000"/>
                </a:spcBef>
                <a:buClr>
                  <a:srgbClr val="000000"/>
                </a:buClr>
                <a:buSzPct val="100000"/>
                <a:buFont typeface="Times New Roman" panose="02020603050405020304" pitchFamily="18" charset="0"/>
                <a:buNone/>
              </a:pPr>
              <a:endParaRPr lang="en-US" altLang="en-US" sz="1600" dirty="0">
                <a:solidFill>
                  <a:schemeClr val="tx1"/>
                </a:solidFill>
              </a:endParaRPr>
            </a:p>
          </p:txBody>
        </p:sp>
      </p:grpSp>
      <p:sp>
        <p:nvSpPr>
          <p:cNvPr id="37" name="TextBox 36"/>
          <p:cNvSpPr txBox="1"/>
          <p:nvPr/>
        </p:nvSpPr>
        <p:spPr>
          <a:xfrm>
            <a:off x="0" y="6566710"/>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
        <p:nvSpPr>
          <p:cNvPr id="38" name="Rectangle 3"/>
          <p:cNvSpPr txBox="1">
            <a:spLocks/>
          </p:cNvSpPr>
          <p:nvPr/>
        </p:nvSpPr>
        <p:spPr>
          <a:xfrm>
            <a:off x="457200" y="1402997"/>
            <a:ext cx="8229600" cy="965200"/>
          </a:xfrm>
          <a:prstGeom prst="rect">
            <a:avLst/>
          </a:prstGeom>
          <a:solidFill>
            <a:srgbClr val="F7FFAB"/>
          </a:solidFill>
          <a:ln>
            <a:solidFill>
              <a:srgbClr val="FFFF99"/>
            </a:solidFill>
            <a:miter lim="800000"/>
            <a:headEnd/>
            <a:tailEnd/>
          </a:ln>
        </p:spPr>
        <p:txBody>
          <a:bodyPr anchor="ct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en-GB" altLang="en-US" sz="2400" dirty="0" smtClean="0"/>
              <a:t>Given a </a:t>
            </a:r>
            <a:r>
              <a:rPr lang="en-GB" altLang="en-US" sz="2400" i="1" dirty="0" smtClean="0"/>
              <a:t>reference</a:t>
            </a:r>
            <a:r>
              <a:rPr lang="en-GB" altLang="en-US" sz="2400" dirty="0" smtClean="0"/>
              <a:t> image </a:t>
            </a:r>
            <a:r>
              <a:rPr lang="en-GB" altLang="en-US" sz="2400" i="1" dirty="0" smtClean="0"/>
              <a:t>A</a:t>
            </a:r>
            <a:r>
              <a:rPr lang="en-GB" altLang="en-US" sz="2400" dirty="0" smtClean="0"/>
              <a:t> and a </a:t>
            </a:r>
            <a:r>
              <a:rPr lang="en-GB" altLang="en-US" sz="2400" i="1" dirty="0" smtClean="0"/>
              <a:t>moving</a:t>
            </a:r>
            <a:r>
              <a:rPr lang="en-GB" altLang="en-US" sz="2400" dirty="0" smtClean="0"/>
              <a:t> image </a:t>
            </a:r>
            <a:r>
              <a:rPr lang="en-GB" altLang="en-US" sz="2400" i="1" dirty="0" smtClean="0"/>
              <a:t>B</a:t>
            </a:r>
            <a:r>
              <a:rPr lang="en-GB" altLang="en-US" sz="2400" dirty="0" smtClean="0"/>
              <a:t>, find a reasonable </a:t>
            </a:r>
            <a:r>
              <a:rPr lang="en-GB" altLang="en-US" sz="2400" dirty="0" smtClean="0">
                <a:solidFill>
                  <a:schemeClr val="hlink"/>
                </a:solidFill>
              </a:rPr>
              <a:t>spatial</a:t>
            </a:r>
            <a:r>
              <a:rPr lang="en-GB" altLang="en-US" sz="2400" dirty="0" smtClean="0"/>
              <a:t> </a:t>
            </a:r>
            <a:r>
              <a:rPr lang="en-GB" altLang="en-US" sz="2400" dirty="0" smtClean="0">
                <a:solidFill>
                  <a:schemeClr val="hlink"/>
                </a:solidFill>
              </a:rPr>
              <a:t>transformation</a:t>
            </a:r>
            <a:r>
              <a:rPr lang="en-GB" altLang="en-US" sz="2400" dirty="0" smtClean="0"/>
              <a:t> T, so that </a:t>
            </a:r>
            <a:r>
              <a:rPr lang="en-GB" altLang="en-US" sz="2400" i="1" dirty="0" smtClean="0"/>
              <a:t>B</a:t>
            </a:r>
            <a:r>
              <a:rPr lang="en-GB" altLang="en-US" sz="2400" dirty="0" smtClean="0"/>
              <a:t>(T) aligns with </a:t>
            </a:r>
            <a:r>
              <a:rPr lang="en-GB" altLang="en-US" sz="2400" i="1" dirty="0" smtClean="0"/>
              <a:t>A</a:t>
            </a:r>
            <a:endParaRPr lang="en-US" altLang="en-US" sz="2400" i="1" dirty="0" smtClean="0"/>
          </a:p>
        </p:txBody>
      </p:sp>
      <p:grpSp>
        <p:nvGrpSpPr>
          <p:cNvPr id="39" name="Group 40"/>
          <p:cNvGrpSpPr>
            <a:grpSpLocks/>
          </p:cNvGrpSpPr>
          <p:nvPr/>
        </p:nvGrpSpPr>
        <p:grpSpPr bwMode="auto">
          <a:xfrm>
            <a:off x="1914035" y="2732325"/>
            <a:ext cx="2160588" cy="2174875"/>
            <a:chOff x="1519" y="2115"/>
            <a:chExt cx="1361" cy="1370"/>
          </a:xfrm>
        </p:grpSpPr>
        <p:grpSp>
          <p:nvGrpSpPr>
            <p:cNvPr id="40" name="Group 36"/>
            <p:cNvGrpSpPr>
              <a:grpSpLocks/>
            </p:cNvGrpSpPr>
            <p:nvPr/>
          </p:nvGrpSpPr>
          <p:grpSpPr bwMode="auto">
            <a:xfrm>
              <a:off x="1519" y="2115"/>
              <a:ext cx="1361" cy="1370"/>
              <a:chOff x="567" y="2115"/>
              <a:chExt cx="1361" cy="1370"/>
            </a:xfrm>
          </p:grpSpPr>
          <p:grpSp>
            <p:nvGrpSpPr>
              <p:cNvPr id="42" name="Group 20"/>
              <p:cNvGrpSpPr>
                <a:grpSpLocks/>
              </p:cNvGrpSpPr>
              <p:nvPr/>
            </p:nvGrpSpPr>
            <p:grpSpPr bwMode="auto">
              <a:xfrm>
                <a:off x="567" y="2115"/>
                <a:ext cx="1361" cy="1370"/>
                <a:chOff x="566" y="0"/>
                <a:chExt cx="1361" cy="1370"/>
              </a:xfrm>
            </p:grpSpPr>
            <p:grpSp>
              <p:nvGrpSpPr>
                <p:cNvPr id="44" name="Group 14"/>
                <p:cNvGrpSpPr>
                  <a:grpSpLocks/>
                </p:cNvGrpSpPr>
                <p:nvPr/>
              </p:nvGrpSpPr>
              <p:grpSpPr bwMode="auto">
                <a:xfrm>
                  <a:off x="567" y="0"/>
                  <a:ext cx="1360" cy="1370"/>
                  <a:chOff x="0" y="2105"/>
                  <a:chExt cx="1360" cy="1370"/>
                </a:xfrm>
              </p:grpSpPr>
              <p:sp>
                <p:nvSpPr>
                  <p:cNvPr id="50" name="Rectangle 4"/>
                  <p:cNvSpPr>
                    <a:spLocks noChangeArrowheads="1"/>
                  </p:cNvSpPr>
                  <p:nvPr/>
                </p:nvSpPr>
                <p:spPr bwMode="auto">
                  <a:xfrm>
                    <a:off x="0" y="2115"/>
                    <a:ext cx="1360" cy="13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1" name="Freeform 5"/>
                  <p:cNvSpPr>
                    <a:spLocks/>
                  </p:cNvSpPr>
                  <p:nvPr/>
                </p:nvSpPr>
                <p:spPr bwMode="auto">
                  <a:xfrm>
                    <a:off x="226" y="211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10"/>
                  <p:cNvSpPr>
                    <a:spLocks/>
                  </p:cNvSpPr>
                  <p:nvPr/>
                </p:nvSpPr>
                <p:spPr bwMode="auto">
                  <a:xfrm>
                    <a:off x="453" y="210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11"/>
                  <p:cNvSpPr>
                    <a:spLocks/>
                  </p:cNvSpPr>
                  <p:nvPr/>
                </p:nvSpPr>
                <p:spPr bwMode="auto">
                  <a:xfrm>
                    <a:off x="680" y="2109"/>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12"/>
                  <p:cNvSpPr>
                    <a:spLocks/>
                  </p:cNvSpPr>
                  <p:nvPr/>
                </p:nvSpPr>
                <p:spPr bwMode="auto">
                  <a:xfrm>
                    <a:off x="906" y="211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13"/>
                  <p:cNvSpPr>
                    <a:spLocks/>
                  </p:cNvSpPr>
                  <p:nvPr/>
                </p:nvSpPr>
                <p:spPr bwMode="auto">
                  <a:xfrm>
                    <a:off x="1133" y="2108"/>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5" name="Line 15"/>
                <p:cNvSpPr>
                  <a:spLocks noChangeShapeType="1"/>
                </p:cNvSpPr>
                <p:nvPr/>
              </p:nvSpPr>
              <p:spPr bwMode="auto">
                <a:xfrm>
                  <a:off x="567" y="226"/>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16"/>
                <p:cNvSpPr>
                  <a:spLocks noChangeShapeType="1"/>
                </p:cNvSpPr>
                <p:nvPr/>
              </p:nvSpPr>
              <p:spPr bwMode="auto">
                <a:xfrm>
                  <a:off x="566" y="453"/>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17"/>
                <p:cNvSpPr>
                  <a:spLocks noChangeShapeType="1"/>
                </p:cNvSpPr>
                <p:nvPr/>
              </p:nvSpPr>
              <p:spPr bwMode="auto">
                <a:xfrm>
                  <a:off x="566" y="680"/>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18"/>
                <p:cNvSpPr>
                  <a:spLocks noChangeShapeType="1"/>
                </p:cNvSpPr>
                <p:nvPr/>
              </p:nvSpPr>
              <p:spPr bwMode="auto">
                <a:xfrm>
                  <a:off x="566" y="906"/>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19"/>
                <p:cNvSpPr>
                  <a:spLocks noChangeShapeType="1"/>
                </p:cNvSpPr>
                <p:nvPr/>
              </p:nvSpPr>
              <p:spPr bwMode="auto">
                <a:xfrm>
                  <a:off x="566" y="1133"/>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3" name="Freeform 21"/>
              <p:cNvSpPr>
                <a:spLocks/>
              </p:cNvSpPr>
              <p:nvPr/>
            </p:nvSpPr>
            <p:spPr bwMode="auto">
              <a:xfrm rot="-4872700">
                <a:off x="774" y="2323"/>
                <a:ext cx="991" cy="862"/>
              </a:xfrm>
              <a:custGeom>
                <a:avLst/>
                <a:gdLst>
                  <a:gd name="T0" fmla="*/ 70 w 1120"/>
                  <a:gd name="T1" fmla="*/ 242 h 1074"/>
                  <a:gd name="T2" fmla="*/ 70 w 1120"/>
                  <a:gd name="T3" fmla="*/ 30 h 1074"/>
                  <a:gd name="T4" fmla="*/ 488 w 1120"/>
                  <a:gd name="T5" fmla="*/ 60 h 1074"/>
                  <a:gd name="T6" fmla="*/ 587 w 1120"/>
                  <a:gd name="T7" fmla="*/ 332 h 1074"/>
                  <a:gd name="T8" fmla="*/ 365 w 1120"/>
                  <a:gd name="T9" fmla="*/ 211 h 1074"/>
                  <a:gd name="T10" fmla="*/ 194 w 1120"/>
                  <a:gd name="T11" fmla="*/ 348 h 1074"/>
                  <a:gd name="T12" fmla="*/ 70 w 1120"/>
                  <a:gd name="T13" fmla="*/ 242 h 1074"/>
                  <a:gd name="T14" fmla="*/ 0 60000 65536"/>
                  <a:gd name="T15" fmla="*/ 0 60000 65536"/>
                  <a:gd name="T16" fmla="*/ 0 60000 65536"/>
                  <a:gd name="T17" fmla="*/ 0 60000 65536"/>
                  <a:gd name="T18" fmla="*/ 0 60000 65536"/>
                  <a:gd name="T19" fmla="*/ 0 60000 65536"/>
                  <a:gd name="T20" fmla="*/ 0 60000 65536"/>
                  <a:gd name="T21" fmla="*/ 0 w 1120"/>
                  <a:gd name="T22" fmla="*/ 0 h 1074"/>
                  <a:gd name="T23" fmla="*/ 1120 w 1120"/>
                  <a:gd name="T24" fmla="*/ 1074 h 10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0" h="1074">
                    <a:moveTo>
                      <a:pt x="129" y="726"/>
                    </a:moveTo>
                    <a:cubicBezTo>
                      <a:pt x="91" y="567"/>
                      <a:pt x="0" y="182"/>
                      <a:pt x="129" y="91"/>
                    </a:cubicBezTo>
                    <a:cubicBezTo>
                      <a:pt x="258" y="0"/>
                      <a:pt x="741" y="31"/>
                      <a:pt x="900" y="182"/>
                    </a:cubicBezTo>
                    <a:cubicBezTo>
                      <a:pt x="1059" y="333"/>
                      <a:pt x="1120" y="922"/>
                      <a:pt x="1082" y="998"/>
                    </a:cubicBezTo>
                    <a:cubicBezTo>
                      <a:pt x="1044" y="1074"/>
                      <a:pt x="795" y="628"/>
                      <a:pt x="674" y="635"/>
                    </a:cubicBezTo>
                    <a:cubicBezTo>
                      <a:pt x="553" y="642"/>
                      <a:pt x="447" y="1028"/>
                      <a:pt x="356" y="1043"/>
                    </a:cubicBezTo>
                    <a:cubicBezTo>
                      <a:pt x="265" y="1058"/>
                      <a:pt x="167" y="885"/>
                      <a:pt x="129" y="726"/>
                    </a:cubicBezTo>
                    <a:close/>
                  </a:path>
                </a:pathLst>
              </a:custGeom>
              <a:noFill/>
              <a:ln w="28575"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1" name="Oval 38"/>
            <p:cNvSpPr>
              <a:spLocks noChangeArrowheads="1"/>
            </p:cNvSpPr>
            <p:nvPr/>
          </p:nvSpPr>
          <p:spPr bwMode="auto">
            <a:xfrm>
              <a:off x="2654" y="2342"/>
              <a:ext cx="45" cy="45"/>
            </a:xfrm>
            <a:prstGeom prst="ellipse">
              <a:avLst/>
            </a:prstGeom>
            <a:solidFill>
              <a:srgbClr val="A50021"/>
            </a:solidFill>
            <a:ln w="9525">
              <a:solidFill>
                <a:srgbClr val="A5002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56" name="Group 41"/>
          <p:cNvGrpSpPr>
            <a:grpSpLocks/>
          </p:cNvGrpSpPr>
          <p:nvPr/>
        </p:nvGrpSpPr>
        <p:grpSpPr bwMode="auto">
          <a:xfrm>
            <a:off x="5009660" y="2732325"/>
            <a:ext cx="2160588" cy="2174875"/>
            <a:chOff x="3107" y="2115"/>
            <a:chExt cx="1361" cy="1370"/>
          </a:xfrm>
        </p:grpSpPr>
        <p:grpSp>
          <p:nvGrpSpPr>
            <p:cNvPr id="57" name="Group 37"/>
            <p:cNvGrpSpPr>
              <a:grpSpLocks/>
            </p:cNvGrpSpPr>
            <p:nvPr/>
          </p:nvGrpSpPr>
          <p:grpSpPr bwMode="auto">
            <a:xfrm>
              <a:off x="3107" y="2115"/>
              <a:ext cx="1361" cy="1370"/>
              <a:chOff x="2018" y="2115"/>
              <a:chExt cx="1361" cy="1370"/>
            </a:xfrm>
          </p:grpSpPr>
          <p:grpSp>
            <p:nvGrpSpPr>
              <p:cNvPr id="59" name="Group 58"/>
              <p:cNvGrpSpPr>
                <a:grpSpLocks/>
              </p:cNvGrpSpPr>
              <p:nvPr/>
            </p:nvGrpSpPr>
            <p:grpSpPr bwMode="auto">
              <a:xfrm>
                <a:off x="2018" y="2115"/>
                <a:ext cx="1361" cy="1370"/>
                <a:chOff x="566" y="0"/>
                <a:chExt cx="1361" cy="1370"/>
              </a:xfrm>
            </p:grpSpPr>
            <p:grpSp>
              <p:nvGrpSpPr>
                <p:cNvPr id="61" name="Group 23"/>
                <p:cNvGrpSpPr>
                  <a:grpSpLocks/>
                </p:cNvGrpSpPr>
                <p:nvPr/>
              </p:nvGrpSpPr>
              <p:grpSpPr bwMode="auto">
                <a:xfrm>
                  <a:off x="567" y="0"/>
                  <a:ext cx="1360" cy="1370"/>
                  <a:chOff x="0" y="2105"/>
                  <a:chExt cx="1360" cy="1370"/>
                </a:xfrm>
              </p:grpSpPr>
              <p:sp>
                <p:nvSpPr>
                  <p:cNvPr id="67" name="Rectangle 24"/>
                  <p:cNvSpPr>
                    <a:spLocks noChangeArrowheads="1"/>
                  </p:cNvSpPr>
                  <p:nvPr/>
                </p:nvSpPr>
                <p:spPr bwMode="auto">
                  <a:xfrm>
                    <a:off x="0" y="2115"/>
                    <a:ext cx="1360" cy="13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8" name="Freeform 25"/>
                  <p:cNvSpPr>
                    <a:spLocks/>
                  </p:cNvSpPr>
                  <p:nvPr/>
                </p:nvSpPr>
                <p:spPr bwMode="auto">
                  <a:xfrm>
                    <a:off x="226" y="211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 name="Freeform 26"/>
                  <p:cNvSpPr>
                    <a:spLocks/>
                  </p:cNvSpPr>
                  <p:nvPr/>
                </p:nvSpPr>
                <p:spPr bwMode="auto">
                  <a:xfrm>
                    <a:off x="453" y="210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27"/>
                  <p:cNvSpPr>
                    <a:spLocks/>
                  </p:cNvSpPr>
                  <p:nvPr/>
                </p:nvSpPr>
                <p:spPr bwMode="auto">
                  <a:xfrm>
                    <a:off x="680" y="2109"/>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28"/>
                  <p:cNvSpPr>
                    <a:spLocks/>
                  </p:cNvSpPr>
                  <p:nvPr/>
                </p:nvSpPr>
                <p:spPr bwMode="auto">
                  <a:xfrm>
                    <a:off x="906" y="2115"/>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Freeform 29"/>
                  <p:cNvSpPr>
                    <a:spLocks/>
                  </p:cNvSpPr>
                  <p:nvPr/>
                </p:nvSpPr>
                <p:spPr bwMode="auto">
                  <a:xfrm>
                    <a:off x="1133" y="2108"/>
                    <a:ext cx="3" cy="1360"/>
                  </a:xfrm>
                  <a:custGeom>
                    <a:avLst/>
                    <a:gdLst>
                      <a:gd name="T0" fmla="*/ 3 w 3"/>
                      <a:gd name="T1" fmla="*/ 0 h 1367"/>
                      <a:gd name="T2" fmla="*/ 0 w 3"/>
                      <a:gd name="T3" fmla="*/ 1332 h 1367"/>
                      <a:gd name="T4" fmla="*/ 0 60000 65536"/>
                      <a:gd name="T5" fmla="*/ 0 60000 65536"/>
                      <a:gd name="T6" fmla="*/ 0 w 3"/>
                      <a:gd name="T7" fmla="*/ 0 h 1367"/>
                      <a:gd name="T8" fmla="*/ 3 w 3"/>
                      <a:gd name="T9" fmla="*/ 1367 h 1367"/>
                    </a:gdLst>
                    <a:ahLst/>
                    <a:cxnLst>
                      <a:cxn ang="T4">
                        <a:pos x="T0" y="T1"/>
                      </a:cxn>
                      <a:cxn ang="T5">
                        <a:pos x="T2" y="T3"/>
                      </a:cxn>
                    </a:cxnLst>
                    <a:rect l="T6" t="T7" r="T8" b="T9"/>
                    <a:pathLst>
                      <a:path w="3" h="1367">
                        <a:moveTo>
                          <a:pt x="3" y="0"/>
                        </a:moveTo>
                        <a:lnTo>
                          <a:pt x="0" y="1367"/>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2" name="Line 30"/>
                <p:cNvSpPr>
                  <a:spLocks noChangeShapeType="1"/>
                </p:cNvSpPr>
                <p:nvPr/>
              </p:nvSpPr>
              <p:spPr bwMode="auto">
                <a:xfrm>
                  <a:off x="567" y="226"/>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Line 31"/>
                <p:cNvSpPr>
                  <a:spLocks noChangeShapeType="1"/>
                </p:cNvSpPr>
                <p:nvPr/>
              </p:nvSpPr>
              <p:spPr bwMode="auto">
                <a:xfrm>
                  <a:off x="566" y="453"/>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 name="Line 32"/>
                <p:cNvSpPr>
                  <a:spLocks noChangeShapeType="1"/>
                </p:cNvSpPr>
                <p:nvPr/>
              </p:nvSpPr>
              <p:spPr bwMode="auto">
                <a:xfrm>
                  <a:off x="566" y="680"/>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 name="Line 33"/>
                <p:cNvSpPr>
                  <a:spLocks noChangeShapeType="1"/>
                </p:cNvSpPr>
                <p:nvPr/>
              </p:nvSpPr>
              <p:spPr bwMode="auto">
                <a:xfrm>
                  <a:off x="566" y="906"/>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 name="Line 34"/>
                <p:cNvSpPr>
                  <a:spLocks noChangeShapeType="1"/>
                </p:cNvSpPr>
                <p:nvPr/>
              </p:nvSpPr>
              <p:spPr bwMode="auto">
                <a:xfrm>
                  <a:off x="566" y="1133"/>
                  <a:ext cx="13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0" name="Freeform 35"/>
              <p:cNvSpPr>
                <a:spLocks/>
              </p:cNvSpPr>
              <p:nvPr/>
            </p:nvSpPr>
            <p:spPr bwMode="auto">
              <a:xfrm rot="-9520570">
                <a:off x="2200" y="2296"/>
                <a:ext cx="991" cy="862"/>
              </a:xfrm>
              <a:custGeom>
                <a:avLst/>
                <a:gdLst>
                  <a:gd name="T0" fmla="*/ 70 w 1120"/>
                  <a:gd name="T1" fmla="*/ 242 h 1074"/>
                  <a:gd name="T2" fmla="*/ 70 w 1120"/>
                  <a:gd name="T3" fmla="*/ 30 h 1074"/>
                  <a:gd name="T4" fmla="*/ 488 w 1120"/>
                  <a:gd name="T5" fmla="*/ 60 h 1074"/>
                  <a:gd name="T6" fmla="*/ 587 w 1120"/>
                  <a:gd name="T7" fmla="*/ 332 h 1074"/>
                  <a:gd name="T8" fmla="*/ 365 w 1120"/>
                  <a:gd name="T9" fmla="*/ 211 h 1074"/>
                  <a:gd name="T10" fmla="*/ 194 w 1120"/>
                  <a:gd name="T11" fmla="*/ 348 h 1074"/>
                  <a:gd name="T12" fmla="*/ 70 w 1120"/>
                  <a:gd name="T13" fmla="*/ 242 h 1074"/>
                  <a:gd name="T14" fmla="*/ 0 60000 65536"/>
                  <a:gd name="T15" fmla="*/ 0 60000 65536"/>
                  <a:gd name="T16" fmla="*/ 0 60000 65536"/>
                  <a:gd name="T17" fmla="*/ 0 60000 65536"/>
                  <a:gd name="T18" fmla="*/ 0 60000 65536"/>
                  <a:gd name="T19" fmla="*/ 0 60000 65536"/>
                  <a:gd name="T20" fmla="*/ 0 60000 65536"/>
                  <a:gd name="T21" fmla="*/ 0 w 1120"/>
                  <a:gd name="T22" fmla="*/ 0 h 1074"/>
                  <a:gd name="T23" fmla="*/ 1120 w 1120"/>
                  <a:gd name="T24" fmla="*/ 1074 h 10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0" h="1074">
                    <a:moveTo>
                      <a:pt x="129" y="726"/>
                    </a:moveTo>
                    <a:cubicBezTo>
                      <a:pt x="91" y="567"/>
                      <a:pt x="0" y="182"/>
                      <a:pt x="129" y="91"/>
                    </a:cubicBezTo>
                    <a:cubicBezTo>
                      <a:pt x="258" y="0"/>
                      <a:pt x="741" y="31"/>
                      <a:pt x="900" y="182"/>
                    </a:cubicBezTo>
                    <a:cubicBezTo>
                      <a:pt x="1059" y="333"/>
                      <a:pt x="1120" y="922"/>
                      <a:pt x="1082" y="998"/>
                    </a:cubicBezTo>
                    <a:cubicBezTo>
                      <a:pt x="1044" y="1074"/>
                      <a:pt x="795" y="628"/>
                      <a:pt x="674" y="635"/>
                    </a:cubicBezTo>
                    <a:cubicBezTo>
                      <a:pt x="553" y="642"/>
                      <a:pt x="447" y="1028"/>
                      <a:pt x="356" y="1043"/>
                    </a:cubicBezTo>
                    <a:cubicBezTo>
                      <a:pt x="265" y="1058"/>
                      <a:pt x="167" y="885"/>
                      <a:pt x="129" y="726"/>
                    </a:cubicBezTo>
                    <a:close/>
                  </a:path>
                </a:pathLst>
              </a:custGeom>
              <a:noFill/>
              <a:ln w="28575"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8" name="Oval 39"/>
            <p:cNvSpPr>
              <a:spLocks noChangeArrowheads="1"/>
            </p:cNvSpPr>
            <p:nvPr/>
          </p:nvSpPr>
          <p:spPr bwMode="auto">
            <a:xfrm>
              <a:off x="3470" y="2206"/>
              <a:ext cx="45" cy="45"/>
            </a:xfrm>
            <a:prstGeom prst="ellipse">
              <a:avLst/>
            </a:prstGeom>
            <a:solidFill>
              <a:srgbClr val="A50021"/>
            </a:solidFill>
            <a:ln w="9525">
              <a:solidFill>
                <a:srgbClr val="A50021"/>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cxnSp>
        <p:nvCxnSpPr>
          <p:cNvPr id="73" name="AutoShape 43"/>
          <p:cNvCxnSpPr>
            <a:cxnSpLocks noChangeShapeType="1"/>
          </p:cNvCxnSpPr>
          <p:nvPr/>
        </p:nvCxnSpPr>
        <p:spPr bwMode="auto">
          <a:xfrm rot="-5400000">
            <a:off x="4555635" y="2056050"/>
            <a:ext cx="219075" cy="1876425"/>
          </a:xfrm>
          <a:prstGeom prst="curvedConnector2">
            <a:avLst/>
          </a:prstGeom>
          <a:noFill/>
          <a:ln w="38100">
            <a:solidFill>
              <a:schemeClr val="tx1"/>
            </a:solidFill>
            <a:round/>
            <a:headEnd type="triangle"/>
            <a:tailEnd type="none" w="med" len="med"/>
          </a:ln>
          <a:extLst>
            <a:ext uri="{909E8E84-426E-40DD-AFC4-6F175D3DCCD1}">
              <a14:hiddenFill xmlns:a14="http://schemas.microsoft.com/office/drawing/2010/main">
                <a:noFill/>
              </a14:hiddenFill>
            </a:ext>
          </a:extLst>
        </p:spPr>
      </p:cxnSp>
      <p:sp>
        <p:nvSpPr>
          <p:cNvPr id="74" name="Text Box 44"/>
          <p:cNvSpPr txBox="1">
            <a:spLocks noChangeArrowheads="1"/>
          </p:cNvSpPr>
          <p:nvPr/>
        </p:nvSpPr>
        <p:spPr bwMode="auto">
          <a:xfrm>
            <a:off x="4361960" y="2595800"/>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a:solidFill>
                  <a:schemeClr val="tx1"/>
                </a:solidFill>
              </a:rPr>
              <a:t>T</a:t>
            </a:r>
            <a:endParaRPr lang="en-US" altLang="en-US">
              <a:solidFill>
                <a:schemeClr val="tx1"/>
              </a:solidFill>
            </a:endParaRPr>
          </a:p>
        </p:txBody>
      </p:sp>
      <p:sp>
        <p:nvSpPr>
          <p:cNvPr id="75" name="Text Box 45"/>
          <p:cNvSpPr txBox="1">
            <a:spLocks noChangeArrowheads="1"/>
          </p:cNvSpPr>
          <p:nvPr/>
        </p:nvSpPr>
        <p:spPr bwMode="auto">
          <a:xfrm>
            <a:off x="1914035" y="4930807"/>
            <a:ext cx="215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dirty="0" smtClean="0">
                <a:solidFill>
                  <a:schemeClr val="tx1"/>
                </a:solidFill>
              </a:rPr>
              <a:t>Reference Image</a:t>
            </a:r>
            <a:endParaRPr lang="en-US" altLang="en-US" dirty="0">
              <a:solidFill>
                <a:schemeClr val="tx1"/>
              </a:solidFill>
            </a:endParaRPr>
          </a:p>
        </p:txBody>
      </p:sp>
      <p:sp>
        <p:nvSpPr>
          <p:cNvPr id="76" name="Text Box 46"/>
          <p:cNvSpPr txBox="1">
            <a:spLocks noChangeArrowheads="1"/>
          </p:cNvSpPr>
          <p:nvPr/>
        </p:nvSpPr>
        <p:spPr bwMode="auto">
          <a:xfrm>
            <a:off x="5011248" y="4930807"/>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dirty="0">
                <a:solidFill>
                  <a:schemeClr val="tx1"/>
                </a:solidFill>
              </a:rPr>
              <a:t>Moving Image</a:t>
            </a:r>
            <a:endParaRPr lang="en-US" altLang="en-US" dirty="0">
              <a:solidFill>
                <a:schemeClr val="tx1"/>
              </a:solidFill>
            </a:endParaRPr>
          </a:p>
        </p:txBody>
      </p:sp>
      <p:sp>
        <p:nvSpPr>
          <p:cNvPr id="77" name="Text Box 47"/>
          <p:cNvSpPr txBox="1">
            <a:spLocks noChangeArrowheads="1"/>
          </p:cNvSpPr>
          <p:nvPr/>
        </p:nvSpPr>
        <p:spPr bwMode="auto">
          <a:xfrm>
            <a:off x="3280873" y="2673587"/>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a:solidFill>
                  <a:schemeClr val="tx1"/>
                </a:solidFill>
              </a:rPr>
              <a:t>x</a:t>
            </a:r>
            <a:r>
              <a:rPr lang="en-GB" altLang="en-US" i="1" baseline="-25000">
                <a:solidFill>
                  <a:schemeClr val="tx1"/>
                </a:solidFill>
              </a:rPr>
              <a:t>A</a:t>
            </a:r>
            <a:endParaRPr lang="en-US" altLang="en-US" i="1">
              <a:solidFill>
                <a:schemeClr val="tx1"/>
              </a:solidFill>
            </a:endParaRPr>
          </a:p>
        </p:txBody>
      </p:sp>
      <p:sp>
        <p:nvSpPr>
          <p:cNvPr id="78" name="Text Box 48"/>
          <p:cNvSpPr txBox="1">
            <a:spLocks noChangeArrowheads="1"/>
          </p:cNvSpPr>
          <p:nvPr/>
        </p:nvSpPr>
        <p:spPr bwMode="auto">
          <a:xfrm>
            <a:off x="5657360" y="2667237"/>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a:solidFill>
                  <a:schemeClr val="tx1"/>
                </a:solidFill>
              </a:rPr>
              <a:t>x</a:t>
            </a:r>
            <a:r>
              <a:rPr lang="en-GB" altLang="en-US" i="1" baseline="-25000">
                <a:solidFill>
                  <a:schemeClr val="tx1"/>
                </a:solidFill>
              </a:rPr>
              <a:t>B</a:t>
            </a:r>
            <a:endParaRPr lang="en-US" altLang="en-US" i="1">
              <a:solidFill>
                <a:schemeClr val="tx1"/>
              </a:solidFill>
            </a:endParaRPr>
          </a:p>
        </p:txBody>
      </p:sp>
      <p:sp>
        <p:nvSpPr>
          <p:cNvPr id="79" name="Text Box 49"/>
          <p:cNvSpPr txBox="1">
            <a:spLocks noChangeArrowheads="1"/>
          </p:cNvSpPr>
          <p:nvPr/>
        </p:nvSpPr>
        <p:spPr bwMode="auto">
          <a:xfrm>
            <a:off x="1914035" y="2379900"/>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i="1">
                <a:solidFill>
                  <a:schemeClr val="tx1"/>
                </a:solidFill>
              </a:rPr>
              <a:t>A</a:t>
            </a:r>
            <a:endParaRPr lang="en-US" altLang="en-US" i="1">
              <a:solidFill>
                <a:schemeClr val="tx1"/>
              </a:solidFill>
            </a:endParaRPr>
          </a:p>
        </p:txBody>
      </p:sp>
      <p:sp>
        <p:nvSpPr>
          <p:cNvPr id="80" name="Text Box 50"/>
          <p:cNvSpPr txBox="1">
            <a:spLocks noChangeArrowheads="1"/>
          </p:cNvSpPr>
          <p:nvPr/>
        </p:nvSpPr>
        <p:spPr bwMode="auto">
          <a:xfrm>
            <a:off x="5009660" y="2379900"/>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i="1">
                <a:solidFill>
                  <a:schemeClr val="tx1"/>
                </a:solidFill>
              </a:rPr>
              <a:t>B</a:t>
            </a:r>
            <a:endParaRPr lang="en-US" altLang="en-US" i="1">
              <a:solidFill>
                <a:schemeClr val="tx1"/>
              </a:solidFill>
            </a:endParaRPr>
          </a:p>
        </p:txBody>
      </p:sp>
    </p:spTree>
    <p:extLst>
      <p:ext uri="{BB962C8B-B14F-4D97-AF65-F5344CB8AC3E}">
        <p14:creationId xmlns:p14="http://schemas.microsoft.com/office/powerpoint/2010/main" val="336761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 registration uses a transformation model, similarity metric and numerical </a:t>
            </a:r>
            <a:r>
              <a:rPr lang="en-US" dirty="0" err="1" smtClean="0"/>
              <a:t>optimisation</a:t>
            </a:r>
            <a:r>
              <a:rPr lang="en-US" dirty="0" smtClean="0"/>
              <a:t> </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pic>
        <p:nvPicPr>
          <p:cNvPr id="5" name="Picture 7" descr="1-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21" y="1685155"/>
            <a:ext cx="48228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8 - TextBox"/>
          <p:cNvSpPr txBox="1">
            <a:spLocks noChangeArrowheads="1"/>
          </p:cNvSpPr>
          <p:nvPr/>
        </p:nvSpPr>
        <p:spPr bwMode="auto">
          <a:xfrm>
            <a:off x="3670300" y="6550025"/>
            <a:ext cx="547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buClr>
                <a:srgbClr val="000000"/>
              </a:buClr>
              <a:buSzPct val="100000"/>
              <a:buFont typeface="Times New Roman" panose="02020603050405020304" pitchFamily="18" charset="0"/>
              <a:buNone/>
            </a:pPr>
            <a:r>
              <a:rPr lang="en-US" altLang="en-US" sz="1400" dirty="0">
                <a:solidFill>
                  <a:schemeClr val="tx1"/>
                </a:solidFill>
              </a:rPr>
              <a:t> Hutton BF and Braun M (2003), </a:t>
            </a:r>
            <a:r>
              <a:rPr lang="en-US" altLang="en-US" sz="1400" i="1" dirty="0">
                <a:solidFill>
                  <a:schemeClr val="tx1"/>
                </a:solidFill>
              </a:rPr>
              <a:t>Sem. </a:t>
            </a:r>
            <a:r>
              <a:rPr lang="en-US" altLang="en-US" sz="1400" i="1" dirty="0" err="1">
                <a:solidFill>
                  <a:schemeClr val="tx1"/>
                </a:solidFill>
              </a:rPr>
              <a:t>Nuc</a:t>
            </a:r>
            <a:r>
              <a:rPr lang="en-US" altLang="en-US" sz="1400" i="1" dirty="0">
                <a:solidFill>
                  <a:schemeClr val="tx1"/>
                </a:solidFill>
              </a:rPr>
              <a:t>. Med.</a:t>
            </a:r>
            <a:r>
              <a:rPr lang="en-US" altLang="en-US" sz="1400" dirty="0">
                <a:solidFill>
                  <a:schemeClr val="tx1"/>
                </a:solidFill>
              </a:rPr>
              <a:t>, </a:t>
            </a:r>
            <a:r>
              <a:rPr lang="en-US" altLang="en-US" sz="1400" b="1" dirty="0">
                <a:solidFill>
                  <a:schemeClr val="tx1"/>
                </a:solidFill>
              </a:rPr>
              <a:t>33</a:t>
            </a:r>
            <a:r>
              <a:rPr lang="en-US" altLang="en-US" sz="1400" dirty="0">
                <a:solidFill>
                  <a:schemeClr val="tx1"/>
                </a:solidFill>
              </a:rPr>
              <a:t>(3): 180-192</a:t>
            </a:r>
            <a:endParaRPr lang="en-GB" altLang="en-US" sz="1400" dirty="0">
              <a:solidFill>
                <a:schemeClr val="tx1"/>
              </a:solidFill>
            </a:endParaRPr>
          </a:p>
        </p:txBody>
      </p:sp>
      <p:sp>
        <p:nvSpPr>
          <p:cNvPr id="7" name="4 - TextBox"/>
          <p:cNvSpPr txBox="1"/>
          <p:nvPr/>
        </p:nvSpPr>
        <p:spPr>
          <a:xfrm>
            <a:off x="5266772" y="2220132"/>
            <a:ext cx="3677478" cy="34163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marL="609600" indent="-609600" eaLnBrk="1" hangingPunct="1">
              <a:buClr>
                <a:srgbClr val="000000"/>
              </a:buClr>
              <a:buSzPct val="100000"/>
              <a:buFont typeface="Arial" pitchFamily="34" charset="0"/>
              <a:buChar char="•"/>
              <a:defRPr/>
            </a:pPr>
            <a:r>
              <a:rPr lang="en-GB" b="1" dirty="0" smtClean="0">
                <a:solidFill>
                  <a:schemeClr val="tx1"/>
                </a:solidFill>
                <a:cs typeface="Arial" pitchFamily="34" charset="0"/>
              </a:rPr>
              <a:t>Transformation </a:t>
            </a:r>
            <a:r>
              <a:rPr lang="en-GB" b="1" dirty="0">
                <a:solidFill>
                  <a:schemeClr val="tx1"/>
                </a:solidFill>
                <a:cs typeface="Arial" pitchFamily="34" charset="0"/>
              </a:rPr>
              <a:t>Model</a:t>
            </a:r>
          </a:p>
          <a:p>
            <a:pPr marL="635000" lvl="1" eaLnBrk="1" hangingPunct="1">
              <a:buClr>
                <a:srgbClr val="000000"/>
              </a:buClr>
              <a:buSzPct val="100000"/>
              <a:buFont typeface="Times New Roman" panose="02020603050405020304" pitchFamily="18" charset="0"/>
              <a:buNone/>
              <a:defRPr/>
            </a:pPr>
            <a:r>
              <a:rPr lang="en-GB" dirty="0">
                <a:solidFill>
                  <a:schemeClr val="tx1"/>
                </a:solidFill>
                <a:cs typeface="Arial" pitchFamily="34" charset="0"/>
              </a:rPr>
              <a:t>How can </a:t>
            </a:r>
            <a:r>
              <a:rPr lang="en-GB" i="1" dirty="0">
                <a:solidFill>
                  <a:schemeClr val="tx1"/>
                </a:solidFill>
                <a:cs typeface="Arial" pitchFamily="34" charset="0"/>
              </a:rPr>
              <a:t>one image</a:t>
            </a:r>
            <a:r>
              <a:rPr lang="en-GB" dirty="0">
                <a:solidFill>
                  <a:schemeClr val="tx1"/>
                </a:solidFill>
                <a:cs typeface="Arial" pitchFamily="34" charset="0"/>
              </a:rPr>
              <a:t> be </a:t>
            </a:r>
            <a:r>
              <a:rPr lang="en-GB" i="1" dirty="0">
                <a:solidFill>
                  <a:schemeClr val="tx1"/>
                </a:solidFill>
                <a:cs typeface="Arial" pitchFamily="34" charset="0"/>
              </a:rPr>
              <a:t>transformed</a:t>
            </a:r>
            <a:r>
              <a:rPr lang="en-GB" dirty="0">
                <a:solidFill>
                  <a:schemeClr val="tx1"/>
                </a:solidFill>
                <a:cs typeface="Arial" pitchFamily="34" charset="0"/>
              </a:rPr>
              <a:t> onto </a:t>
            </a:r>
            <a:r>
              <a:rPr lang="en-GB" i="1" dirty="0">
                <a:solidFill>
                  <a:schemeClr val="tx1"/>
                </a:solidFill>
                <a:cs typeface="Arial" pitchFamily="34" charset="0"/>
              </a:rPr>
              <a:t>another (spatial relationship)</a:t>
            </a:r>
          </a:p>
          <a:p>
            <a:pPr marL="609600" indent="-609600" eaLnBrk="1" hangingPunct="1">
              <a:buClr>
                <a:srgbClr val="000000"/>
              </a:buClr>
              <a:buSzPct val="100000"/>
              <a:buFont typeface="Arial" pitchFamily="34" charset="0"/>
              <a:buChar char="•"/>
              <a:defRPr/>
            </a:pPr>
            <a:r>
              <a:rPr lang="en-GB" b="1" dirty="0">
                <a:solidFill>
                  <a:schemeClr val="tx1"/>
                </a:solidFill>
                <a:cs typeface="Arial" pitchFamily="34" charset="0"/>
              </a:rPr>
              <a:t>Image Similarity Metric</a:t>
            </a:r>
          </a:p>
          <a:p>
            <a:pPr marL="623888" lvl="1" indent="0" eaLnBrk="1" hangingPunct="1">
              <a:buClr>
                <a:srgbClr val="000000"/>
              </a:buClr>
              <a:buSzPct val="100000"/>
              <a:buFont typeface="Times New Roman" panose="02020603050405020304" pitchFamily="18" charset="0"/>
              <a:buNone/>
              <a:defRPr/>
            </a:pPr>
            <a:r>
              <a:rPr lang="en-GB" dirty="0">
                <a:solidFill>
                  <a:schemeClr val="tx1"/>
                </a:solidFill>
                <a:cs typeface="Arial" pitchFamily="34" charset="0"/>
              </a:rPr>
              <a:t>Determine </a:t>
            </a:r>
            <a:r>
              <a:rPr lang="en-GB" i="1" dirty="0">
                <a:solidFill>
                  <a:schemeClr val="tx1"/>
                </a:solidFill>
                <a:cs typeface="Arial" pitchFamily="34" charset="0"/>
              </a:rPr>
              <a:t>similarity</a:t>
            </a:r>
            <a:r>
              <a:rPr lang="en-GB" dirty="0">
                <a:solidFill>
                  <a:schemeClr val="tx1"/>
                </a:solidFill>
                <a:cs typeface="Arial" pitchFamily="34" charset="0"/>
              </a:rPr>
              <a:t> between </a:t>
            </a:r>
            <a:r>
              <a:rPr lang="en-GB" i="1" dirty="0">
                <a:solidFill>
                  <a:schemeClr val="tx1"/>
                </a:solidFill>
                <a:cs typeface="Arial" pitchFamily="34" charset="0"/>
              </a:rPr>
              <a:t>images </a:t>
            </a:r>
            <a:r>
              <a:rPr lang="en-GB" i="1" dirty="0" smtClean="0">
                <a:solidFill>
                  <a:schemeClr val="tx1"/>
                </a:solidFill>
                <a:cs typeface="Arial" pitchFamily="34" charset="0"/>
              </a:rPr>
              <a:t>(accuracy of spatial correspondence)</a:t>
            </a:r>
            <a:endParaRPr lang="en-GB" i="1" dirty="0">
              <a:solidFill>
                <a:schemeClr val="tx1"/>
              </a:solidFill>
              <a:cs typeface="Arial" pitchFamily="34" charset="0"/>
            </a:endParaRPr>
          </a:p>
          <a:p>
            <a:pPr marL="609600" indent="-609600" eaLnBrk="1" hangingPunct="1">
              <a:buClr>
                <a:srgbClr val="000000"/>
              </a:buClr>
              <a:buSzPct val="100000"/>
              <a:buFont typeface="Arial" pitchFamily="34" charset="0"/>
              <a:buChar char="•"/>
              <a:defRPr/>
            </a:pPr>
            <a:r>
              <a:rPr lang="en-GB" b="1" dirty="0">
                <a:solidFill>
                  <a:schemeClr val="tx1"/>
                </a:solidFill>
                <a:cs typeface="Arial" pitchFamily="34" charset="0"/>
              </a:rPr>
              <a:t>Numerical Optimisation</a:t>
            </a:r>
          </a:p>
          <a:p>
            <a:pPr marL="623888" lvl="1" indent="0" eaLnBrk="1" hangingPunct="1">
              <a:buClr>
                <a:srgbClr val="000000"/>
              </a:buClr>
              <a:buSzPct val="100000"/>
              <a:buFont typeface="Times New Roman" panose="02020603050405020304" pitchFamily="18" charset="0"/>
              <a:buNone/>
              <a:defRPr/>
            </a:pPr>
            <a:r>
              <a:rPr lang="en-GB" i="1" dirty="0">
                <a:solidFill>
                  <a:schemeClr val="tx1"/>
                </a:solidFill>
                <a:cs typeface="Arial" pitchFamily="34" charset="0"/>
              </a:rPr>
              <a:t>Search</a:t>
            </a:r>
            <a:r>
              <a:rPr lang="en-GB" dirty="0">
                <a:solidFill>
                  <a:schemeClr val="tx1"/>
                </a:solidFill>
                <a:cs typeface="Arial" pitchFamily="34" charset="0"/>
              </a:rPr>
              <a:t> for </a:t>
            </a:r>
            <a:r>
              <a:rPr lang="en-GB" i="1" dirty="0">
                <a:solidFill>
                  <a:schemeClr val="tx1"/>
                </a:solidFill>
                <a:cs typeface="Arial" pitchFamily="34" charset="0"/>
              </a:rPr>
              <a:t>transformation</a:t>
            </a:r>
            <a:r>
              <a:rPr lang="en-GB" dirty="0">
                <a:solidFill>
                  <a:schemeClr val="tx1"/>
                </a:solidFill>
                <a:cs typeface="Arial" pitchFamily="34" charset="0"/>
              </a:rPr>
              <a:t> (under model assumptions) that </a:t>
            </a:r>
            <a:r>
              <a:rPr lang="en-GB" i="1" dirty="0">
                <a:solidFill>
                  <a:schemeClr val="tx1"/>
                </a:solidFill>
                <a:cs typeface="Arial" pitchFamily="34" charset="0"/>
              </a:rPr>
              <a:t>maximises</a:t>
            </a:r>
            <a:r>
              <a:rPr lang="en-GB" dirty="0">
                <a:solidFill>
                  <a:schemeClr val="tx1"/>
                </a:solidFill>
                <a:cs typeface="Arial" pitchFamily="34" charset="0"/>
              </a:rPr>
              <a:t> similarity</a:t>
            </a:r>
          </a:p>
        </p:txBody>
      </p:sp>
    </p:spTree>
    <p:extLst>
      <p:ext uri="{BB962C8B-B14F-4D97-AF65-F5344CB8AC3E}">
        <p14:creationId xmlns:p14="http://schemas.microsoft.com/office/powerpoint/2010/main" val="794404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transformation models</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49" name="37 - Ορθογώνιο"/>
          <p:cNvSpPr/>
          <p:nvPr/>
        </p:nvSpPr>
        <p:spPr>
          <a:xfrm>
            <a:off x="2195513" y="4232275"/>
            <a:ext cx="858837" cy="91757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cxnSp>
        <p:nvCxnSpPr>
          <p:cNvPr id="50" name="4 - Ευθεία γραμμή σύνδεσης"/>
          <p:cNvCxnSpPr/>
          <p:nvPr/>
        </p:nvCxnSpPr>
        <p:spPr>
          <a:xfrm>
            <a:off x="2195513" y="5157788"/>
            <a:ext cx="47529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6 - Ευθεία γραμμή σύνδεσης"/>
          <p:cNvCxnSpPr/>
          <p:nvPr/>
        </p:nvCxnSpPr>
        <p:spPr>
          <a:xfrm flipV="1">
            <a:off x="2195513" y="2781300"/>
            <a:ext cx="0" cy="2376488"/>
          </a:xfrm>
          <a:prstGeom prst="line">
            <a:avLst/>
          </a:prstGeom>
          <a:ln w="31750"/>
        </p:spPr>
        <p:style>
          <a:lnRef idx="2">
            <a:schemeClr val="dk1"/>
          </a:lnRef>
          <a:fillRef idx="0">
            <a:schemeClr val="dk1"/>
          </a:fillRef>
          <a:effectRef idx="1">
            <a:schemeClr val="dk1"/>
          </a:effectRef>
          <a:fontRef idx="minor">
            <a:schemeClr val="tx1"/>
          </a:fontRef>
        </p:style>
      </p:cxnSp>
      <p:sp>
        <p:nvSpPr>
          <p:cNvPr id="52" name="10 - Ορθογώνιο"/>
          <p:cNvSpPr/>
          <p:nvPr/>
        </p:nvSpPr>
        <p:spPr>
          <a:xfrm rot="2790747">
            <a:off x="3331369" y="3534569"/>
            <a:ext cx="858837" cy="91757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sp>
        <p:nvSpPr>
          <p:cNvPr id="56" name="22 - TextBox"/>
          <p:cNvSpPr txBox="1">
            <a:spLocks noChangeArrowheads="1"/>
          </p:cNvSpPr>
          <p:nvPr/>
        </p:nvSpPr>
        <p:spPr bwMode="auto">
          <a:xfrm>
            <a:off x="34925" y="1557338"/>
            <a:ext cx="38893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a:solidFill>
                  <a:schemeClr val="tx1"/>
                </a:solidFill>
              </a:rPr>
              <a:t>Rigid</a:t>
            </a:r>
            <a:r>
              <a:rPr lang="en-GB" altLang="en-US">
                <a:solidFill>
                  <a:schemeClr val="tx1"/>
                </a:solidFill>
              </a:rPr>
              <a:t> </a:t>
            </a:r>
          </a:p>
          <a:p>
            <a:pPr algn="ctr" eaLnBrk="1" hangingPunct="1">
              <a:buClr>
                <a:srgbClr val="000000"/>
              </a:buClr>
              <a:buSzPct val="100000"/>
              <a:buFont typeface="Times New Roman" panose="02020603050405020304" pitchFamily="18" charset="0"/>
              <a:buNone/>
            </a:pPr>
            <a:r>
              <a:rPr lang="en-GB" altLang="en-US">
                <a:solidFill>
                  <a:schemeClr val="tx1"/>
                </a:solidFill>
              </a:rPr>
              <a:t>T(</a:t>
            </a:r>
            <a:r>
              <a:rPr lang="en-GB" altLang="en-US" b="1">
                <a:solidFill>
                  <a:schemeClr val="tx1"/>
                </a:solidFill>
              </a:rPr>
              <a:t>x</a:t>
            </a:r>
            <a:r>
              <a:rPr lang="en-GB" altLang="en-US">
                <a:solidFill>
                  <a:schemeClr val="tx1"/>
                </a:solidFill>
              </a:rPr>
              <a:t>) = </a:t>
            </a:r>
            <a:r>
              <a:rPr lang="en-GB" altLang="en-US" b="1">
                <a:solidFill>
                  <a:schemeClr val="tx1"/>
                </a:solidFill>
              </a:rPr>
              <a:t>Rx</a:t>
            </a:r>
            <a:r>
              <a:rPr lang="en-GB" altLang="en-US">
                <a:solidFill>
                  <a:schemeClr val="tx1"/>
                </a:solidFill>
              </a:rPr>
              <a:t>+</a:t>
            </a:r>
            <a:r>
              <a:rPr lang="en-GB" altLang="en-US" b="1">
                <a:solidFill>
                  <a:schemeClr val="tx1"/>
                </a:solidFill>
              </a:rPr>
              <a:t>t</a:t>
            </a:r>
          </a:p>
          <a:p>
            <a:pPr eaLnBrk="1" hangingPunct="1">
              <a:buClr>
                <a:srgbClr val="000000"/>
              </a:buClr>
              <a:buSzPct val="100000"/>
              <a:buFont typeface="Wingdings" panose="05000000000000000000" pitchFamily="2" charset="2"/>
              <a:buChar char="§"/>
            </a:pPr>
            <a:r>
              <a:rPr lang="en-GB" altLang="en-US">
                <a:solidFill>
                  <a:schemeClr val="tx1"/>
                </a:solidFill>
              </a:rPr>
              <a:t>Rotations (</a:t>
            </a:r>
            <a:r>
              <a:rPr lang="en-GB" altLang="en-US" b="1">
                <a:solidFill>
                  <a:schemeClr val="tx1"/>
                </a:solidFill>
              </a:rPr>
              <a:t>R</a:t>
            </a:r>
            <a:r>
              <a:rPr lang="en-GB" altLang="en-US">
                <a:solidFill>
                  <a:schemeClr val="tx1"/>
                </a:solidFill>
              </a:rPr>
              <a:t>) and Translations (</a:t>
            </a:r>
            <a:r>
              <a:rPr lang="en-GB" altLang="en-US" b="1">
                <a:solidFill>
                  <a:schemeClr val="tx1"/>
                </a:solidFill>
              </a:rPr>
              <a:t>t</a:t>
            </a:r>
            <a:r>
              <a:rPr lang="en-GB" altLang="en-US">
                <a:solidFill>
                  <a:schemeClr val="tx1"/>
                </a:solidFill>
              </a:rPr>
              <a:t>)</a:t>
            </a:r>
          </a:p>
          <a:p>
            <a:pPr eaLnBrk="1" hangingPunct="1">
              <a:buClr>
                <a:srgbClr val="000000"/>
              </a:buClr>
              <a:buSzPct val="100000"/>
              <a:buFont typeface="Wingdings" panose="05000000000000000000" pitchFamily="2" charset="2"/>
              <a:buChar char="§"/>
            </a:pPr>
            <a:r>
              <a:rPr lang="en-GB" altLang="en-US">
                <a:solidFill>
                  <a:schemeClr val="tx1"/>
                </a:solidFill>
              </a:rPr>
              <a:t>Invariants: Distances (isometric), angles, parallelism</a:t>
            </a:r>
          </a:p>
        </p:txBody>
      </p:sp>
      <p:grpSp>
        <p:nvGrpSpPr>
          <p:cNvPr id="69" name="Group 68"/>
          <p:cNvGrpSpPr/>
          <p:nvPr/>
        </p:nvGrpSpPr>
        <p:grpSpPr>
          <a:xfrm>
            <a:off x="107950" y="4135438"/>
            <a:ext cx="5470525" cy="2498725"/>
            <a:chOff x="107950" y="4135438"/>
            <a:chExt cx="5470525" cy="2498725"/>
          </a:xfrm>
        </p:grpSpPr>
        <p:sp>
          <p:nvSpPr>
            <p:cNvPr id="53" name="12 - Παραλληλόγραμμο"/>
            <p:cNvSpPr/>
            <p:nvPr/>
          </p:nvSpPr>
          <p:spPr>
            <a:xfrm rot="1374072">
              <a:off x="4660900" y="4135438"/>
              <a:ext cx="917575" cy="860425"/>
            </a:xfrm>
            <a:prstGeom prst="parallelogram">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sp>
          <p:nvSpPr>
            <p:cNvPr id="58" name="24 - TextBox"/>
            <p:cNvSpPr txBox="1">
              <a:spLocks noChangeArrowheads="1"/>
            </p:cNvSpPr>
            <p:nvPr/>
          </p:nvSpPr>
          <p:spPr bwMode="auto">
            <a:xfrm>
              <a:off x="107950" y="5157788"/>
              <a:ext cx="3311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dirty="0">
                  <a:solidFill>
                    <a:schemeClr val="tx1"/>
                  </a:solidFill>
                </a:rPr>
                <a:t>Affine</a:t>
              </a:r>
              <a:r>
                <a:rPr lang="en-GB" altLang="en-US" dirty="0">
                  <a:solidFill>
                    <a:schemeClr val="tx1"/>
                  </a:solidFill>
                </a:rPr>
                <a:t> </a:t>
              </a:r>
            </a:p>
            <a:p>
              <a:pPr algn="ctr" eaLnBrk="1" hangingPunct="1">
                <a:buClr>
                  <a:srgbClr val="000000"/>
                </a:buClr>
                <a:buSzPct val="100000"/>
                <a:buFont typeface="Times New Roman" panose="02020603050405020304" pitchFamily="18" charset="0"/>
                <a:buNone/>
              </a:pPr>
              <a:r>
                <a:rPr lang="en-GB" altLang="en-US" dirty="0">
                  <a:solidFill>
                    <a:schemeClr val="tx1"/>
                  </a:solidFill>
                </a:rPr>
                <a:t>T(</a:t>
              </a:r>
              <a:r>
                <a:rPr lang="en-GB" altLang="en-US" b="1" dirty="0">
                  <a:solidFill>
                    <a:schemeClr val="tx1"/>
                  </a:solidFill>
                </a:rPr>
                <a:t>x</a:t>
              </a:r>
              <a:r>
                <a:rPr lang="en-GB" altLang="en-US" dirty="0">
                  <a:solidFill>
                    <a:schemeClr val="tx1"/>
                  </a:solidFill>
                </a:rPr>
                <a:t>) = </a:t>
              </a:r>
              <a:r>
                <a:rPr lang="en-GB" altLang="en-US" b="1" dirty="0" err="1">
                  <a:solidFill>
                    <a:schemeClr val="tx1"/>
                  </a:solidFill>
                </a:rPr>
                <a:t>Bx</a:t>
              </a:r>
              <a:r>
                <a:rPr lang="en-GB" altLang="en-US" dirty="0" err="1">
                  <a:solidFill>
                    <a:schemeClr val="tx1"/>
                  </a:solidFill>
                </a:rPr>
                <a:t>+</a:t>
              </a:r>
              <a:r>
                <a:rPr lang="en-GB" altLang="en-US" b="1" dirty="0" err="1">
                  <a:solidFill>
                    <a:schemeClr val="tx1"/>
                  </a:solidFill>
                </a:rPr>
                <a:t>t</a:t>
              </a:r>
              <a:endParaRPr lang="en-GB" altLang="en-US" dirty="0">
                <a:solidFill>
                  <a:schemeClr val="tx1"/>
                </a:solidFill>
              </a:endParaRPr>
            </a:p>
            <a:p>
              <a:pPr eaLnBrk="1" hangingPunct="1">
                <a:buClr>
                  <a:srgbClr val="000000"/>
                </a:buClr>
                <a:buSzPct val="100000"/>
                <a:buFont typeface="Wingdings" panose="05000000000000000000" pitchFamily="2" charset="2"/>
                <a:buChar char="§"/>
              </a:pPr>
              <a:r>
                <a:rPr lang="en-GB" altLang="en-US" dirty="0">
                  <a:solidFill>
                    <a:schemeClr val="tx1"/>
                  </a:solidFill>
                </a:rPr>
                <a:t>Matrix </a:t>
              </a:r>
              <a:r>
                <a:rPr lang="en-GB" altLang="en-US" b="1" dirty="0">
                  <a:solidFill>
                    <a:schemeClr val="tx1"/>
                  </a:solidFill>
                </a:rPr>
                <a:t>B</a:t>
              </a:r>
              <a:r>
                <a:rPr lang="en-GB" altLang="en-US" dirty="0">
                  <a:solidFill>
                    <a:schemeClr val="tx1"/>
                  </a:solidFill>
                </a:rPr>
                <a:t> includes rotations,  shears and scaling factors</a:t>
              </a:r>
              <a:endParaRPr lang="en-GB" altLang="en-US" i="1" dirty="0">
                <a:solidFill>
                  <a:schemeClr val="tx1"/>
                </a:solidFill>
              </a:endParaRPr>
            </a:p>
            <a:p>
              <a:pPr eaLnBrk="1" hangingPunct="1">
                <a:buClr>
                  <a:srgbClr val="000000"/>
                </a:buClr>
                <a:buSzPct val="100000"/>
                <a:buFont typeface="Wingdings" panose="05000000000000000000" pitchFamily="2" charset="2"/>
                <a:buChar char="§"/>
              </a:pPr>
              <a:r>
                <a:rPr lang="en-GB" altLang="en-US" dirty="0">
                  <a:solidFill>
                    <a:schemeClr val="tx1"/>
                  </a:solidFill>
                </a:rPr>
                <a:t>Invariants: parallelism</a:t>
              </a:r>
            </a:p>
          </p:txBody>
        </p:sp>
        <p:sp>
          <p:nvSpPr>
            <p:cNvPr id="60" name="32 - Ελεύθερη σχεδίαση"/>
            <p:cNvSpPr/>
            <p:nvPr/>
          </p:nvSpPr>
          <p:spPr>
            <a:xfrm>
              <a:off x="3367088" y="5049838"/>
              <a:ext cx="1579562" cy="1116012"/>
            </a:xfrm>
            <a:custGeom>
              <a:avLst/>
              <a:gdLst>
                <a:gd name="connsiteX0" fmla="*/ 1579418 w 1579418"/>
                <a:gd name="connsiteY0" fmla="*/ 0 h 1115291"/>
                <a:gd name="connsiteX1" fmla="*/ 872836 w 1579418"/>
                <a:gd name="connsiteY1" fmla="*/ 935182 h 1115291"/>
                <a:gd name="connsiteX2" fmla="*/ 0 w 1579418"/>
                <a:gd name="connsiteY2" fmla="*/ 1080654 h 1115291"/>
              </a:gdLst>
              <a:ahLst/>
              <a:cxnLst>
                <a:cxn ang="0">
                  <a:pos x="connsiteX0" y="connsiteY0"/>
                </a:cxn>
                <a:cxn ang="0">
                  <a:pos x="connsiteX1" y="connsiteY1"/>
                </a:cxn>
                <a:cxn ang="0">
                  <a:pos x="connsiteX2" y="connsiteY2"/>
                </a:cxn>
              </a:cxnLst>
              <a:rect l="l" t="t" r="r" b="b"/>
              <a:pathLst>
                <a:path w="1579418" h="1115291">
                  <a:moveTo>
                    <a:pt x="1579418" y="0"/>
                  </a:moveTo>
                  <a:cubicBezTo>
                    <a:pt x="1357745" y="377536"/>
                    <a:pt x="1136072" y="755073"/>
                    <a:pt x="872836" y="935182"/>
                  </a:cubicBezTo>
                  <a:cubicBezTo>
                    <a:pt x="609600" y="1115291"/>
                    <a:pt x="304800" y="1097972"/>
                    <a:pt x="0" y="1080654"/>
                  </a:cubicBezTo>
                </a:path>
              </a:pathLst>
            </a:custGeom>
            <a:ln>
              <a:solidFill>
                <a:schemeClr val="tx1"/>
              </a:solidFill>
              <a:head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grpSp>
      <p:grpSp>
        <p:nvGrpSpPr>
          <p:cNvPr id="71" name="Group 70"/>
          <p:cNvGrpSpPr/>
          <p:nvPr/>
        </p:nvGrpSpPr>
        <p:grpSpPr>
          <a:xfrm>
            <a:off x="5813425" y="3640138"/>
            <a:ext cx="3222625" cy="2779712"/>
            <a:chOff x="5813425" y="3640138"/>
            <a:chExt cx="3222625" cy="2779712"/>
          </a:xfrm>
        </p:grpSpPr>
        <p:sp>
          <p:nvSpPr>
            <p:cNvPr id="55" name="15 - Ελεύθερη σχεδίαση"/>
            <p:cNvSpPr/>
            <p:nvPr/>
          </p:nvSpPr>
          <p:spPr>
            <a:xfrm>
              <a:off x="5813425" y="3640138"/>
              <a:ext cx="847725" cy="682625"/>
            </a:xfrm>
            <a:custGeom>
              <a:avLst/>
              <a:gdLst>
                <a:gd name="connsiteX0" fmla="*/ 250825 w 1130300"/>
                <a:gd name="connsiteY0" fmla="*/ 238125 h 971550"/>
                <a:gd name="connsiteX1" fmla="*/ 22225 w 1130300"/>
                <a:gd name="connsiteY1" fmla="*/ 657225 h 971550"/>
                <a:gd name="connsiteX2" fmla="*/ 384175 w 1130300"/>
                <a:gd name="connsiteY2" fmla="*/ 942975 h 971550"/>
                <a:gd name="connsiteX3" fmla="*/ 879475 w 1130300"/>
                <a:gd name="connsiteY3" fmla="*/ 828675 h 971550"/>
                <a:gd name="connsiteX4" fmla="*/ 841375 w 1130300"/>
                <a:gd name="connsiteY4" fmla="*/ 466725 h 971550"/>
                <a:gd name="connsiteX5" fmla="*/ 1127125 w 1130300"/>
                <a:gd name="connsiteY5" fmla="*/ 257175 h 971550"/>
                <a:gd name="connsiteX6" fmla="*/ 822325 w 1130300"/>
                <a:gd name="connsiteY6" fmla="*/ 9525 h 971550"/>
                <a:gd name="connsiteX7" fmla="*/ 250825 w 1130300"/>
                <a:gd name="connsiteY7" fmla="*/ 23812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300" h="971550">
                  <a:moveTo>
                    <a:pt x="250825" y="238125"/>
                  </a:moveTo>
                  <a:cubicBezTo>
                    <a:pt x="117475" y="346075"/>
                    <a:pt x="0" y="539750"/>
                    <a:pt x="22225" y="657225"/>
                  </a:cubicBezTo>
                  <a:cubicBezTo>
                    <a:pt x="44450" y="774700"/>
                    <a:pt x="241300" y="914400"/>
                    <a:pt x="384175" y="942975"/>
                  </a:cubicBezTo>
                  <a:cubicBezTo>
                    <a:pt x="527050" y="971550"/>
                    <a:pt x="803275" y="908050"/>
                    <a:pt x="879475" y="828675"/>
                  </a:cubicBezTo>
                  <a:cubicBezTo>
                    <a:pt x="955675" y="749300"/>
                    <a:pt x="800100" y="561975"/>
                    <a:pt x="841375" y="466725"/>
                  </a:cubicBezTo>
                  <a:cubicBezTo>
                    <a:pt x="882650" y="371475"/>
                    <a:pt x="1130300" y="333375"/>
                    <a:pt x="1127125" y="257175"/>
                  </a:cubicBezTo>
                  <a:cubicBezTo>
                    <a:pt x="1123950" y="180975"/>
                    <a:pt x="965200" y="19050"/>
                    <a:pt x="822325" y="9525"/>
                  </a:cubicBezTo>
                  <a:cubicBezTo>
                    <a:pt x="679450" y="0"/>
                    <a:pt x="384175" y="130175"/>
                    <a:pt x="250825" y="238125"/>
                  </a:cubicBezTo>
                  <a:close/>
                </a:path>
              </a:pathLst>
            </a:cu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dirty="0"/>
            </a:p>
          </p:txBody>
        </p:sp>
        <p:sp>
          <p:nvSpPr>
            <p:cNvPr id="59" name="25 - TextBox"/>
            <p:cNvSpPr txBox="1">
              <a:spLocks noChangeArrowheads="1"/>
            </p:cNvSpPr>
            <p:nvPr/>
          </p:nvSpPr>
          <p:spPr bwMode="auto">
            <a:xfrm>
              <a:off x="6084888" y="5229225"/>
              <a:ext cx="29511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dirty="0">
                  <a:solidFill>
                    <a:schemeClr val="tx1"/>
                  </a:solidFill>
                </a:rPr>
                <a:t>Non-rigid </a:t>
              </a:r>
              <a:r>
                <a:rPr lang="en-GB" altLang="en-US" b="1" dirty="0" smtClean="0">
                  <a:solidFill>
                    <a:schemeClr val="tx1"/>
                  </a:solidFill>
                </a:rPr>
                <a:t>or </a:t>
              </a:r>
              <a:r>
                <a:rPr lang="en-GB" altLang="en-US" b="1" dirty="0">
                  <a:solidFill>
                    <a:schemeClr val="tx1"/>
                  </a:solidFill>
                </a:rPr>
                <a:t>Deformable</a:t>
              </a:r>
              <a:endParaRPr lang="en-GB" altLang="en-US" dirty="0">
                <a:solidFill>
                  <a:schemeClr val="tx1"/>
                </a:solidFill>
              </a:endParaRPr>
            </a:p>
            <a:p>
              <a:pPr algn="ctr" eaLnBrk="1" hangingPunct="1">
                <a:buClr>
                  <a:srgbClr val="000000"/>
                </a:buClr>
                <a:buSzPct val="100000"/>
                <a:buFont typeface="Times New Roman" panose="02020603050405020304" pitchFamily="18" charset="0"/>
                <a:buNone/>
              </a:pPr>
              <a:r>
                <a:rPr lang="en-GB" altLang="en-US" b="1" dirty="0">
                  <a:solidFill>
                    <a:schemeClr val="tx1"/>
                  </a:solidFill>
                </a:rPr>
                <a:t>T</a:t>
              </a:r>
              <a:r>
                <a:rPr lang="en-GB" altLang="en-US" dirty="0">
                  <a:solidFill>
                    <a:schemeClr val="tx1"/>
                  </a:solidFill>
                </a:rPr>
                <a:t>(</a:t>
              </a:r>
              <a:r>
                <a:rPr lang="en-GB" altLang="en-US" b="1" dirty="0">
                  <a:solidFill>
                    <a:schemeClr val="tx1"/>
                  </a:solidFill>
                </a:rPr>
                <a:t>x</a:t>
              </a:r>
              <a:r>
                <a:rPr lang="en-GB" altLang="en-US" dirty="0">
                  <a:solidFill>
                    <a:schemeClr val="tx1"/>
                  </a:solidFill>
                </a:rPr>
                <a:t>) = </a:t>
              </a:r>
              <a:r>
                <a:rPr lang="en-GB" altLang="en-US" b="1" dirty="0" err="1">
                  <a:solidFill>
                    <a:schemeClr val="tx1"/>
                  </a:solidFill>
                </a:rPr>
                <a:t>x</a:t>
              </a:r>
              <a:r>
                <a:rPr lang="en-GB" altLang="en-US" dirty="0" err="1">
                  <a:solidFill>
                    <a:schemeClr val="tx1"/>
                  </a:solidFill>
                </a:rPr>
                <a:t>+</a:t>
              </a:r>
              <a:r>
                <a:rPr lang="en-GB" altLang="en-US" b="1" dirty="0" err="1">
                  <a:solidFill>
                    <a:schemeClr val="tx1"/>
                  </a:solidFill>
                </a:rPr>
                <a:t>u</a:t>
              </a:r>
              <a:r>
                <a:rPr lang="en-GB" altLang="en-US" dirty="0">
                  <a:solidFill>
                    <a:schemeClr val="tx1"/>
                  </a:solidFill>
                </a:rPr>
                <a:t>(</a:t>
              </a:r>
              <a:r>
                <a:rPr lang="en-GB" altLang="en-US" b="1" dirty="0">
                  <a:solidFill>
                    <a:schemeClr val="tx1"/>
                  </a:solidFill>
                </a:rPr>
                <a:t>x</a:t>
              </a:r>
              <a:r>
                <a:rPr lang="en-GB" altLang="en-US" dirty="0">
                  <a:solidFill>
                    <a:schemeClr val="tx1"/>
                  </a:solidFill>
                </a:rPr>
                <a:t>)</a:t>
              </a:r>
            </a:p>
            <a:p>
              <a:pPr eaLnBrk="1" hangingPunct="1">
                <a:buClr>
                  <a:srgbClr val="000000"/>
                </a:buClr>
                <a:buSzPct val="100000"/>
                <a:buFont typeface="Wingdings" panose="05000000000000000000" pitchFamily="2" charset="2"/>
                <a:buChar char="§"/>
              </a:pPr>
              <a:r>
                <a:rPr lang="en-GB" altLang="en-US" dirty="0">
                  <a:solidFill>
                    <a:schemeClr val="tx1"/>
                  </a:solidFill>
                </a:rPr>
                <a:t>Displacement </a:t>
              </a:r>
              <a:r>
                <a:rPr lang="en-GB" altLang="en-US" b="1" dirty="0">
                  <a:solidFill>
                    <a:schemeClr val="tx1"/>
                  </a:solidFill>
                </a:rPr>
                <a:t>u</a:t>
              </a:r>
              <a:r>
                <a:rPr lang="en-GB" altLang="en-US" dirty="0">
                  <a:solidFill>
                    <a:schemeClr val="tx1"/>
                  </a:solidFill>
                </a:rPr>
                <a:t>(</a:t>
              </a:r>
              <a:r>
                <a:rPr lang="en-GB" altLang="en-US" b="1" dirty="0">
                  <a:solidFill>
                    <a:schemeClr val="tx1"/>
                  </a:solidFill>
                </a:rPr>
                <a:t>x</a:t>
              </a:r>
              <a:r>
                <a:rPr lang="en-GB" altLang="en-US" dirty="0">
                  <a:solidFill>
                    <a:schemeClr val="tx1"/>
                  </a:solidFill>
                </a:rPr>
                <a:t>) for each pixel/voxel</a:t>
              </a:r>
            </a:p>
          </p:txBody>
        </p:sp>
        <p:sp>
          <p:nvSpPr>
            <p:cNvPr id="61" name="33 - Ελεύθερη σχεδίαση"/>
            <p:cNvSpPr/>
            <p:nvPr/>
          </p:nvSpPr>
          <p:spPr>
            <a:xfrm>
              <a:off x="6691313" y="4094163"/>
              <a:ext cx="1227137" cy="1122362"/>
            </a:xfrm>
            <a:custGeom>
              <a:avLst/>
              <a:gdLst>
                <a:gd name="connsiteX0" fmla="*/ 0 w 1226128"/>
                <a:gd name="connsiteY0" fmla="*/ 0 h 1122218"/>
                <a:gd name="connsiteX1" fmla="*/ 914400 w 1226128"/>
                <a:gd name="connsiteY1" fmla="*/ 228600 h 1122218"/>
                <a:gd name="connsiteX2" fmla="*/ 1226128 w 1226128"/>
                <a:gd name="connsiteY2" fmla="*/ 1122218 h 1122218"/>
              </a:gdLst>
              <a:ahLst/>
              <a:cxnLst>
                <a:cxn ang="0">
                  <a:pos x="connsiteX0" y="connsiteY0"/>
                </a:cxn>
                <a:cxn ang="0">
                  <a:pos x="connsiteX1" y="connsiteY1"/>
                </a:cxn>
                <a:cxn ang="0">
                  <a:pos x="connsiteX2" y="connsiteY2"/>
                </a:cxn>
              </a:cxnLst>
              <a:rect l="l" t="t" r="r" b="b"/>
              <a:pathLst>
                <a:path w="1226128" h="1122218">
                  <a:moveTo>
                    <a:pt x="0" y="0"/>
                  </a:moveTo>
                  <a:cubicBezTo>
                    <a:pt x="355022" y="20782"/>
                    <a:pt x="710045" y="41564"/>
                    <a:pt x="914400" y="228600"/>
                  </a:cubicBezTo>
                  <a:cubicBezTo>
                    <a:pt x="1118755" y="415636"/>
                    <a:pt x="1172441" y="768927"/>
                    <a:pt x="1226128" y="1122218"/>
                  </a:cubicBezTo>
                </a:path>
              </a:pathLst>
            </a:custGeom>
            <a:ln>
              <a:solidFill>
                <a:schemeClr val="tx1"/>
              </a:solidFill>
              <a:head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grpSp>
      <p:sp>
        <p:nvSpPr>
          <p:cNvPr id="63" name="36 - TextBox"/>
          <p:cNvSpPr txBox="1">
            <a:spLocks noChangeArrowheads="1"/>
          </p:cNvSpPr>
          <p:nvPr/>
        </p:nvSpPr>
        <p:spPr bwMode="auto">
          <a:xfrm>
            <a:off x="1908175" y="4365625"/>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600" b="1">
                <a:solidFill>
                  <a:schemeClr val="tx1"/>
                </a:solidFill>
              </a:rPr>
              <a:t>Original Object</a:t>
            </a:r>
          </a:p>
        </p:txBody>
      </p:sp>
      <p:cxnSp>
        <p:nvCxnSpPr>
          <p:cNvPr id="64" name="39 - Καμπύλη γραμμή σύνδεσης"/>
          <p:cNvCxnSpPr>
            <a:cxnSpLocks noChangeShapeType="1"/>
            <a:endCxn id="58" idx="1"/>
          </p:cNvCxnSpPr>
          <p:nvPr/>
        </p:nvCxnSpPr>
        <p:spPr bwMode="auto">
          <a:xfrm rot="16200000" flipH="1">
            <a:off x="2393157" y="2609056"/>
            <a:ext cx="649288" cy="1476375"/>
          </a:xfrm>
          <a:prstGeom prst="curvedConnector3">
            <a:avLst>
              <a:gd name="adj1" fmla="val 26407"/>
            </a:avLst>
          </a:prstGeom>
          <a:noFill/>
          <a:ln w="9525" algn="ctr">
            <a:solidFill>
              <a:schemeClr val="tx1"/>
            </a:solidFill>
            <a:round/>
            <a:headEnd/>
            <a:tailEnd type="arrow" w="lg" len="med"/>
          </a:ln>
          <a:extLst>
            <a:ext uri="{909E8E84-426E-40DD-AFC4-6F175D3DCCD1}">
              <a14:hiddenFill xmlns:a14="http://schemas.microsoft.com/office/drawing/2010/main">
                <a:noFill/>
              </a14:hiddenFill>
            </a:ext>
          </a:extLst>
        </p:spPr>
      </p:cxnSp>
      <p:sp>
        <p:nvSpPr>
          <p:cNvPr id="65" name="40 - TextBox"/>
          <p:cNvSpPr txBox="1">
            <a:spLocks noChangeArrowheads="1"/>
          </p:cNvSpPr>
          <p:nvPr/>
        </p:nvSpPr>
        <p:spPr bwMode="auto">
          <a:xfrm>
            <a:off x="1835150" y="3708400"/>
            <a:ext cx="433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i="1">
                <a:solidFill>
                  <a:schemeClr val="tx1"/>
                </a:solidFill>
              </a:rPr>
              <a:t>y</a:t>
            </a:r>
          </a:p>
        </p:txBody>
      </p:sp>
      <p:sp>
        <p:nvSpPr>
          <p:cNvPr id="66" name="41 - TextBox"/>
          <p:cNvSpPr txBox="1">
            <a:spLocks noChangeArrowheads="1"/>
          </p:cNvSpPr>
          <p:nvPr/>
        </p:nvSpPr>
        <p:spPr bwMode="auto">
          <a:xfrm>
            <a:off x="4284663" y="515778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i="1">
                <a:solidFill>
                  <a:schemeClr val="tx1"/>
                </a:solidFill>
              </a:rPr>
              <a:t>x</a:t>
            </a:r>
          </a:p>
        </p:txBody>
      </p:sp>
      <p:grpSp>
        <p:nvGrpSpPr>
          <p:cNvPr id="72" name="Group 71"/>
          <p:cNvGrpSpPr/>
          <p:nvPr/>
        </p:nvGrpSpPr>
        <p:grpSpPr>
          <a:xfrm>
            <a:off x="4597400" y="1773238"/>
            <a:ext cx="4367213" cy="5059362"/>
            <a:chOff x="4597400" y="1773238"/>
            <a:chExt cx="4367213" cy="5059362"/>
          </a:xfrm>
        </p:grpSpPr>
        <p:grpSp>
          <p:nvGrpSpPr>
            <p:cNvPr id="70" name="Group 69"/>
            <p:cNvGrpSpPr/>
            <p:nvPr/>
          </p:nvGrpSpPr>
          <p:grpSpPr>
            <a:xfrm>
              <a:off x="4597400" y="1773238"/>
              <a:ext cx="4151313" cy="1900237"/>
              <a:chOff x="4597400" y="1773238"/>
              <a:chExt cx="4151313" cy="1900237"/>
            </a:xfrm>
          </p:grpSpPr>
          <p:sp>
            <p:nvSpPr>
              <p:cNvPr id="54" name="13 - Ορθογώνιο"/>
              <p:cNvSpPr/>
              <p:nvPr/>
            </p:nvSpPr>
            <p:spPr>
              <a:xfrm rot="20179321">
                <a:off x="4597400" y="3208338"/>
                <a:ext cx="496888" cy="465137"/>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sp>
            <p:nvSpPr>
              <p:cNvPr id="57" name="23 - TextBox"/>
              <p:cNvSpPr txBox="1">
                <a:spLocks noChangeArrowheads="1"/>
              </p:cNvSpPr>
              <p:nvPr/>
            </p:nvSpPr>
            <p:spPr bwMode="auto">
              <a:xfrm>
                <a:off x="5580063" y="1773238"/>
                <a:ext cx="31686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dirty="0">
                    <a:solidFill>
                      <a:schemeClr val="tx1"/>
                    </a:solidFill>
                  </a:rPr>
                  <a:t>Similitude </a:t>
                </a:r>
                <a:r>
                  <a:rPr lang="en-GB" altLang="en-US" dirty="0">
                    <a:solidFill>
                      <a:schemeClr val="tx1"/>
                    </a:solidFill>
                  </a:rPr>
                  <a:t>or</a:t>
                </a:r>
                <a:r>
                  <a:rPr lang="en-GB" altLang="en-US" b="1" dirty="0">
                    <a:solidFill>
                      <a:schemeClr val="tx1"/>
                    </a:solidFill>
                  </a:rPr>
                  <a:t> Similarity</a:t>
                </a:r>
                <a:r>
                  <a:rPr lang="en-GB" altLang="en-US" b="1" baseline="30000" dirty="0">
                    <a:solidFill>
                      <a:schemeClr val="tx1"/>
                    </a:solidFill>
                  </a:rPr>
                  <a:t>*</a:t>
                </a:r>
                <a:endParaRPr lang="en-GB" altLang="en-US" dirty="0">
                  <a:solidFill>
                    <a:schemeClr val="tx1"/>
                  </a:solidFill>
                </a:endParaRPr>
              </a:p>
              <a:p>
                <a:pPr algn="ctr" eaLnBrk="1" hangingPunct="1">
                  <a:buClr>
                    <a:srgbClr val="000000"/>
                  </a:buClr>
                  <a:buSzPct val="100000"/>
                  <a:buFont typeface="Times New Roman" panose="02020603050405020304" pitchFamily="18" charset="0"/>
                  <a:buNone/>
                </a:pPr>
                <a:r>
                  <a:rPr lang="en-GB" altLang="en-US" dirty="0">
                    <a:solidFill>
                      <a:schemeClr val="tx1"/>
                    </a:solidFill>
                  </a:rPr>
                  <a:t>T(</a:t>
                </a:r>
                <a:r>
                  <a:rPr lang="en-GB" altLang="en-US" b="1" dirty="0">
                    <a:solidFill>
                      <a:schemeClr val="tx1"/>
                    </a:solidFill>
                  </a:rPr>
                  <a:t>x</a:t>
                </a:r>
                <a:r>
                  <a:rPr lang="en-GB" altLang="en-US" dirty="0">
                    <a:solidFill>
                      <a:schemeClr val="tx1"/>
                    </a:solidFill>
                  </a:rPr>
                  <a:t>) = </a:t>
                </a:r>
                <a:r>
                  <a:rPr lang="en-GB" altLang="en-US" i="1" dirty="0" err="1">
                    <a:solidFill>
                      <a:schemeClr val="tx1"/>
                    </a:solidFill>
                  </a:rPr>
                  <a:t>s</a:t>
                </a:r>
                <a:r>
                  <a:rPr lang="en-GB" altLang="en-US" b="1" dirty="0" err="1">
                    <a:solidFill>
                      <a:schemeClr val="tx1"/>
                    </a:solidFill>
                  </a:rPr>
                  <a:t>Rx</a:t>
                </a:r>
                <a:r>
                  <a:rPr lang="en-GB" altLang="en-US" dirty="0" err="1">
                    <a:solidFill>
                      <a:schemeClr val="tx1"/>
                    </a:solidFill>
                  </a:rPr>
                  <a:t>+</a:t>
                </a:r>
                <a:r>
                  <a:rPr lang="en-GB" altLang="en-US" b="1" dirty="0" err="1">
                    <a:solidFill>
                      <a:schemeClr val="tx1"/>
                    </a:solidFill>
                  </a:rPr>
                  <a:t>t</a:t>
                </a:r>
                <a:endParaRPr lang="en-GB" altLang="en-US" dirty="0">
                  <a:solidFill>
                    <a:schemeClr val="tx1"/>
                  </a:solidFill>
                </a:endParaRPr>
              </a:p>
              <a:p>
                <a:pPr eaLnBrk="1" hangingPunct="1">
                  <a:buClr>
                    <a:srgbClr val="000000"/>
                  </a:buClr>
                  <a:buSzPct val="100000"/>
                  <a:buFont typeface="Wingdings" panose="05000000000000000000" pitchFamily="2" charset="2"/>
                  <a:buChar char="§"/>
                </a:pPr>
                <a:r>
                  <a:rPr lang="en-GB" altLang="en-US" dirty="0">
                    <a:solidFill>
                      <a:schemeClr val="tx1"/>
                    </a:solidFill>
                  </a:rPr>
                  <a:t>Scaling factor </a:t>
                </a:r>
                <a:r>
                  <a:rPr lang="en-GB" altLang="en-US" i="1" dirty="0">
                    <a:solidFill>
                      <a:schemeClr val="tx1"/>
                    </a:solidFill>
                  </a:rPr>
                  <a:t>s</a:t>
                </a:r>
              </a:p>
              <a:p>
                <a:pPr eaLnBrk="1" hangingPunct="1">
                  <a:buClr>
                    <a:srgbClr val="000000"/>
                  </a:buClr>
                  <a:buSzPct val="100000"/>
                  <a:buFont typeface="Wingdings" panose="05000000000000000000" pitchFamily="2" charset="2"/>
                  <a:buChar char="§"/>
                </a:pPr>
                <a:r>
                  <a:rPr lang="en-GB" altLang="en-US" dirty="0">
                    <a:solidFill>
                      <a:schemeClr val="tx1"/>
                    </a:solidFill>
                  </a:rPr>
                  <a:t>Invariants: Distance ratios, angles, parallelism </a:t>
                </a:r>
              </a:p>
            </p:txBody>
          </p:sp>
          <p:sp>
            <p:nvSpPr>
              <p:cNvPr id="62" name="34 - Ελεύθερη σχεδίαση"/>
              <p:cNvSpPr/>
              <p:nvPr/>
            </p:nvSpPr>
            <p:spPr>
              <a:xfrm>
                <a:off x="4697413" y="2182813"/>
                <a:ext cx="871537" cy="850900"/>
              </a:xfrm>
              <a:custGeom>
                <a:avLst/>
                <a:gdLst>
                  <a:gd name="connsiteX0" fmla="*/ 0 w 872836"/>
                  <a:gd name="connsiteY0" fmla="*/ 852054 h 852054"/>
                  <a:gd name="connsiteX1" fmla="*/ 145473 w 872836"/>
                  <a:gd name="connsiteY1" fmla="*/ 145473 h 852054"/>
                  <a:gd name="connsiteX2" fmla="*/ 872836 w 872836"/>
                  <a:gd name="connsiteY2" fmla="*/ 0 h 852054"/>
                </a:gdLst>
                <a:ahLst/>
                <a:cxnLst>
                  <a:cxn ang="0">
                    <a:pos x="connsiteX0" y="connsiteY0"/>
                  </a:cxn>
                  <a:cxn ang="0">
                    <a:pos x="connsiteX1" y="connsiteY1"/>
                  </a:cxn>
                  <a:cxn ang="0">
                    <a:pos x="connsiteX2" y="connsiteY2"/>
                  </a:cxn>
                </a:cxnLst>
                <a:rect l="l" t="t" r="r" b="b"/>
                <a:pathLst>
                  <a:path w="872836" h="852054">
                    <a:moveTo>
                      <a:pt x="0" y="852054"/>
                    </a:moveTo>
                    <a:cubicBezTo>
                      <a:pt x="0" y="569768"/>
                      <a:pt x="0" y="287482"/>
                      <a:pt x="145473" y="145473"/>
                    </a:cubicBezTo>
                    <a:cubicBezTo>
                      <a:pt x="290946" y="3464"/>
                      <a:pt x="581891" y="1732"/>
                      <a:pt x="872836" y="0"/>
                    </a:cubicBezTo>
                  </a:path>
                </a:pathLst>
              </a:custGeom>
              <a:ln>
                <a:solidFill>
                  <a:schemeClr val="tx1"/>
                </a:solidFill>
                <a:head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grpSp>
        <p:sp>
          <p:nvSpPr>
            <p:cNvPr id="67" name="42 - TextBox"/>
            <p:cNvSpPr txBox="1">
              <a:spLocks noChangeArrowheads="1"/>
            </p:cNvSpPr>
            <p:nvPr/>
          </p:nvSpPr>
          <p:spPr bwMode="auto">
            <a:xfrm>
              <a:off x="4787900" y="6524625"/>
              <a:ext cx="4176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buClr>
                  <a:srgbClr val="000000"/>
                </a:buClr>
                <a:buSzPct val="100000"/>
                <a:buFont typeface="Times New Roman" panose="02020603050405020304" pitchFamily="18" charset="0"/>
                <a:buNone/>
              </a:pPr>
              <a:r>
                <a:rPr lang="en-GB" altLang="en-US" sz="1400">
                  <a:solidFill>
                    <a:schemeClr val="tx1"/>
                  </a:solidFill>
                </a:rPr>
                <a:t>*not to be confused with the image similarity metric</a:t>
              </a:r>
            </a:p>
          </p:txBody>
        </p:sp>
      </p:grpSp>
      <p:sp>
        <p:nvSpPr>
          <p:cNvPr id="68" name="TextBox 67"/>
          <p:cNvSpPr txBox="1"/>
          <p:nvPr/>
        </p:nvSpPr>
        <p:spPr>
          <a:xfrm>
            <a:off x="7200198" y="-2361"/>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13783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reasonable transformation means that deformations should be physically realistic</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5" name="7 - TextBox"/>
          <p:cNvSpPr txBox="1">
            <a:spLocks noChangeArrowheads="1"/>
          </p:cNvSpPr>
          <p:nvPr/>
        </p:nvSpPr>
        <p:spPr bwMode="auto">
          <a:xfrm>
            <a:off x="84622" y="2232057"/>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dirty="0">
                <a:solidFill>
                  <a:schemeClr val="tx1"/>
                </a:solidFill>
              </a:rPr>
              <a:t>Transformation model should be </a:t>
            </a:r>
            <a:r>
              <a:rPr lang="en-GB" altLang="en-US" i="1" dirty="0">
                <a:solidFill>
                  <a:srgbClr val="0070C0"/>
                </a:solidFill>
              </a:rPr>
              <a:t>flexible </a:t>
            </a:r>
          </a:p>
        </p:txBody>
      </p:sp>
      <p:grpSp>
        <p:nvGrpSpPr>
          <p:cNvPr id="6" name="16 - Ομάδα"/>
          <p:cNvGrpSpPr>
            <a:grpSpLocks/>
          </p:cNvGrpSpPr>
          <p:nvPr/>
        </p:nvGrpSpPr>
        <p:grpSpPr bwMode="auto">
          <a:xfrm>
            <a:off x="4985372" y="1666510"/>
            <a:ext cx="3311525" cy="3384550"/>
            <a:chOff x="4932040" y="2204864"/>
            <a:chExt cx="3312368" cy="3456384"/>
          </a:xfrm>
        </p:grpSpPr>
        <p:sp>
          <p:nvSpPr>
            <p:cNvPr id="7" name="11 - Στρογγυλεμένο ορθογώνιο"/>
            <p:cNvSpPr/>
            <p:nvPr/>
          </p:nvSpPr>
          <p:spPr>
            <a:xfrm>
              <a:off x="4932040" y="2204864"/>
              <a:ext cx="3312368" cy="345638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grpSp>
          <p:nvGrpSpPr>
            <p:cNvPr id="8" name="15 - Ομάδα"/>
            <p:cNvGrpSpPr>
              <a:grpSpLocks/>
            </p:cNvGrpSpPr>
            <p:nvPr/>
          </p:nvGrpSpPr>
          <p:grpSpPr bwMode="auto">
            <a:xfrm>
              <a:off x="5220072" y="2422629"/>
              <a:ext cx="2814923" cy="2995570"/>
              <a:chOff x="4644008" y="2422629"/>
              <a:chExt cx="2814923" cy="2995570"/>
            </a:xfrm>
          </p:grpSpPr>
          <p:sp>
            <p:nvSpPr>
              <p:cNvPr id="9" name="6 - TextBox"/>
              <p:cNvSpPr txBox="1">
                <a:spLocks noChangeArrowheads="1"/>
              </p:cNvSpPr>
              <p:nvPr/>
            </p:nvSpPr>
            <p:spPr bwMode="auto">
              <a:xfrm>
                <a:off x="4644008" y="2422629"/>
                <a:ext cx="2736874" cy="6548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“Folding” and/or “Inversion” of features </a:t>
                </a:r>
              </a:p>
            </p:txBody>
          </p:sp>
          <p:sp>
            <p:nvSpPr>
              <p:cNvPr id="10" name="8 - TextBox"/>
              <p:cNvSpPr txBox="1">
                <a:spLocks noChangeArrowheads="1"/>
              </p:cNvSpPr>
              <p:nvPr/>
            </p:nvSpPr>
            <p:spPr bwMode="auto">
              <a:xfrm>
                <a:off x="4644008" y="3203684"/>
                <a:ext cx="273630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“Tearing” of features</a:t>
                </a:r>
              </a:p>
            </p:txBody>
          </p:sp>
          <p:sp>
            <p:nvSpPr>
              <p:cNvPr id="11" name="9 - TextBox"/>
              <p:cNvSpPr txBox="1">
                <a:spLocks noChangeArrowheads="1"/>
              </p:cNvSpPr>
              <p:nvPr/>
            </p:nvSpPr>
            <p:spPr bwMode="auto">
              <a:xfrm>
                <a:off x="4644008" y="3717032"/>
                <a:ext cx="273630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“Holes”</a:t>
                </a:r>
              </a:p>
            </p:txBody>
          </p:sp>
          <p:sp>
            <p:nvSpPr>
              <p:cNvPr id="12" name="10 - TextBox"/>
              <p:cNvSpPr txBox="1">
                <a:spLocks noChangeArrowheads="1"/>
              </p:cNvSpPr>
              <p:nvPr/>
            </p:nvSpPr>
            <p:spPr bwMode="auto">
              <a:xfrm>
                <a:off x="4644008" y="4221088"/>
                <a:ext cx="273630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Disintegration of structures</a:t>
                </a:r>
              </a:p>
            </p:txBody>
          </p:sp>
          <p:sp>
            <p:nvSpPr>
              <p:cNvPr id="13" name="13 - TextBox"/>
              <p:cNvSpPr txBox="1"/>
              <p:nvPr/>
            </p:nvSpPr>
            <p:spPr>
              <a:xfrm>
                <a:off x="4716016" y="5013176"/>
                <a:ext cx="2736304" cy="400110"/>
              </a:xfrm>
              <a:prstGeom prst="rect">
                <a:avLst/>
              </a:prstGeom>
              <a:noFill/>
            </p:spPr>
            <p:txBody>
              <a:bodyPr>
                <a:spAutoFit/>
              </a:bodyPr>
              <a:lstStyle/>
              <a:p>
                <a:pPr algn="ctr" eaLnBrk="1" hangingPunct="1">
                  <a:buClr>
                    <a:srgbClr val="000000"/>
                  </a:buClr>
                  <a:buSzPct val="100000"/>
                  <a:buFont typeface="Times New Roman" panose="02020603050405020304" pitchFamily="18" charset="0"/>
                  <a:buNone/>
                  <a:defRPr/>
                </a:pPr>
                <a:r>
                  <a:rPr lang="en-GB" sz="2000" cap="small" dirty="0">
                    <a:ln>
                      <a:solidFill>
                        <a:srgbClr val="FF0000"/>
                      </a:solidFill>
                    </a:ln>
                    <a:solidFill>
                      <a:schemeClr val="tx1"/>
                    </a:solidFill>
                    <a:latin typeface="Arial" charset="0"/>
                    <a:cs typeface="Arial" charset="0"/>
                  </a:rPr>
                  <a:t>Not Allowed</a:t>
                </a:r>
              </a:p>
            </p:txBody>
          </p:sp>
        </p:grpSp>
      </p:grpSp>
      <p:sp>
        <p:nvSpPr>
          <p:cNvPr id="14" name="18 - TextBox"/>
          <p:cNvSpPr txBox="1">
            <a:spLocks noChangeArrowheads="1"/>
          </p:cNvSpPr>
          <p:nvPr/>
        </p:nvSpPr>
        <p:spPr bwMode="auto">
          <a:xfrm>
            <a:off x="156059" y="3816382"/>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a:solidFill>
                  <a:schemeClr val="tx1"/>
                </a:solidFill>
              </a:rPr>
              <a:t>Deformations should be </a:t>
            </a:r>
            <a:r>
              <a:rPr lang="en-GB" altLang="en-US" i="1">
                <a:solidFill>
                  <a:srgbClr val="0070C0"/>
                </a:solidFill>
              </a:rPr>
              <a:t>physically realistic </a:t>
            </a:r>
            <a:r>
              <a:rPr lang="en-GB" altLang="en-US">
                <a:solidFill>
                  <a:schemeClr val="tx1"/>
                </a:solidFill>
              </a:rPr>
              <a:t>and/or</a:t>
            </a:r>
            <a:r>
              <a:rPr lang="en-GB" altLang="en-US" i="1">
                <a:solidFill>
                  <a:srgbClr val="0070C0"/>
                </a:solidFill>
              </a:rPr>
              <a:t> topology preserving</a:t>
            </a:r>
          </a:p>
        </p:txBody>
      </p:sp>
      <p:cxnSp>
        <p:nvCxnSpPr>
          <p:cNvPr id="15" name="20 - Ευθύγραμμο βέλος σύνδεσης"/>
          <p:cNvCxnSpPr/>
          <p:nvPr/>
        </p:nvCxnSpPr>
        <p:spPr>
          <a:xfrm>
            <a:off x="1451459" y="2878170"/>
            <a:ext cx="0" cy="938212"/>
          </a:xfrm>
          <a:prstGeom prst="straightConnector1">
            <a:avLst/>
          </a:prstGeom>
          <a:ln w="31750">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22 - Ευθύγραμμο βέλος σύνδεσης"/>
          <p:cNvCxnSpPr/>
          <p:nvPr/>
        </p:nvCxnSpPr>
        <p:spPr>
          <a:xfrm flipV="1">
            <a:off x="2319130" y="3322273"/>
            <a:ext cx="2521779" cy="4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pic>
        <p:nvPicPr>
          <p:cNvPr id="19" name="Picture 18"/>
          <p:cNvPicPr>
            <a:picLocks noChangeAspect="1"/>
          </p:cNvPicPr>
          <p:nvPr/>
        </p:nvPicPr>
        <p:blipFill>
          <a:blip r:embed="rId3"/>
          <a:stretch>
            <a:fillRect/>
          </a:stretch>
        </p:blipFill>
        <p:spPr>
          <a:xfrm>
            <a:off x="2959860" y="5211941"/>
            <a:ext cx="5622073" cy="1414586"/>
          </a:xfrm>
          <a:prstGeom prst="rect">
            <a:avLst/>
          </a:prstGeom>
        </p:spPr>
      </p:pic>
      <p:sp>
        <p:nvSpPr>
          <p:cNvPr id="20" name="TextBox 19"/>
          <p:cNvSpPr txBox="1"/>
          <p:nvPr/>
        </p:nvSpPr>
        <p:spPr>
          <a:xfrm>
            <a:off x="2833411" y="3451804"/>
            <a:ext cx="1738589" cy="923330"/>
          </a:xfrm>
          <a:prstGeom prst="rect">
            <a:avLst/>
          </a:prstGeom>
          <a:noFill/>
        </p:spPr>
        <p:txBody>
          <a:bodyPr wrap="square" rtlCol="0">
            <a:spAutoFit/>
          </a:bodyPr>
          <a:lstStyle/>
          <a:p>
            <a:pPr algn="ctr"/>
            <a:r>
              <a:rPr lang="en-US" dirty="0" smtClean="0"/>
              <a:t>Transformation restricted to prevent</a:t>
            </a:r>
            <a:r>
              <a:rPr lang="mr-IN" dirty="0" smtClean="0"/>
              <a:t>…</a:t>
            </a:r>
            <a:endParaRPr lang="en-US" dirty="0"/>
          </a:p>
        </p:txBody>
      </p:sp>
      <p:sp>
        <p:nvSpPr>
          <p:cNvPr id="22" name="TextBox 21"/>
          <p:cNvSpPr txBox="1"/>
          <p:nvPr/>
        </p:nvSpPr>
        <p:spPr>
          <a:xfrm>
            <a:off x="2942497" y="2884012"/>
            <a:ext cx="1520416" cy="369332"/>
          </a:xfrm>
          <a:prstGeom prst="rect">
            <a:avLst/>
          </a:prstGeom>
          <a:noFill/>
        </p:spPr>
        <p:txBody>
          <a:bodyPr wrap="none" rtlCol="0">
            <a:spAutoFit/>
          </a:bodyPr>
          <a:lstStyle/>
          <a:p>
            <a:r>
              <a:rPr lang="en-US" i="1" dirty="0" err="1" smtClean="0">
                <a:solidFill>
                  <a:srgbClr val="FF0000"/>
                </a:solidFill>
              </a:rPr>
              <a:t>Regularisation</a:t>
            </a:r>
            <a:endParaRPr lang="en-US" i="1" dirty="0">
              <a:solidFill>
                <a:srgbClr val="FF0000"/>
              </a:solidFill>
            </a:endParaRPr>
          </a:p>
        </p:txBody>
      </p:sp>
    </p:spTree>
    <p:extLst>
      <p:ext uri="{BB962C8B-B14F-4D97-AF65-F5344CB8AC3E}">
        <p14:creationId xmlns:p14="http://schemas.microsoft.com/office/powerpoint/2010/main" val="669189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alone is not enough, we need to establish correspondence (alignment) of the images</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4" name="Rectangle 13"/>
          <p:cNvSpPr>
            <a:spLocks noChangeArrowheads="1"/>
          </p:cNvSpPr>
          <p:nvPr/>
        </p:nvSpPr>
        <p:spPr bwMode="auto">
          <a:xfrm>
            <a:off x="1115616" y="2597764"/>
            <a:ext cx="6840538" cy="1875114"/>
          </a:xfrm>
          <a:prstGeom prst="rect">
            <a:avLst/>
          </a:prstGeom>
          <a:solidFill>
            <a:srgbClr val="CCECFF"/>
          </a:solidFill>
          <a:ln w="9525">
            <a:solidFill>
              <a:srgbClr val="CCECFF"/>
            </a:solidFill>
            <a:miter lim="800000"/>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a:solidFill>
                <a:srgbClr val="CCECFF"/>
              </a:solidFill>
            </a:endParaRPr>
          </a:p>
        </p:txBody>
      </p:sp>
      <p:sp>
        <p:nvSpPr>
          <p:cNvPr id="5" name="Text Box 7"/>
          <p:cNvSpPr txBox="1">
            <a:spLocks noChangeArrowheads="1"/>
          </p:cNvSpPr>
          <p:nvPr/>
        </p:nvSpPr>
        <p:spPr bwMode="auto">
          <a:xfrm>
            <a:off x="2627313" y="1844675"/>
            <a:ext cx="410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en-US" altLang="en-US"/>
          </a:p>
        </p:txBody>
      </p:sp>
      <p:sp>
        <p:nvSpPr>
          <p:cNvPr id="6" name="Text Box 8"/>
          <p:cNvSpPr txBox="1">
            <a:spLocks noChangeArrowheads="1"/>
          </p:cNvSpPr>
          <p:nvPr/>
        </p:nvSpPr>
        <p:spPr bwMode="auto">
          <a:xfrm>
            <a:off x="395288" y="1844675"/>
            <a:ext cx="8353425" cy="376238"/>
          </a:xfrm>
          <a:prstGeom prst="rect">
            <a:avLst/>
          </a:prstGeom>
          <a:solidFill>
            <a:srgbClr val="F7FFAB"/>
          </a:solidFill>
          <a:ln w="9525">
            <a:solidFill>
              <a:srgbClr val="F7FFAB"/>
            </a:solidFill>
            <a:miter lim="800000"/>
            <a:headEnd/>
            <a:tailEnd/>
          </a:ln>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a:solidFill>
                  <a:schemeClr val="tx1"/>
                </a:solidFill>
              </a:rPr>
              <a:t>Similarity  ≈ “Likeness”</a:t>
            </a:r>
            <a:r>
              <a:rPr lang="en-GB" altLang="en-US" b="1">
                <a:solidFill>
                  <a:srgbClr val="FF0066"/>
                </a:solidFill>
              </a:rPr>
              <a:t>               </a:t>
            </a:r>
            <a:r>
              <a:rPr lang="en-GB" altLang="en-US" b="1">
                <a:solidFill>
                  <a:schemeClr val="tx1"/>
                </a:solidFill>
              </a:rPr>
              <a:t>Visual Resemblance</a:t>
            </a:r>
          </a:p>
        </p:txBody>
      </p:sp>
      <p:sp>
        <p:nvSpPr>
          <p:cNvPr id="7" name="Text Box 16"/>
          <p:cNvSpPr txBox="1">
            <a:spLocks noChangeArrowheads="1"/>
          </p:cNvSpPr>
          <p:nvPr/>
        </p:nvSpPr>
        <p:spPr bwMode="auto">
          <a:xfrm>
            <a:off x="1331516" y="3101820"/>
            <a:ext cx="2808288" cy="1231900"/>
          </a:xfrm>
          <a:prstGeom prst="rect">
            <a:avLst/>
          </a:prstGeom>
          <a:solidFill>
            <a:srgbClr val="F7FFAB"/>
          </a:solidFill>
          <a:ln w="9525">
            <a:solidFill>
              <a:srgbClr val="F7FFAB"/>
            </a:solidFill>
            <a:miter lim="800000"/>
            <a:headEnd/>
            <a:tailEnd/>
          </a:ln>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dirty="0">
                <a:solidFill>
                  <a:schemeClr val="tx1"/>
                </a:solidFill>
              </a:rPr>
              <a:t>Geometry &amp; Structure</a:t>
            </a:r>
          </a:p>
          <a:p>
            <a:pPr algn="ctr" eaLnBrk="1" hangingPunct="1">
              <a:spcBef>
                <a:spcPct val="50000"/>
              </a:spcBef>
              <a:buClr>
                <a:srgbClr val="000000"/>
              </a:buClr>
              <a:buSzPct val="100000"/>
              <a:buFont typeface="Times New Roman" panose="02020603050405020304" pitchFamily="18" charset="0"/>
              <a:buNone/>
            </a:pPr>
            <a:r>
              <a:rPr lang="en-GB" altLang="en-US" sz="1600" dirty="0">
                <a:solidFill>
                  <a:schemeClr val="tx1"/>
                </a:solidFill>
              </a:rPr>
              <a:t>Shape, size and spatial relationships between features</a:t>
            </a:r>
            <a:endParaRPr lang="en-US" altLang="en-US" sz="1600" dirty="0">
              <a:solidFill>
                <a:schemeClr val="tx1"/>
              </a:solidFill>
            </a:endParaRPr>
          </a:p>
        </p:txBody>
      </p:sp>
      <p:sp>
        <p:nvSpPr>
          <p:cNvPr id="8" name="Text Box 17"/>
          <p:cNvSpPr txBox="1">
            <a:spLocks noChangeArrowheads="1"/>
          </p:cNvSpPr>
          <p:nvPr/>
        </p:nvSpPr>
        <p:spPr bwMode="auto">
          <a:xfrm>
            <a:off x="5292329" y="3101820"/>
            <a:ext cx="2449512" cy="1230313"/>
          </a:xfrm>
          <a:prstGeom prst="rect">
            <a:avLst/>
          </a:prstGeom>
          <a:solidFill>
            <a:srgbClr val="F7FFAB"/>
          </a:solidFill>
          <a:ln w="9525">
            <a:solidFill>
              <a:srgbClr val="F7FFAB"/>
            </a:solidFill>
            <a:miter lim="800000"/>
            <a:headEnd/>
            <a:tailEnd/>
          </a:ln>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dirty="0">
                <a:solidFill>
                  <a:schemeClr val="tx1"/>
                </a:solidFill>
              </a:rPr>
              <a:t>Texture</a:t>
            </a:r>
          </a:p>
          <a:p>
            <a:pPr algn="ctr" eaLnBrk="1" hangingPunct="1">
              <a:spcBef>
                <a:spcPct val="50000"/>
              </a:spcBef>
              <a:buClr>
                <a:srgbClr val="000000"/>
              </a:buClr>
              <a:buSzPct val="100000"/>
              <a:buFont typeface="Times New Roman" panose="02020603050405020304" pitchFamily="18" charset="0"/>
              <a:buNone/>
            </a:pPr>
            <a:r>
              <a:rPr lang="en-GB" altLang="en-US" sz="1600" dirty="0">
                <a:solidFill>
                  <a:schemeClr val="tx1"/>
                </a:solidFill>
              </a:rPr>
              <a:t>Colour and intensity characteristics of features</a:t>
            </a:r>
            <a:endParaRPr lang="en-US" altLang="en-US" sz="1600" dirty="0">
              <a:solidFill>
                <a:schemeClr val="tx1"/>
              </a:solidFill>
            </a:endParaRPr>
          </a:p>
        </p:txBody>
      </p:sp>
      <p:sp>
        <p:nvSpPr>
          <p:cNvPr id="9" name="Text Box 18"/>
          <p:cNvSpPr txBox="1">
            <a:spLocks noChangeArrowheads="1"/>
          </p:cNvSpPr>
          <p:nvPr/>
        </p:nvSpPr>
        <p:spPr bwMode="auto">
          <a:xfrm>
            <a:off x="683568" y="4810635"/>
            <a:ext cx="7920037" cy="119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2200" u="sng" dirty="0">
                <a:solidFill>
                  <a:schemeClr val="tx1"/>
                </a:solidFill>
              </a:rPr>
              <a:t>Why is </a:t>
            </a:r>
            <a:r>
              <a:rPr lang="en-GB" altLang="en-US" sz="2200" u="sng" dirty="0">
                <a:solidFill>
                  <a:schemeClr val="hlink"/>
                </a:solidFill>
              </a:rPr>
              <a:t>Image Similarity</a:t>
            </a:r>
            <a:r>
              <a:rPr lang="en-GB" altLang="en-US" sz="2200" u="sng" dirty="0">
                <a:solidFill>
                  <a:schemeClr val="tx1"/>
                </a:solidFill>
              </a:rPr>
              <a:t> important for </a:t>
            </a:r>
            <a:r>
              <a:rPr lang="en-GB" altLang="en-US" sz="2200" u="sng" dirty="0">
                <a:solidFill>
                  <a:schemeClr val="hlink"/>
                </a:solidFill>
              </a:rPr>
              <a:t>Image Registration</a:t>
            </a:r>
            <a:r>
              <a:rPr lang="en-GB" altLang="en-US" sz="2200" dirty="0">
                <a:solidFill>
                  <a:schemeClr val="tx1"/>
                </a:solidFill>
              </a:rPr>
              <a:t>?</a:t>
            </a:r>
          </a:p>
          <a:p>
            <a:pPr algn="ctr" eaLnBrk="1" hangingPunct="1">
              <a:lnSpc>
                <a:spcPts val="2160"/>
              </a:lnSpc>
              <a:spcBef>
                <a:spcPts val="800"/>
              </a:spcBef>
              <a:buClr>
                <a:srgbClr val="000000"/>
              </a:buClr>
              <a:buSzPct val="100000"/>
              <a:buFont typeface="Times New Roman" panose="02020603050405020304" pitchFamily="18" charset="0"/>
              <a:buNone/>
            </a:pPr>
            <a:r>
              <a:rPr lang="en-GB" altLang="en-US" dirty="0">
                <a:solidFill>
                  <a:schemeClr val="tx1"/>
                </a:solidFill>
              </a:rPr>
              <a:t>Basis for </a:t>
            </a:r>
            <a:r>
              <a:rPr lang="en-GB" altLang="en-US" i="1" u="sng" dirty="0">
                <a:solidFill>
                  <a:schemeClr val="tx1"/>
                </a:solidFill>
              </a:rPr>
              <a:t>comparison</a:t>
            </a:r>
            <a:r>
              <a:rPr lang="en-GB" altLang="en-US" dirty="0">
                <a:solidFill>
                  <a:schemeClr val="tx1"/>
                </a:solidFill>
              </a:rPr>
              <a:t>              </a:t>
            </a:r>
            <a:r>
              <a:rPr lang="en-GB" altLang="en-US" dirty="0" smtClean="0">
                <a:solidFill>
                  <a:schemeClr val="tx1"/>
                </a:solidFill>
              </a:rPr>
              <a:t>   Measure </a:t>
            </a:r>
            <a:r>
              <a:rPr lang="en-GB" altLang="en-US" dirty="0">
                <a:solidFill>
                  <a:schemeClr val="tx1"/>
                </a:solidFill>
              </a:rPr>
              <a:t>of </a:t>
            </a:r>
            <a:r>
              <a:rPr lang="en-GB" altLang="en-US" i="1" u="sng" dirty="0">
                <a:solidFill>
                  <a:schemeClr val="tx1"/>
                </a:solidFill>
              </a:rPr>
              <a:t>correspondence</a:t>
            </a:r>
            <a:r>
              <a:rPr lang="en-GB" altLang="en-US" dirty="0">
                <a:solidFill>
                  <a:schemeClr val="tx1"/>
                </a:solidFill>
              </a:rPr>
              <a:t> </a:t>
            </a:r>
            <a:r>
              <a:rPr lang="en-GB" altLang="en-US" dirty="0" smtClean="0">
                <a:solidFill>
                  <a:schemeClr val="tx1"/>
                </a:solidFill>
              </a:rPr>
              <a:t>(alignment)</a:t>
            </a:r>
          </a:p>
          <a:p>
            <a:pPr algn="r" eaLnBrk="1" hangingPunct="1">
              <a:spcBef>
                <a:spcPts val="800"/>
              </a:spcBef>
              <a:buClr>
                <a:srgbClr val="000000"/>
              </a:buClr>
              <a:buSzPct val="100000"/>
              <a:buFont typeface="Times New Roman" panose="02020603050405020304" pitchFamily="18" charset="0"/>
              <a:buNone/>
            </a:pPr>
            <a:r>
              <a:rPr lang="en-GB" altLang="en-US" b="1" i="1" dirty="0" smtClean="0">
                <a:solidFill>
                  <a:schemeClr val="tx1"/>
                </a:solidFill>
              </a:rPr>
              <a:t>Measures the accuracy </a:t>
            </a:r>
            <a:r>
              <a:rPr lang="en-GB" altLang="en-US" b="1" i="1" dirty="0" smtClean="0">
                <a:solidFill>
                  <a:schemeClr val="tx1"/>
                </a:solidFill>
              </a:rPr>
              <a:t>of the </a:t>
            </a:r>
            <a:r>
              <a:rPr lang="en-GB" altLang="en-US" b="1" i="1" dirty="0" smtClean="0">
                <a:solidFill>
                  <a:schemeClr val="tx1"/>
                </a:solidFill>
              </a:rPr>
              <a:t>transformation      </a:t>
            </a:r>
            <a:endParaRPr lang="en-US" altLang="en-US" b="1" i="1" dirty="0">
              <a:solidFill>
                <a:schemeClr val="tx1"/>
              </a:solidFill>
            </a:endParaRPr>
          </a:p>
        </p:txBody>
      </p:sp>
      <p:sp>
        <p:nvSpPr>
          <p:cNvPr id="10" name="Text Box 19"/>
          <p:cNvSpPr txBox="1">
            <a:spLocks noChangeArrowheads="1"/>
          </p:cNvSpPr>
          <p:nvPr/>
        </p:nvSpPr>
        <p:spPr bwMode="auto">
          <a:xfrm>
            <a:off x="2915816" y="2661091"/>
            <a:ext cx="345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b="1" dirty="0">
                <a:solidFill>
                  <a:srgbClr val="008000"/>
                </a:solidFill>
              </a:rPr>
              <a:t>Image Similarity</a:t>
            </a:r>
            <a:endParaRPr lang="en-US" altLang="en-US" b="1" dirty="0">
              <a:solidFill>
                <a:srgbClr val="008000"/>
              </a:solidFill>
            </a:endParaRPr>
          </a:p>
        </p:txBody>
      </p:sp>
      <p:sp>
        <p:nvSpPr>
          <p:cNvPr id="11" name="Line 21"/>
          <p:cNvSpPr>
            <a:spLocks noChangeShapeType="1"/>
          </p:cNvSpPr>
          <p:nvPr/>
        </p:nvSpPr>
        <p:spPr bwMode="auto">
          <a:xfrm>
            <a:off x="3301140" y="5443818"/>
            <a:ext cx="720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20"/>
          <p:cNvSpPr>
            <a:spLocks noChangeShapeType="1"/>
          </p:cNvSpPr>
          <p:nvPr/>
        </p:nvSpPr>
        <p:spPr bwMode="auto">
          <a:xfrm>
            <a:off x="4356100" y="2060575"/>
            <a:ext cx="720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TextBox 13"/>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507299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Feature-based image similarity may use landmarks or surfaces to enable registration</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3311871"/>
            <a:ext cx="453548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1223963" y="2841971"/>
            <a:ext cx="2520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a:solidFill>
                  <a:schemeClr val="tx1"/>
                </a:solidFill>
              </a:rPr>
              <a:t>Point-sets</a:t>
            </a:r>
            <a:endParaRPr lang="en-US" altLang="en-US" sz="1600">
              <a:solidFill>
                <a:schemeClr val="tx1"/>
              </a:solidFill>
            </a:endParaRPr>
          </a:p>
        </p:txBody>
      </p:sp>
      <p:sp>
        <p:nvSpPr>
          <p:cNvPr id="9" name="Text Box 10"/>
          <p:cNvSpPr txBox="1">
            <a:spLocks noChangeArrowheads="1"/>
          </p:cNvSpPr>
          <p:nvPr/>
        </p:nvSpPr>
        <p:spPr bwMode="auto">
          <a:xfrm>
            <a:off x="719138" y="2940396"/>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b="1">
                <a:solidFill>
                  <a:schemeClr val="tx1"/>
                </a:solidFill>
              </a:rPr>
              <a:t>q</a:t>
            </a:r>
            <a:endParaRPr lang="en-US" altLang="en-US" sz="1600" b="1">
              <a:solidFill>
                <a:schemeClr val="tx1"/>
              </a:solidFill>
            </a:endParaRPr>
          </a:p>
        </p:txBody>
      </p:sp>
      <p:sp>
        <p:nvSpPr>
          <p:cNvPr id="10" name="Text Box 11"/>
          <p:cNvSpPr txBox="1">
            <a:spLocks noChangeArrowheads="1"/>
          </p:cNvSpPr>
          <p:nvPr/>
        </p:nvSpPr>
        <p:spPr bwMode="auto">
          <a:xfrm>
            <a:off x="3024188" y="2940396"/>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b="1">
                <a:solidFill>
                  <a:schemeClr val="tx1"/>
                </a:solidFill>
              </a:rPr>
              <a:t>p</a:t>
            </a:r>
            <a:endParaRPr lang="en-US" altLang="en-US" sz="1600" b="1">
              <a:solidFill>
                <a:schemeClr val="tx1"/>
              </a:solidFill>
            </a:endParaRPr>
          </a:p>
        </p:txBody>
      </p:sp>
      <p:sp>
        <p:nvSpPr>
          <p:cNvPr id="11" name="Text Box 17"/>
          <p:cNvSpPr txBox="1">
            <a:spLocks noChangeArrowheads="1"/>
          </p:cNvSpPr>
          <p:nvPr/>
        </p:nvSpPr>
        <p:spPr bwMode="auto">
          <a:xfrm>
            <a:off x="503238" y="5555008"/>
            <a:ext cx="1728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a:solidFill>
                  <a:schemeClr val="tx1"/>
                </a:solidFill>
              </a:rPr>
              <a:t>Image A</a:t>
            </a:r>
            <a:endParaRPr lang="en-US" altLang="en-US" sz="1600">
              <a:solidFill>
                <a:schemeClr val="tx1"/>
              </a:solidFill>
            </a:endParaRPr>
          </a:p>
        </p:txBody>
      </p:sp>
      <p:sp>
        <p:nvSpPr>
          <p:cNvPr id="12" name="Text Box 18"/>
          <p:cNvSpPr txBox="1">
            <a:spLocks noChangeArrowheads="1"/>
          </p:cNvSpPr>
          <p:nvPr/>
        </p:nvSpPr>
        <p:spPr bwMode="auto">
          <a:xfrm>
            <a:off x="2806700" y="5555008"/>
            <a:ext cx="1728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a:solidFill>
                  <a:schemeClr val="tx1"/>
                </a:solidFill>
              </a:rPr>
              <a:t>Image B</a:t>
            </a:r>
            <a:endParaRPr lang="en-US" altLang="en-US" sz="1600">
              <a:solidFill>
                <a:schemeClr val="tx1"/>
              </a:solidFill>
            </a:endParaRPr>
          </a:p>
        </p:txBody>
      </p:sp>
      <p:grpSp>
        <p:nvGrpSpPr>
          <p:cNvPr id="18" name="Group 17"/>
          <p:cNvGrpSpPr/>
          <p:nvPr/>
        </p:nvGrpSpPr>
        <p:grpSpPr>
          <a:xfrm>
            <a:off x="1825142" y="2962621"/>
            <a:ext cx="7318858" cy="3885509"/>
            <a:chOff x="1825142" y="2962621"/>
            <a:chExt cx="7318858" cy="3885509"/>
          </a:xfrm>
        </p:grpSpPr>
        <p:graphicFrame>
          <p:nvGraphicFramePr>
            <p:cNvPr id="5" name="Object 6"/>
            <p:cNvGraphicFramePr>
              <a:graphicFrameLocks noChangeAspect="1"/>
            </p:cNvGraphicFramePr>
            <p:nvPr>
              <p:extLst>
                <p:ext uri="{D42A27DB-BD31-4B8C-83A1-F6EECF244321}">
                  <p14:modId xmlns:p14="http://schemas.microsoft.com/office/powerpoint/2010/main" val="1515625622"/>
                </p:ext>
              </p:extLst>
            </p:nvPr>
          </p:nvGraphicFramePr>
          <p:xfrm>
            <a:off x="5629275" y="3997671"/>
            <a:ext cx="2492375" cy="730250"/>
          </p:xfrm>
          <a:graphic>
            <a:graphicData uri="http://schemas.openxmlformats.org/presentationml/2006/ole">
              <mc:AlternateContent xmlns:mc="http://schemas.openxmlformats.org/markup-compatibility/2006">
                <mc:Choice xmlns:v="urn:schemas-microsoft-com:vml" Requires="v">
                  <p:oleObj spid="_x0000_s62471" name="Equation" r:id="rId5" imgW="1257300" imgH="368300" progId="Equation.3">
                    <p:embed/>
                  </p:oleObj>
                </mc:Choice>
                <mc:Fallback>
                  <p:oleObj name="Equation" r:id="rId5" imgW="12573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275" y="3997671"/>
                          <a:ext cx="24923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8"/>
            <p:cNvSpPr txBox="1">
              <a:spLocks noChangeArrowheads="1"/>
            </p:cNvSpPr>
            <p:nvPr/>
          </p:nvSpPr>
          <p:spPr bwMode="auto">
            <a:xfrm>
              <a:off x="4716463" y="3467446"/>
              <a:ext cx="44275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500">
                  <a:solidFill>
                    <a:schemeClr val="hlink"/>
                  </a:solidFill>
                </a:rPr>
                <a:t>Image similarity = -∑(Distance between points)</a:t>
              </a:r>
              <a:r>
                <a:rPr lang="en-GB" altLang="en-US" sz="1500" baseline="30000">
                  <a:solidFill>
                    <a:schemeClr val="hlink"/>
                  </a:solidFill>
                </a:rPr>
                <a:t>2</a:t>
              </a:r>
            </a:p>
          </p:txBody>
        </p:sp>
        <p:sp>
          <p:nvSpPr>
            <p:cNvPr id="13" name="Text Box 20"/>
            <p:cNvSpPr txBox="1">
              <a:spLocks noChangeArrowheads="1"/>
            </p:cNvSpPr>
            <p:nvPr/>
          </p:nvSpPr>
          <p:spPr bwMode="auto">
            <a:xfrm>
              <a:off x="1825142" y="6595717"/>
              <a:ext cx="73088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75000"/>
                </a:lnSpc>
                <a:spcBef>
                  <a:spcPct val="50000"/>
                </a:spcBef>
                <a:buClr>
                  <a:srgbClr val="000000"/>
                </a:buClr>
                <a:buSzPct val="100000"/>
                <a:buFont typeface="Times New Roman" panose="02020603050405020304" pitchFamily="18" charset="0"/>
                <a:buNone/>
              </a:pPr>
              <a:r>
                <a:rPr lang="en-GB" altLang="en-US" sz="1400">
                  <a:solidFill>
                    <a:schemeClr val="tx1"/>
                  </a:solidFill>
                  <a:latin typeface="Times New Roman" panose="02020603050405020304" pitchFamily="18" charset="0"/>
                </a:rPr>
                <a:t>S</a:t>
              </a:r>
              <a:r>
                <a:rPr lang="en-GB" altLang="en-US" sz="1400">
                  <a:solidFill>
                    <a:schemeClr val="tx1"/>
                  </a:solidFill>
                </a:rPr>
                <a:t>: Image similarity; </a:t>
              </a:r>
              <a:r>
                <a:rPr lang="en-GB" altLang="en-US" sz="1400" b="1">
                  <a:solidFill>
                    <a:schemeClr val="tx1"/>
                  </a:solidFill>
                  <a:latin typeface="Times New Roman" panose="02020603050405020304" pitchFamily="18" charset="0"/>
                </a:rPr>
                <a:t>q</a:t>
              </a:r>
              <a:r>
                <a:rPr lang="en-GB" altLang="en-US" sz="1400">
                  <a:solidFill>
                    <a:schemeClr val="tx1"/>
                  </a:solidFill>
                  <a:latin typeface="Times New Roman" panose="02020603050405020304" pitchFamily="18" charset="0"/>
                </a:rPr>
                <a:t>, </a:t>
              </a:r>
              <a:r>
                <a:rPr lang="en-GB" altLang="en-US" sz="1400" b="1">
                  <a:solidFill>
                    <a:schemeClr val="tx1"/>
                  </a:solidFill>
                  <a:latin typeface="Times New Roman" panose="02020603050405020304" pitchFamily="18" charset="0"/>
                </a:rPr>
                <a:t>p</a:t>
              </a:r>
              <a:r>
                <a:rPr lang="en-GB" altLang="en-US" sz="1400">
                  <a:solidFill>
                    <a:schemeClr val="tx1"/>
                  </a:solidFill>
                </a:rPr>
                <a:t>: sets of points in images A and B; </a:t>
              </a:r>
              <a:r>
                <a:rPr lang="en-GB" altLang="en-US" sz="1400">
                  <a:solidFill>
                    <a:schemeClr val="tx1"/>
                  </a:solidFill>
                  <a:latin typeface="Times New Roman" panose="02020603050405020304" pitchFamily="18" charset="0"/>
                </a:rPr>
                <a:t>T</a:t>
              </a:r>
              <a:r>
                <a:rPr lang="en-GB" altLang="en-US" sz="1400">
                  <a:solidFill>
                    <a:schemeClr val="tx1"/>
                  </a:solidFill>
                </a:rPr>
                <a:t>: transformation</a:t>
              </a:r>
              <a:endParaRPr lang="en-US" altLang="en-US" sz="1400" i="1">
                <a:solidFill>
                  <a:schemeClr val="tx1"/>
                </a:solidFill>
                <a:latin typeface="Times New Roman" panose="02020603050405020304" pitchFamily="18" charset="0"/>
              </a:endParaRPr>
            </a:p>
          </p:txBody>
        </p:sp>
        <p:sp>
          <p:nvSpPr>
            <p:cNvPr id="14" name="Text Box 24"/>
            <p:cNvSpPr txBox="1">
              <a:spLocks noChangeArrowheads="1"/>
            </p:cNvSpPr>
            <p:nvPr/>
          </p:nvSpPr>
          <p:spPr bwMode="auto">
            <a:xfrm>
              <a:off x="4643438" y="2962621"/>
              <a:ext cx="4427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i="1" dirty="0">
                  <a:solidFill>
                    <a:schemeClr val="hlink"/>
                  </a:solidFill>
                </a:rPr>
                <a:t>Proximity</a:t>
              </a:r>
              <a:r>
                <a:rPr lang="en-GB" altLang="en-US" sz="1600" dirty="0">
                  <a:solidFill>
                    <a:schemeClr val="hlink"/>
                  </a:solidFill>
                </a:rPr>
                <a:t> of corresponding point features</a:t>
              </a:r>
              <a:endParaRPr lang="en-GB" altLang="en-US" sz="1600" baseline="30000" dirty="0">
                <a:solidFill>
                  <a:schemeClr val="hlink"/>
                </a:solidFill>
              </a:endParaRPr>
            </a:p>
          </p:txBody>
        </p:sp>
        <p:sp>
          <p:nvSpPr>
            <p:cNvPr id="15" name="Text Box 26"/>
            <p:cNvSpPr txBox="1">
              <a:spLocks noChangeArrowheads="1"/>
            </p:cNvSpPr>
            <p:nvPr/>
          </p:nvSpPr>
          <p:spPr bwMode="auto">
            <a:xfrm>
              <a:off x="4709698" y="4971949"/>
              <a:ext cx="4427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50000"/>
                </a:spcBef>
                <a:buClr>
                  <a:srgbClr val="000000"/>
                </a:buClr>
                <a:buSzPct val="100000"/>
                <a:buFont typeface="Times New Roman" panose="02020603050405020304" pitchFamily="18" charset="0"/>
                <a:buNone/>
              </a:pPr>
              <a:r>
                <a:rPr lang="en-GB" altLang="en-US" sz="1600">
                  <a:solidFill>
                    <a:schemeClr val="tx1"/>
                  </a:solidFill>
                </a:rPr>
                <a:t>Image registration </a:t>
              </a:r>
              <a:r>
                <a:rPr lang="en-GB" altLang="en-US" sz="1600" smtClean="0">
                  <a:solidFill>
                    <a:schemeClr val="tx1"/>
                  </a:solidFill>
                </a:rPr>
                <a:t>problem  </a:t>
              </a:r>
            </a:p>
            <a:p>
              <a:pPr algn="ctr" eaLnBrk="1" hangingPunct="1">
                <a:spcBef>
                  <a:spcPct val="50000"/>
                </a:spcBef>
                <a:buClr>
                  <a:srgbClr val="000000"/>
                </a:buClr>
                <a:buSzPct val="100000"/>
                <a:buFont typeface="Times New Roman" panose="02020603050405020304" pitchFamily="18" charset="0"/>
                <a:buNone/>
              </a:pPr>
              <a:r>
                <a:rPr lang="en-GB" altLang="en-US" sz="1600" dirty="0" smtClean="0">
                  <a:solidFill>
                    <a:schemeClr val="tx1"/>
                  </a:solidFill>
                </a:rPr>
                <a:t>= </a:t>
              </a:r>
              <a:endParaRPr lang="en-GB" altLang="en-US" sz="1600" dirty="0"/>
            </a:p>
            <a:p>
              <a:pPr algn="ctr" eaLnBrk="1" hangingPunct="1">
                <a:spcBef>
                  <a:spcPct val="50000"/>
                </a:spcBef>
                <a:buClr>
                  <a:srgbClr val="000000"/>
                </a:buClr>
                <a:buSzPct val="100000"/>
                <a:buFont typeface="Times New Roman" panose="02020603050405020304" pitchFamily="18" charset="0"/>
                <a:buNone/>
              </a:pPr>
              <a:r>
                <a:rPr lang="en-GB" altLang="en-US" sz="1600" dirty="0" smtClean="0">
                  <a:solidFill>
                    <a:schemeClr val="tx1"/>
                  </a:solidFill>
                </a:rPr>
                <a:t>Minimise </a:t>
              </a:r>
              <a:r>
                <a:rPr lang="en-GB" altLang="en-US" sz="1600" dirty="0">
                  <a:solidFill>
                    <a:schemeClr val="tx1"/>
                  </a:solidFill>
                </a:rPr>
                <a:t>sum of squared distance between points</a:t>
              </a:r>
              <a:endParaRPr lang="en-US" altLang="en-US" sz="1600" dirty="0">
                <a:solidFill>
                  <a:schemeClr val="tx1"/>
                </a:solidFill>
              </a:endParaRPr>
            </a:p>
          </p:txBody>
        </p:sp>
      </p:grpSp>
      <p:sp>
        <p:nvSpPr>
          <p:cNvPr id="16" name="Rectangle 3"/>
          <p:cNvSpPr txBox="1">
            <a:spLocks/>
          </p:cNvSpPr>
          <p:nvPr/>
        </p:nvSpPr>
        <p:spPr>
          <a:xfrm>
            <a:off x="312738" y="1412875"/>
            <a:ext cx="7121732" cy="1439863"/>
          </a:xfrm>
          <a:prstGeom prst="rect">
            <a:avLst/>
          </a:prstGeom>
          <a:noFill/>
        </p:spPr>
        <p:txBody>
          <a:bodyPr anchor="ctr" anchorCtr="1"/>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000" b="1" dirty="0" smtClean="0"/>
              <a:t>Landmarks (point-sets)</a:t>
            </a:r>
          </a:p>
          <a:p>
            <a:pPr marL="536575" lvl="1" indent="-14288">
              <a:buFont typeface="Arial" panose="020B0604020202020204" pitchFamily="34" charset="0"/>
              <a:buNone/>
            </a:pPr>
            <a:r>
              <a:rPr lang="en-GB" altLang="en-US" sz="1800" i="1" dirty="0" smtClean="0"/>
              <a:t>Intrinsic</a:t>
            </a:r>
            <a:r>
              <a:rPr lang="en-GB" altLang="en-US" sz="1800" dirty="0" smtClean="0"/>
              <a:t>  - anatomical landmarks or point-like structures</a:t>
            </a:r>
          </a:p>
          <a:p>
            <a:pPr marL="536575" lvl="1" indent="-14288">
              <a:buFont typeface="Arial" panose="020B0604020202020204" pitchFamily="34" charset="0"/>
              <a:buNone/>
            </a:pPr>
            <a:r>
              <a:rPr lang="en-GB" altLang="en-US" sz="1800" i="1" dirty="0" smtClean="0"/>
              <a:t>Extrinsic</a:t>
            </a:r>
            <a:r>
              <a:rPr lang="en-GB" altLang="en-US" sz="1800" dirty="0" smtClean="0"/>
              <a:t> – external markers visible on each image</a:t>
            </a:r>
            <a:endParaRPr lang="en-GB" altLang="en-US" sz="1800" dirty="0" smtClean="0"/>
          </a:p>
        </p:txBody>
      </p:sp>
      <p:sp>
        <p:nvSpPr>
          <p:cNvPr id="17" name="TextBox 16"/>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72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Intensity-based image similarity metrics may measure the degree of shared intensity information </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8" name="Rectangle 3"/>
          <p:cNvSpPr txBox="1">
            <a:spLocks/>
          </p:cNvSpPr>
          <p:nvPr/>
        </p:nvSpPr>
        <p:spPr bwMode="auto">
          <a:xfrm>
            <a:off x="395288" y="1555750"/>
            <a:ext cx="8208962" cy="431800"/>
          </a:xfrm>
          <a:prstGeom prst="rect">
            <a:avLst/>
          </a:prstGeom>
          <a:noFill/>
          <a:ln w="9525">
            <a:noFill/>
            <a:miter lim="800000"/>
            <a:headEnd/>
            <a:tailEnd/>
          </a:ln>
        </p:spPr>
        <p:txBody>
          <a:bodyPr>
            <a:normAutofit/>
          </a:bodyPr>
          <a:lstStyle/>
          <a:p>
            <a:pPr algn="ctr" defTabSz="914400" eaLnBrk="1" hangingPunct="1">
              <a:spcBef>
                <a:spcPct val="20000"/>
              </a:spcBef>
              <a:buFont typeface="Arial" charset="0"/>
              <a:buNone/>
              <a:defRPr/>
            </a:pPr>
            <a:r>
              <a:rPr lang="en-GB" sz="2000" dirty="0">
                <a:solidFill>
                  <a:srgbClr val="FF0000"/>
                </a:solidFill>
                <a:latin typeface="+mn-lt"/>
                <a:cs typeface="+mn-cs"/>
              </a:rPr>
              <a:t>Similarity</a:t>
            </a:r>
            <a:r>
              <a:rPr lang="en-GB" sz="2000" dirty="0">
                <a:solidFill>
                  <a:schemeClr val="tx1"/>
                </a:solidFill>
                <a:latin typeface="+mn-lt"/>
                <a:cs typeface="+mn-cs"/>
              </a:rPr>
              <a:t>  =  the degree of </a:t>
            </a:r>
            <a:r>
              <a:rPr lang="en-GB" sz="2000" i="1" dirty="0">
                <a:solidFill>
                  <a:srgbClr val="FF0000"/>
                </a:solidFill>
                <a:latin typeface="+mn-lt"/>
                <a:cs typeface="+mn-cs"/>
              </a:rPr>
              <a:t>shared intensity </a:t>
            </a:r>
            <a:r>
              <a:rPr lang="en-GB" sz="2000" b="1" i="1" dirty="0">
                <a:solidFill>
                  <a:srgbClr val="FF0000"/>
                </a:solidFill>
                <a:latin typeface="+mn-lt"/>
                <a:cs typeface="+mn-cs"/>
              </a:rPr>
              <a:t>information</a:t>
            </a:r>
            <a:r>
              <a:rPr lang="en-GB" sz="2000" dirty="0">
                <a:solidFill>
                  <a:srgbClr val="FF0000"/>
                </a:solidFill>
                <a:latin typeface="+mn-lt"/>
                <a:cs typeface="+mn-cs"/>
              </a:rPr>
              <a:t> </a:t>
            </a:r>
            <a:r>
              <a:rPr lang="en-GB" sz="2000" dirty="0">
                <a:solidFill>
                  <a:schemeClr val="tx1"/>
                </a:solidFill>
                <a:latin typeface="+mn-lt"/>
                <a:cs typeface="+mn-cs"/>
              </a:rPr>
              <a:t>between images </a:t>
            </a:r>
            <a:endParaRPr lang="en-US" sz="2000" dirty="0">
              <a:solidFill>
                <a:schemeClr val="tx1"/>
              </a:solidFill>
              <a:latin typeface="+mn-lt"/>
              <a:cs typeface="+mn-cs"/>
            </a:endParaRPr>
          </a:p>
        </p:txBody>
      </p:sp>
      <p:pic>
        <p:nvPicPr>
          <p:cNvPr id="9" name="Picture 5"/>
          <p:cNvPicPr>
            <a:picLocks noChangeAspect="1" noChangeArrowheads="1"/>
          </p:cNvPicPr>
          <p:nvPr/>
        </p:nvPicPr>
        <p:blipFill>
          <a:blip r:embed="rId3"/>
          <a:srcRect/>
          <a:stretch>
            <a:fillRect/>
          </a:stretch>
        </p:blipFill>
        <p:spPr bwMode="auto">
          <a:xfrm>
            <a:off x="1331913" y="2349500"/>
            <a:ext cx="6119812" cy="1622425"/>
          </a:xfrm>
          <a:prstGeom prst="rect">
            <a:avLst/>
          </a:prstGeom>
          <a:ln w="38100" cap="sq">
            <a:noFill/>
            <a:prstDash val="solid"/>
            <a:miter lim="800000"/>
          </a:ln>
          <a:effectLst/>
        </p:spPr>
      </p:pic>
      <p:sp>
        <p:nvSpPr>
          <p:cNvPr id="12" name="20 - TextBox"/>
          <p:cNvSpPr txBox="1">
            <a:spLocks noChangeArrowheads="1"/>
          </p:cNvSpPr>
          <p:nvPr/>
        </p:nvSpPr>
        <p:spPr bwMode="auto">
          <a:xfrm>
            <a:off x="3489394" y="3923219"/>
            <a:ext cx="25174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buSzPct val="100000"/>
            </a:pPr>
            <a:r>
              <a:rPr lang="en-GB" altLang="en-US" sz="1600" b="1" dirty="0">
                <a:solidFill>
                  <a:srgbClr val="002060"/>
                </a:solidFill>
              </a:rPr>
              <a:t> </a:t>
            </a:r>
            <a:r>
              <a:rPr lang="en-GB" altLang="en-US" sz="1600" b="1" i="1" dirty="0">
                <a:solidFill>
                  <a:srgbClr val="002060"/>
                </a:solidFill>
              </a:rPr>
              <a:t>Out of alignment </a:t>
            </a:r>
            <a:r>
              <a:rPr lang="en-GB" altLang="en-US" sz="1600" dirty="0"/>
              <a:t> </a:t>
            </a:r>
          </a:p>
          <a:p>
            <a:pPr algn="ctr" eaLnBrk="1" hangingPunct="1">
              <a:buClr>
                <a:srgbClr val="000000"/>
              </a:buClr>
              <a:buSzPct val="100000"/>
              <a:buFont typeface="Times New Roman" panose="02020603050405020304" pitchFamily="18" charset="0"/>
              <a:buNone/>
            </a:pPr>
            <a:r>
              <a:rPr lang="en-GB" altLang="en-US" sz="1600" i="1" dirty="0" smtClean="0">
                <a:solidFill>
                  <a:srgbClr val="002060"/>
                </a:solidFill>
              </a:rPr>
              <a:t>Duplicate </a:t>
            </a:r>
            <a:r>
              <a:rPr lang="en-GB" altLang="en-US" sz="1600" i="1" dirty="0">
                <a:solidFill>
                  <a:srgbClr val="002060"/>
                </a:solidFill>
              </a:rPr>
              <a:t>sets</a:t>
            </a:r>
            <a:r>
              <a:rPr lang="en-GB" altLang="en-US" sz="1600" dirty="0">
                <a:solidFill>
                  <a:srgbClr val="002060"/>
                </a:solidFill>
              </a:rPr>
              <a:t> of features, i.e. 2 sets of eyes etc.</a:t>
            </a:r>
          </a:p>
        </p:txBody>
      </p:sp>
      <p:sp>
        <p:nvSpPr>
          <p:cNvPr id="13" name="22 - TextBox"/>
          <p:cNvSpPr txBox="1">
            <a:spLocks noChangeArrowheads="1"/>
          </p:cNvSpPr>
          <p:nvPr/>
        </p:nvSpPr>
        <p:spPr bwMode="auto">
          <a:xfrm>
            <a:off x="7074728" y="2956432"/>
            <a:ext cx="2089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pPr>
            <a:r>
              <a:rPr lang="en-GB" altLang="en-US" sz="1600" b="1" dirty="0">
                <a:solidFill>
                  <a:srgbClr val="002060"/>
                </a:solidFill>
              </a:rPr>
              <a:t> </a:t>
            </a:r>
            <a:r>
              <a:rPr lang="en-GB" altLang="en-US" sz="1600" b="1" i="1" dirty="0">
                <a:solidFill>
                  <a:srgbClr val="002060"/>
                </a:solidFill>
              </a:rPr>
              <a:t>In alignment</a:t>
            </a:r>
            <a:r>
              <a:rPr lang="en-GB" altLang="en-US" sz="1600" dirty="0"/>
              <a:t> </a:t>
            </a:r>
          </a:p>
          <a:p>
            <a:pPr algn="ctr" eaLnBrk="1" hangingPunct="1">
              <a:buClr>
                <a:srgbClr val="000000"/>
              </a:buClr>
              <a:buSzPct val="100000"/>
              <a:buFont typeface="Times New Roman" panose="02020603050405020304" pitchFamily="18" charset="0"/>
              <a:buNone/>
            </a:pPr>
            <a:r>
              <a:rPr lang="en-GB" altLang="en-US" sz="1600" i="1" u="sng" dirty="0" smtClean="0">
                <a:solidFill>
                  <a:srgbClr val="002060"/>
                </a:solidFill>
              </a:rPr>
              <a:t>One</a:t>
            </a:r>
            <a:r>
              <a:rPr lang="en-GB" altLang="en-US" sz="1600" i="1" dirty="0" smtClean="0">
                <a:solidFill>
                  <a:srgbClr val="002060"/>
                </a:solidFill>
              </a:rPr>
              <a:t> </a:t>
            </a:r>
            <a:r>
              <a:rPr lang="en-GB" altLang="en-US" sz="1600" i="1" dirty="0">
                <a:solidFill>
                  <a:srgbClr val="002060"/>
                </a:solidFill>
              </a:rPr>
              <a:t>set</a:t>
            </a:r>
            <a:r>
              <a:rPr lang="en-GB" altLang="en-US" sz="1600" dirty="0">
                <a:solidFill>
                  <a:srgbClr val="002060"/>
                </a:solidFill>
              </a:rPr>
              <a:t> of features</a:t>
            </a:r>
          </a:p>
        </p:txBody>
      </p:sp>
      <p:sp>
        <p:nvSpPr>
          <p:cNvPr id="14" name="25 - TextBox"/>
          <p:cNvSpPr txBox="1"/>
          <p:nvPr/>
        </p:nvSpPr>
        <p:spPr>
          <a:xfrm>
            <a:off x="1763713" y="1906588"/>
            <a:ext cx="5472112" cy="369887"/>
          </a:xfrm>
          <a:prstGeom prst="rect">
            <a:avLst/>
          </a:prstGeom>
          <a:noFill/>
        </p:spPr>
        <p:txBody>
          <a:bodyPr>
            <a:spAutoFit/>
          </a:bodyPr>
          <a:lstStyle/>
          <a:p>
            <a:pPr algn="ctr" eaLnBrk="1" hangingPunct="1">
              <a:buClr>
                <a:srgbClr val="000000"/>
              </a:buClr>
              <a:buSzPct val="100000"/>
              <a:buFont typeface="Times New Roman" panose="02020603050405020304" pitchFamily="18" charset="0"/>
              <a:buNone/>
              <a:defRPr/>
            </a:pPr>
            <a:r>
              <a:rPr lang="en-GB" dirty="0">
                <a:solidFill>
                  <a:schemeClr val="tx1"/>
                </a:solidFill>
                <a:latin typeface="+mj-lt"/>
                <a:cs typeface="Arial" charset="0"/>
              </a:rPr>
              <a:t>Measure of </a:t>
            </a:r>
            <a:r>
              <a:rPr lang="en-GB" i="1" dirty="0">
                <a:solidFill>
                  <a:srgbClr val="FF0000"/>
                </a:solidFill>
                <a:latin typeface="+mj-lt"/>
                <a:cs typeface="Arial" charset="0"/>
              </a:rPr>
              <a:t>information</a:t>
            </a:r>
            <a:r>
              <a:rPr lang="en-GB" dirty="0">
                <a:solidFill>
                  <a:schemeClr val="tx1"/>
                </a:solidFill>
                <a:latin typeface="+mj-lt"/>
                <a:cs typeface="Arial" charset="0"/>
              </a:rPr>
              <a:t>  </a:t>
            </a:r>
            <a:r>
              <a:rPr lang="en-GB" dirty="0">
                <a:solidFill>
                  <a:srgbClr val="FF0000"/>
                </a:solidFill>
                <a:latin typeface="+mj-lt"/>
                <a:cs typeface="Arial" charset="0"/>
              </a:rPr>
              <a:t>→</a:t>
            </a:r>
            <a:r>
              <a:rPr lang="en-GB" dirty="0">
                <a:solidFill>
                  <a:schemeClr val="tx1"/>
                </a:solidFill>
                <a:latin typeface="+mj-lt"/>
                <a:cs typeface="Arial" charset="0"/>
              </a:rPr>
              <a:t> measure of similarity</a:t>
            </a:r>
          </a:p>
        </p:txBody>
      </p:sp>
      <p:grpSp>
        <p:nvGrpSpPr>
          <p:cNvPr id="15" name="31 - Ομάδα"/>
          <p:cNvGrpSpPr>
            <a:grpSpLocks/>
          </p:cNvGrpSpPr>
          <p:nvPr/>
        </p:nvGrpSpPr>
        <p:grpSpPr bwMode="auto">
          <a:xfrm>
            <a:off x="1331913" y="5157385"/>
            <a:ext cx="6337300" cy="928824"/>
            <a:chOff x="1259632" y="5229200"/>
            <a:chExt cx="6337394" cy="929357"/>
          </a:xfrm>
        </p:grpSpPr>
        <p:sp>
          <p:nvSpPr>
            <p:cNvPr id="16" name="28 - Ορθογώνιο"/>
            <p:cNvSpPr/>
            <p:nvPr/>
          </p:nvSpPr>
          <p:spPr>
            <a:xfrm>
              <a:off x="1259632" y="5229200"/>
              <a:ext cx="6337394" cy="92935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GB"/>
            </a:p>
          </p:txBody>
        </p:sp>
        <p:sp>
          <p:nvSpPr>
            <p:cNvPr id="17" name="21 - TextBox"/>
            <p:cNvSpPr txBox="1">
              <a:spLocks noChangeArrowheads="1"/>
            </p:cNvSpPr>
            <p:nvPr/>
          </p:nvSpPr>
          <p:spPr bwMode="auto">
            <a:xfrm>
              <a:off x="1331640" y="5661248"/>
              <a:ext cx="6192360" cy="3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GB" altLang="en-US" i="1">
                  <a:solidFill>
                    <a:schemeClr val="tx1"/>
                  </a:solidFill>
                </a:rPr>
                <a:t>Minimise</a:t>
              </a:r>
              <a:r>
                <a:rPr lang="en-GB" altLang="en-US">
                  <a:solidFill>
                    <a:schemeClr val="tx1"/>
                  </a:solidFill>
                </a:rPr>
                <a:t> the amount of </a:t>
              </a:r>
              <a:r>
                <a:rPr lang="en-GB" altLang="en-US" i="1">
                  <a:solidFill>
                    <a:schemeClr val="tx1"/>
                  </a:solidFill>
                </a:rPr>
                <a:t>information</a:t>
              </a:r>
              <a:r>
                <a:rPr lang="en-GB" altLang="en-US">
                  <a:solidFill>
                    <a:schemeClr val="tx1"/>
                  </a:solidFill>
                </a:rPr>
                <a:t> in the </a:t>
              </a:r>
              <a:r>
                <a:rPr lang="en-GB" altLang="en-US" i="1">
                  <a:solidFill>
                    <a:schemeClr val="tx1"/>
                  </a:solidFill>
                </a:rPr>
                <a:t>combined image</a:t>
              </a:r>
            </a:p>
          </p:txBody>
        </p:sp>
        <p:sp>
          <p:nvSpPr>
            <p:cNvPr id="20" name="27 - TextBox"/>
            <p:cNvSpPr txBox="1">
              <a:spLocks noChangeArrowheads="1"/>
            </p:cNvSpPr>
            <p:nvPr/>
          </p:nvSpPr>
          <p:spPr bwMode="auto">
            <a:xfrm>
              <a:off x="3131840" y="5291916"/>
              <a:ext cx="302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GB" altLang="en-US" b="1">
                  <a:solidFill>
                    <a:schemeClr val="tx1"/>
                  </a:solidFill>
                </a:rPr>
                <a:t>For image registration:</a:t>
              </a:r>
            </a:p>
          </p:txBody>
        </p:sp>
      </p:grpSp>
      <p:sp>
        <p:nvSpPr>
          <p:cNvPr id="23" name="TextBox 22"/>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75318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Several information-theoretic similarity measures may be used</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601786" y="1590261"/>
            <a:ext cx="1443024" cy="369332"/>
          </a:xfrm>
          <a:prstGeom prst="rect">
            <a:avLst/>
          </a:prstGeom>
          <a:noFill/>
        </p:spPr>
        <p:txBody>
          <a:bodyPr wrap="none" rtlCol="0">
            <a:spAutoFit/>
          </a:bodyPr>
          <a:lstStyle/>
          <a:p>
            <a:r>
              <a:rPr lang="en-US" b="1" smtClean="0"/>
              <a:t>Joint Entropy</a:t>
            </a:r>
            <a:endParaRPr lang="en-US" b="1"/>
          </a:p>
        </p:txBody>
      </p:sp>
      <p:sp>
        <p:nvSpPr>
          <p:cNvPr id="5" name="TextBox 4"/>
          <p:cNvSpPr txBox="1"/>
          <p:nvPr/>
        </p:nvSpPr>
        <p:spPr>
          <a:xfrm>
            <a:off x="1284520" y="4948220"/>
            <a:ext cx="2077556" cy="369332"/>
          </a:xfrm>
          <a:prstGeom prst="rect">
            <a:avLst/>
          </a:prstGeom>
          <a:noFill/>
        </p:spPr>
        <p:txBody>
          <a:bodyPr wrap="none" rtlCol="0">
            <a:spAutoFit/>
          </a:bodyPr>
          <a:lstStyle/>
          <a:p>
            <a:r>
              <a:rPr lang="en-US" b="1" dirty="0" smtClean="0"/>
              <a:t>Mutual Information</a:t>
            </a:r>
            <a:endParaRPr lang="en-US" b="1" dirty="0"/>
          </a:p>
        </p:txBody>
      </p:sp>
      <mc:AlternateContent xmlns:mc="http://schemas.openxmlformats.org/markup-compatibility/2006">
        <mc:Choice xmlns:a14="http://schemas.microsoft.com/office/drawing/2010/main" Requires="a14">
          <p:sp>
            <p:nvSpPr>
              <p:cNvPr id="6" name="TextBox 5"/>
              <p:cNvSpPr txBox="1"/>
              <p:nvPr/>
            </p:nvSpPr>
            <p:spPr>
              <a:xfrm>
                <a:off x="606610" y="2177034"/>
                <a:ext cx="3433376" cy="7035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charset="0"/>
                        </a:rPr>
                        <m:t>𝐻</m:t>
                      </m:r>
                      <m:d>
                        <m:dPr>
                          <m:ctrlPr>
                            <a:rPr lang="mr-IN" b="0" i="1" smtClean="0">
                              <a:latin typeface="Cambria Math" charset="0"/>
                            </a:rPr>
                          </m:ctrlPr>
                        </m:dPr>
                        <m:e>
                          <m:r>
                            <a:rPr lang="en-GB" b="0" i="1" smtClean="0">
                              <a:latin typeface="Cambria Math" charset="0"/>
                            </a:rPr>
                            <m:t>𝐴</m:t>
                          </m:r>
                          <m:r>
                            <a:rPr lang="en-GB" b="0" i="1" smtClean="0">
                              <a:latin typeface="Cambria Math" charset="0"/>
                            </a:rPr>
                            <m:t>,</m:t>
                          </m:r>
                          <m:r>
                            <a:rPr lang="en-GB" b="0" i="1" smtClean="0">
                              <a:latin typeface="Cambria Math" charset="0"/>
                            </a:rPr>
                            <m:t>𝐵</m:t>
                          </m:r>
                        </m:e>
                      </m:d>
                      <m:r>
                        <a:rPr lang="en-GB" b="0" i="1" smtClean="0">
                          <a:latin typeface="Cambria Math" charset="0"/>
                        </a:rPr>
                        <m:t>=−</m:t>
                      </m:r>
                      <m:nary>
                        <m:naryPr>
                          <m:chr m:val="∑"/>
                          <m:supHide m:val="on"/>
                          <m:ctrlPr>
                            <a:rPr lang="en-GB" b="0" i="1" smtClean="0">
                              <a:latin typeface="Cambria Math" charset="0"/>
                            </a:rPr>
                          </m:ctrlPr>
                        </m:naryPr>
                        <m:sub>
                          <m:r>
                            <m:rPr>
                              <m:brk m:alnAt="7"/>
                            </m:rPr>
                            <a:rPr lang="en-GB" b="0" i="1" smtClean="0">
                              <a:latin typeface="Cambria Math" charset="0"/>
                            </a:rPr>
                            <m:t>𝑖</m:t>
                          </m:r>
                          <m:r>
                            <a:rPr lang="en-GB" b="0" i="1" smtClean="0">
                              <a:latin typeface="Cambria Math" charset="0"/>
                            </a:rPr>
                            <m:t>,</m:t>
                          </m:r>
                          <m:r>
                            <a:rPr lang="en-GB" b="0" i="1" smtClean="0">
                              <a:latin typeface="Cambria Math" charset="0"/>
                            </a:rPr>
                            <m:t>𝑗</m:t>
                          </m:r>
                        </m:sub>
                        <m:sup/>
                        <m:e>
                          <m:r>
                            <a:rPr lang="en-GB" b="0" i="1" smtClean="0">
                              <a:latin typeface="Cambria Math" charset="0"/>
                            </a:rPr>
                            <m:t>𝑝</m:t>
                          </m:r>
                          <m:d>
                            <m:dPr>
                              <m:ctrlPr>
                                <a:rPr lang="mr-IN" b="0" i="1" smtClean="0">
                                  <a:latin typeface="Cambria Math" charset="0"/>
                                </a:rPr>
                              </m:ctrlPr>
                            </m:dPr>
                            <m:e>
                              <m:r>
                                <a:rPr lang="en-GB" b="0" i="1" smtClean="0">
                                  <a:latin typeface="Cambria Math" charset="0"/>
                                </a:rPr>
                                <m:t>𝑖</m:t>
                              </m:r>
                              <m:r>
                                <a:rPr lang="en-GB" b="0" i="1" smtClean="0">
                                  <a:latin typeface="Cambria Math" charset="0"/>
                                </a:rPr>
                                <m:t>,</m:t>
                              </m:r>
                              <m:r>
                                <a:rPr lang="en-GB" b="0" i="1" smtClean="0">
                                  <a:latin typeface="Cambria Math" charset="0"/>
                                </a:rPr>
                                <m:t>𝑗</m:t>
                              </m:r>
                            </m:e>
                          </m:d>
                          <m:func>
                            <m:funcPr>
                              <m:ctrlPr>
                                <a:rPr lang="en-US" b="0" i="1" smtClean="0">
                                  <a:latin typeface="Cambria Math" charset="0"/>
                                </a:rPr>
                              </m:ctrlPr>
                            </m:funcPr>
                            <m:fName>
                              <m:r>
                                <m:rPr>
                                  <m:sty m:val="p"/>
                                </m:rPr>
                                <a:rPr lang="en-US" b="0" i="0" smtClean="0">
                                  <a:latin typeface="Cambria Math" charset="0"/>
                                </a:rPr>
                                <m:t>log</m:t>
                              </m:r>
                            </m:fName>
                            <m:e>
                              <m:d>
                                <m:dPr>
                                  <m:begChr m:val="["/>
                                  <m:endChr m:val="]"/>
                                  <m:ctrlPr>
                                    <a:rPr lang="mr-IN" b="0" i="1" smtClean="0">
                                      <a:latin typeface="Cambria Math" charset="0"/>
                                    </a:rPr>
                                  </m:ctrlPr>
                                </m:dPr>
                                <m:e>
                                  <m:r>
                                    <a:rPr lang="en-GB" b="0" i="1" smtClean="0">
                                      <a:latin typeface="Cambria Math" charset="0"/>
                                    </a:rPr>
                                    <m:t>𝑝</m:t>
                                  </m:r>
                                  <m:d>
                                    <m:dPr>
                                      <m:ctrlPr>
                                        <a:rPr lang="mr-IN" b="0" i="1" smtClean="0">
                                          <a:latin typeface="Cambria Math" charset="0"/>
                                        </a:rPr>
                                      </m:ctrlPr>
                                    </m:dPr>
                                    <m:e>
                                      <m:r>
                                        <a:rPr lang="en-GB" b="0" i="1" smtClean="0">
                                          <a:latin typeface="Cambria Math" charset="0"/>
                                        </a:rPr>
                                        <m:t>𝑖</m:t>
                                      </m:r>
                                      <m:r>
                                        <a:rPr lang="en-GB" b="0" i="1" smtClean="0">
                                          <a:latin typeface="Cambria Math" charset="0"/>
                                        </a:rPr>
                                        <m:t>,</m:t>
                                      </m:r>
                                      <m:r>
                                        <a:rPr lang="en-GB" b="0" i="1" smtClean="0">
                                          <a:latin typeface="Cambria Math" charset="0"/>
                                        </a:rPr>
                                        <m:t>𝑗</m:t>
                                      </m:r>
                                    </m:e>
                                  </m:d>
                                </m:e>
                              </m:d>
                            </m:e>
                          </m:func>
                        </m:e>
                      </m:nary>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606610" y="2177034"/>
                <a:ext cx="3433376" cy="703526"/>
              </a:xfrm>
              <a:prstGeom prst="rect">
                <a:avLst/>
              </a:prstGeom>
              <a:blipFill rotWithShape="0">
                <a:blip r:embed="rId3"/>
                <a:stretch>
                  <a:fillRect/>
                </a:stretch>
              </a:blipFill>
            </p:spPr>
            <p:txBody>
              <a:bodyPr/>
              <a:lstStyle/>
              <a:p>
                <a:r>
                  <a:rPr lang="en-US">
                    <a:noFill/>
                  </a:rPr>
                  <a:t> </a:t>
                </a:r>
              </a:p>
            </p:txBody>
          </p:sp>
        </mc:Fallback>
      </mc:AlternateContent>
      <p:sp>
        <p:nvSpPr>
          <p:cNvPr id="7" name="32 - TextBox"/>
          <p:cNvSpPr txBox="1">
            <a:spLocks noChangeArrowheads="1"/>
          </p:cNvSpPr>
          <p:nvPr/>
        </p:nvSpPr>
        <p:spPr bwMode="auto">
          <a:xfrm>
            <a:off x="702461" y="2962882"/>
            <a:ext cx="3241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400" i="1" dirty="0" err="1" smtClean="0">
                <a:solidFill>
                  <a:schemeClr val="tx1"/>
                </a:solidFill>
                <a:latin typeface="Calibri" charset="0"/>
                <a:ea typeface="Calibri" charset="0"/>
                <a:cs typeface="Calibri" charset="0"/>
              </a:rPr>
              <a:t>i,j</a:t>
            </a:r>
            <a:r>
              <a:rPr lang="en-GB" altLang="en-US" sz="1400" dirty="0" smtClean="0">
                <a:solidFill>
                  <a:schemeClr val="tx1"/>
                </a:solidFill>
                <a:latin typeface="Calibri" charset="0"/>
                <a:ea typeface="Calibri" charset="0"/>
                <a:cs typeface="Calibri" charset="0"/>
              </a:rPr>
              <a:t>: </a:t>
            </a:r>
            <a:r>
              <a:rPr lang="en-GB" altLang="en-US" sz="1400" dirty="0">
                <a:solidFill>
                  <a:schemeClr val="tx1"/>
                </a:solidFill>
                <a:latin typeface="Calibri" charset="0"/>
                <a:ea typeface="Calibri" charset="0"/>
                <a:cs typeface="Calibri" charset="0"/>
              </a:rPr>
              <a:t>events, </a:t>
            </a:r>
            <a:r>
              <a:rPr lang="en-GB" altLang="en-US" sz="1400" i="1" dirty="0">
                <a:solidFill>
                  <a:schemeClr val="tx1"/>
                </a:solidFill>
                <a:latin typeface="Calibri" charset="0"/>
                <a:ea typeface="Calibri" charset="0"/>
                <a:cs typeface="Calibri" charset="0"/>
              </a:rPr>
              <a:t>p</a:t>
            </a:r>
            <a:r>
              <a:rPr lang="en-GB" altLang="en-US" sz="1400" i="1" baseline="-25000" dirty="0">
                <a:solidFill>
                  <a:schemeClr val="tx1"/>
                </a:solidFill>
                <a:latin typeface="Calibri" charset="0"/>
                <a:ea typeface="Calibri" charset="0"/>
                <a:cs typeface="Calibri" charset="0"/>
              </a:rPr>
              <a:t>i</a:t>
            </a:r>
            <a:r>
              <a:rPr lang="en-GB" altLang="en-US" sz="1400" dirty="0">
                <a:solidFill>
                  <a:schemeClr val="tx1"/>
                </a:solidFill>
                <a:latin typeface="Calibri" charset="0"/>
                <a:ea typeface="Calibri" charset="0"/>
                <a:cs typeface="Calibri" charset="0"/>
              </a:rPr>
              <a:t> probability of event </a:t>
            </a:r>
            <a:r>
              <a:rPr lang="en-GB" altLang="en-US" sz="1400" i="1" dirty="0" err="1" smtClean="0">
                <a:solidFill>
                  <a:schemeClr val="tx1"/>
                </a:solidFill>
                <a:latin typeface="Calibri" charset="0"/>
                <a:ea typeface="Calibri" charset="0"/>
                <a:cs typeface="Calibri" charset="0"/>
              </a:rPr>
              <a:t>i</a:t>
            </a:r>
            <a:r>
              <a:rPr lang="en-GB" altLang="en-US" sz="1400" i="1" dirty="0" smtClean="0">
                <a:solidFill>
                  <a:schemeClr val="tx1"/>
                </a:solidFill>
                <a:latin typeface="Calibri" charset="0"/>
                <a:ea typeface="Calibri" charset="0"/>
                <a:cs typeface="Calibri" charset="0"/>
              </a:rPr>
              <a:t>\</a:t>
            </a:r>
            <a:endParaRPr lang="en-GB" altLang="en-US" sz="1400" i="1" dirty="0">
              <a:solidFill>
                <a:schemeClr val="tx1"/>
              </a:solidFill>
              <a:latin typeface="Calibri" charset="0"/>
              <a:ea typeface="Calibri" charset="0"/>
              <a:cs typeface="Calibri" charset="0"/>
            </a:endParaRPr>
          </a:p>
        </p:txBody>
      </p:sp>
      <p:sp>
        <p:nvSpPr>
          <p:cNvPr id="9" name="10 - TextBox"/>
          <p:cNvSpPr txBox="1">
            <a:spLocks noChangeArrowheads="1"/>
          </p:cNvSpPr>
          <p:nvPr/>
        </p:nvSpPr>
        <p:spPr bwMode="auto">
          <a:xfrm>
            <a:off x="389226" y="3486559"/>
            <a:ext cx="3868144" cy="8556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GB" altLang="en-US" i="1">
                <a:solidFill>
                  <a:srgbClr val="FF0000"/>
                </a:solidFill>
              </a:rPr>
              <a:t>For similarity:</a:t>
            </a:r>
          </a:p>
          <a:p>
            <a:pPr algn="ctr" eaLnBrk="1" hangingPunct="1">
              <a:buClr>
                <a:srgbClr val="000000"/>
              </a:buClr>
              <a:buSzPct val="100000"/>
              <a:buFont typeface="Times New Roman" panose="02020603050405020304" pitchFamily="18" charset="0"/>
              <a:buNone/>
            </a:pPr>
            <a:r>
              <a:rPr lang="en-GB" altLang="en-US" sz="1600" i="1">
                <a:solidFill>
                  <a:schemeClr val="tx1"/>
                </a:solidFill>
              </a:rPr>
              <a:t>Minimise</a:t>
            </a:r>
            <a:r>
              <a:rPr lang="en-GB" altLang="en-US" sz="1600">
                <a:solidFill>
                  <a:schemeClr val="tx1"/>
                </a:solidFill>
              </a:rPr>
              <a:t> the </a:t>
            </a:r>
            <a:r>
              <a:rPr lang="en-GB" altLang="en-US" sz="1600" i="1">
                <a:solidFill>
                  <a:schemeClr val="tx1"/>
                </a:solidFill>
              </a:rPr>
              <a:t>dispersion</a:t>
            </a:r>
            <a:r>
              <a:rPr lang="en-GB" altLang="en-US" sz="1600">
                <a:solidFill>
                  <a:schemeClr val="tx1"/>
                </a:solidFill>
              </a:rPr>
              <a:t> in </a:t>
            </a:r>
            <a:r>
              <a:rPr lang="en-GB" altLang="en-US" sz="1600" b="1" i="1">
                <a:solidFill>
                  <a:schemeClr val="tx1"/>
                </a:solidFill>
              </a:rPr>
              <a:t>joint histogram</a:t>
            </a:r>
            <a:r>
              <a:rPr lang="en-GB" altLang="en-US" sz="1600" b="1">
                <a:solidFill>
                  <a:schemeClr val="tx1"/>
                </a:solidFill>
              </a:rPr>
              <a:t> </a:t>
            </a:r>
          </a:p>
          <a:p>
            <a:pPr algn="ctr" eaLnBrk="1" hangingPunct="1">
              <a:buClr>
                <a:srgbClr val="000000"/>
              </a:buClr>
              <a:buSzPct val="100000"/>
              <a:buFont typeface="Times New Roman" panose="02020603050405020304" pitchFamily="18" charset="0"/>
              <a:buNone/>
            </a:pPr>
            <a:r>
              <a:rPr lang="en-GB" altLang="en-US" sz="1600">
                <a:solidFill>
                  <a:schemeClr val="tx1"/>
                </a:solidFill>
              </a:rPr>
              <a:t>(</a:t>
            </a:r>
            <a:r>
              <a:rPr lang="en-GB" altLang="en-US" sz="1600" i="1">
                <a:solidFill>
                  <a:schemeClr val="tx1"/>
                </a:solidFill>
              </a:rPr>
              <a:t>joint probability distribution</a:t>
            </a:r>
            <a:r>
              <a:rPr lang="en-GB" altLang="en-US" sz="1600">
                <a:solidFill>
                  <a:schemeClr val="tx1"/>
                </a:solidFill>
              </a:rPr>
              <a:t>)</a:t>
            </a:r>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4060"/>
          <a:stretch/>
        </p:blipFill>
        <p:spPr bwMode="auto">
          <a:xfrm>
            <a:off x="4650546" y="1986371"/>
            <a:ext cx="43211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2 - TextBox"/>
          <p:cNvSpPr txBox="1"/>
          <p:nvPr/>
        </p:nvSpPr>
        <p:spPr>
          <a:xfrm>
            <a:off x="4382258" y="2130437"/>
            <a:ext cx="461665" cy="1737484"/>
          </a:xfrm>
          <a:prstGeom prst="rect">
            <a:avLst/>
          </a:prstGeom>
          <a:noFill/>
        </p:spPr>
        <p:txBody>
          <a:bodyPr vert="vert270">
            <a:spAutoFit/>
          </a:bodyPr>
          <a:lstStyle/>
          <a:p>
            <a:pPr algn="ctr" eaLnBrk="1" hangingPunct="1">
              <a:buClr>
                <a:srgbClr val="000000"/>
              </a:buClr>
              <a:buSzPct val="100000"/>
              <a:buFont typeface="Times New Roman" panose="02020603050405020304" pitchFamily="18" charset="0"/>
              <a:buNone/>
              <a:defRPr/>
            </a:pPr>
            <a:r>
              <a:rPr lang="en-GB" b="1" dirty="0">
                <a:solidFill>
                  <a:srgbClr val="C00000"/>
                </a:solidFill>
                <a:latin typeface="Arial" charset="0"/>
                <a:cs typeface="Arial" charset="0"/>
              </a:rPr>
              <a:t>Image A</a:t>
            </a:r>
          </a:p>
        </p:txBody>
      </p:sp>
      <p:sp>
        <p:nvSpPr>
          <p:cNvPr id="12" name="15 - TextBox"/>
          <p:cNvSpPr txBox="1"/>
          <p:nvPr/>
        </p:nvSpPr>
        <p:spPr>
          <a:xfrm>
            <a:off x="6571637" y="2130437"/>
            <a:ext cx="461665" cy="1737484"/>
          </a:xfrm>
          <a:prstGeom prst="rect">
            <a:avLst/>
          </a:prstGeom>
          <a:noFill/>
        </p:spPr>
        <p:txBody>
          <a:bodyPr vert="vert270">
            <a:spAutoFit/>
          </a:bodyPr>
          <a:lstStyle/>
          <a:p>
            <a:pPr algn="ctr" eaLnBrk="1" hangingPunct="1">
              <a:buClr>
                <a:srgbClr val="000000"/>
              </a:buClr>
              <a:buSzPct val="100000"/>
              <a:buFont typeface="Times New Roman" panose="02020603050405020304" pitchFamily="18" charset="0"/>
              <a:buNone/>
              <a:defRPr/>
            </a:pPr>
            <a:r>
              <a:rPr lang="en-GB" b="1" dirty="0">
                <a:solidFill>
                  <a:srgbClr val="C00000"/>
                </a:solidFill>
                <a:latin typeface="Arial" charset="0"/>
                <a:cs typeface="Arial" charset="0"/>
              </a:rPr>
              <a:t>Image A</a:t>
            </a:r>
          </a:p>
        </p:txBody>
      </p:sp>
      <p:sp>
        <p:nvSpPr>
          <p:cNvPr id="13" name="18 - TextBox"/>
          <p:cNvSpPr txBox="1">
            <a:spLocks noChangeArrowheads="1"/>
          </p:cNvSpPr>
          <p:nvPr/>
        </p:nvSpPr>
        <p:spPr bwMode="auto">
          <a:xfrm>
            <a:off x="4868033" y="1770471"/>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dirty="0">
                <a:solidFill>
                  <a:srgbClr val="C00000"/>
                </a:solidFill>
              </a:rPr>
              <a:t>Image B</a:t>
            </a:r>
          </a:p>
        </p:txBody>
      </p:sp>
      <p:sp>
        <p:nvSpPr>
          <p:cNvPr id="14" name="19 - TextBox"/>
          <p:cNvSpPr txBox="1">
            <a:spLocks noChangeArrowheads="1"/>
          </p:cNvSpPr>
          <p:nvPr/>
        </p:nvSpPr>
        <p:spPr bwMode="auto">
          <a:xfrm>
            <a:off x="7027033" y="1770471"/>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b="1">
                <a:solidFill>
                  <a:srgbClr val="C00000"/>
                </a:solidFill>
              </a:rPr>
              <a:t>Image B</a:t>
            </a:r>
          </a:p>
        </p:txBody>
      </p:sp>
      <p:sp>
        <p:nvSpPr>
          <p:cNvPr id="15" name="21 - TextBox"/>
          <p:cNvSpPr txBox="1">
            <a:spLocks noChangeArrowheads="1"/>
          </p:cNvSpPr>
          <p:nvPr/>
        </p:nvSpPr>
        <p:spPr bwMode="auto">
          <a:xfrm>
            <a:off x="4795008" y="4002496"/>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600">
                <a:solidFill>
                  <a:schemeClr val="tx1"/>
                </a:solidFill>
              </a:rPr>
              <a:t>In alignment</a:t>
            </a:r>
          </a:p>
        </p:txBody>
      </p:sp>
      <p:sp>
        <p:nvSpPr>
          <p:cNvPr id="16" name="23 - TextBox"/>
          <p:cNvSpPr txBox="1">
            <a:spLocks noChangeArrowheads="1"/>
          </p:cNvSpPr>
          <p:nvPr/>
        </p:nvSpPr>
        <p:spPr bwMode="auto">
          <a:xfrm>
            <a:off x="6811133" y="4004084"/>
            <a:ext cx="2160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1600">
                <a:solidFill>
                  <a:schemeClr val="tx1"/>
                </a:solidFill>
              </a:rPr>
              <a:t>Translation: 2mm</a:t>
            </a:r>
          </a:p>
        </p:txBody>
      </p:sp>
      <mc:AlternateContent xmlns:mc="http://schemas.openxmlformats.org/markup-compatibility/2006">
        <mc:Choice xmlns:a14="http://schemas.microsoft.com/office/drawing/2010/main" Requires="a14">
          <p:sp>
            <p:nvSpPr>
              <p:cNvPr id="17" name="TextBox 16"/>
              <p:cNvSpPr txBox="1"/>
              <p:nvPr/>
            </p:nvSpPr>
            <p:spPr>
              <a:xfrm>
                <a:off x="630463" y="5450658"/>
                <a:ext cx="338567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charset="0"/>
                        </a:rPr>
                        <m:t>𝐼</m:t>
                      </m:r>
                      <m:d>
                        <m:dPr>
                          <m:ctrlPr>
                            <a:rPr lang="mr-IN" b="0" i="1" smtClean="0">
                              <a:latin typeface="Cambria Math" charset="0"/>
                            </a:rPr>
                          </m:ctrlPr>
                        </m:dPr>
                        <m:e>
                          <m:r>
                            <a:rPr lang="en-GB" b="0" i="1" smtClean="0">
                              <a:latin typeface="Cambria Math" charset="0"/>
                            </a:rPr>
                            <m:t>𝐴</m:t>
                          </m:r>
                          <m:r>
                            <a:rPr lang="en-GB" b="0" i="1" smtClean="0">
                              <a:latin typeface="Cambria Math" charset="0"/>
                            </a:rPr>
                            <m:t>,</m:t>
                          </m:r>
                          <m:r>
                            <a:rPr lang="en-GB" b="0" i="1" smtClean="0">
                              <a:latin typeface="Cambria Math" charset="0"/>
                            </a:rPr>
                            <m:t>𝐵</m:t>
                          </m:r>
                        </m:e>
                      </m:d>
                      <m:r>
                        <a:rPr lang="en-GB" b="0" i="1" smtClean="0">
                          <a:latin typeface="Cambria Math" charset="0"/>
                        </a:rPr>
                        <m:t>=</m:t>
                      </m:r>
                      <m:r>
                        <a:rPr lang="en-GB" b="0" i="1" smtClean="0">
                          <a:latin typeface="Cambria Math" charset="0"/>
                        </a:rPr>
                        <m:t>𝐻</m:t>
                      </m:r>
                      <m:d>
                        <m:dPr>
                          <m:ctrlPr>
                            <a:rPr lang="mr-IN" b="0" i="1" smtClean="0">
                              <a:latin typeface="Cambria Math" charset="0"/>
                            </a:rPr>
                          </m:ctrlPr>
                        </m:dPr>
                        <m:e>
                          <m:r>
                            <a:rPr lang="en-GB" b="0" i="1" smtClean="0">
                              <a:latin typeface="Cambria Math" charset="0"/>
                            </a:rPr>
                            <m:t>𝐴</m:t>
                          </m:r>
                        </m:e>
                      </m:d>
                      <m:r>
                        <a:rPr lang="en-GB" b="0" i="1" smtClean="0">
                          <a:latin typeface="Cambria Math" charset="0"/>
                        </a:rPr>
                        <m:t>+</m:t>
                      </m:r>
                      <m:r>
                        <a:rPr lang="en-GB" b="0" i="1" smtClean="0">
                          <a:latin typeface="Cambria Math" charset="0"/>
                        </a:rPr>
                        <m:t>𝐻</m:t>
                      </m:r>
                      <m:d>
                        <m:dPr>
                          <m:ctrlPr>
                            <a:rPr lang="mr-IN" b="0" i="1" smtClean="0">
                              <a:latin typeface="Cambria Math" charset="0"/>
                            </a:rPr>
                          </m:ctrlPr>
                        </m:dPr>
                        <m:e>
                          <m:r>
                            <a:rPr lang="en-GB" b="0" i="1" smtClean="0">
                              <a:latin typeface="Cambria Math" charset="0"/>
                            </a:rPr>
                            <m:t>𝐵</m:t>
                          </m:r>
                        </m:e>
                      </m:d>
                      <m:r>
                        <a:rPr lang="en-GB" b="0" i="1" smtClean="0">
                          <a:latin typeface="Cambria Math" charset="0"/>
                        </a:rPr>
                        <m:t>−</m:t>
                      </m:r>
                      <m:r>
                        <a:rPr lang="en-GB" b="0" i="1" smtClean="0">
                          <a:latin typeface="Cambria Math" charset="0"/>
                        </a:rPr>
                        <m:t>𝐻</m:t>
                      </m:r>
                      <m:d>
                        <m:dPr>
                          <m:ctrlPr>
                            <a:rPr lang="mr-IN" b="0" i="1" smtClean="0">
                              <a:latin typeface="Cambria Math" charset="0"/>
                            </a:rPr>
                          </m:ctrlPr>
                        </m:dPr>
                        <m:e>
                          <m:r>
                            <a:rPr lang="en-GB" b="0" i="1" smtClean="0">
                              <a:latin typeface="Cambria Math" charset="0"/>
                            </a:rPr>
                            <m:t>𝐴</m:t>
                          </m:r>
                          <m:r>
                            <a:rPr lang="en-GB" b="0" i="1" smtClean="0">
                              <a:latin typeface="Cambria Math" charset="0"/>
                            </a:rPr>
                            <m:t>,</m:t>
                          </m:r>
                          <m:r>
                            <a:rPr lang="en-GB" b="0" i="1" smtClean="0">
                              <a:latin typeface="Cambria Math" charset="0"/>
                            </a:rPr>
                            <m:t>𝐵</m:t>
                          </m:r>
                        </m:e>
                      </m:d>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630463" y="5450658"/>
                <a:ext cx="3385670" cy="276999"/>
              </a:xfrm>
              <a:prstGeom prst="rect">
                <a:avLst/>
              </a:prstGeom>
              <a:blipFill rotWithShape="0">
                <a:blip r:embed="rId5"/>
                <a:stretch>
                  <a:fillRect l="-1079" b="-6522"/>
                </a:stretch>
              </a:blipFill>
            </p:spPr>
            <p:txBody>
              <a:bodyPr/>
              <a:lstStyle/>
              <a:p>
                <a:r>
                  <a:rPr lang="en-US">
                    <a:noFill/>
                  </a:rPr>
                  <a:t> </a:t>
                </a:r>
              </a:p>
            </p:txBody>
          </p:sp>
        </mc:Fallback>
      </mc:AlternateContent>
      <p:sp>
        <p:nvSpPr>
          <p:cNvPr id="18" name="10 - TextBox"/>
          <p:cNvSpPr txBox="1">
            <a:spLocks noChangeArrowheads="1"/>
          </p:cNvSpPr>
          <p:nvPr/>
        </p:nvSpPr>
        <p:spPr bwMode="auto">
          <a:xfrm>
            <a:off x="4843923" y="4923211"/>
            <a:ext cx="3868144" cy="110799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GB" altLang="en-US" i="1" dirty="0">
                <a:solidFill>
                  <a:srgbClr val="FF0000"/>
                </a:solidFill>
              </a:rPr>
              <a:t>For similarity:</a:t>
            </a:r>
          </a:p>
          <a:p>
            <a:pPr algn="ctr" eaLnBrk="1" hangingPunct="1">
              <a:buClr>
                <a:srgbClr val="000000"/>
              </a:buClr>
              <a:buSzPct val="100000"/>
              <a:buFont typeface="Times New Roman" panose="02020603050405020304" pitchFamily="18" charset="0"/>
              <a:buNone/>
            </a:pPr>
            <a:r>
              <a:rPr lang="en-GB" altLang="en-US" sz="1600" i="1" dirty="0" smtClean="0">
                <a:solidFill>
                  <a:schemeClr val="tx1"/>
                </a:solidFill>
              </a:rPr>
              <a:t>Maximise the </a:t>
            </a:r>
            <a:r>
              <a:rPr lang="en-GB" altLang="en-US" sz="1600" b="1" i="1" dirty="0" smtClean="0">
                <a:solidFill>
                  <a:schemeClr val="tx1"/>
                </a:solidFill>
              </a:rPr>
              <a:t>mutual information</a:t>
            </a:r>
            <a:endParaRPr lang="en-GB" altLang="en-US" sz="1600" b="1" dirty="0">
              <a:solidFill>
                <a:schemeClr val="tx1"/>
              </a:solidFill>
            </a:endParaRPr>
          </a:p>
          <a:p>
            <a:pPr algn="ctr" eaLnBrk="1" hangingPunct="1">
              <a:buClr>
                <a:srgbClr val="000000"/>
              </a:buClr>
              <a:buSzPct val="100000"/>
              <a:buFont typeface="Times New Roman" panose="02020603050405020304" pitchFamily="18" charset="0"/>
              <a:buNone/>
            </a:pPr>
            <a:r>
              <a:rPr lang="en-GB" altLang="en-US" sz="1600" dirty="0" smtClean="0">
                <a:solidFill>
                  <a:schemeClr val="tx1"/>
                </a:solidFill>
              </a:rPr>
              <a:t>(</a:t>
            </a:r>
            <a:r>
              <a:rPr lang="en-GB" altLang="en-US" sz="1600" i="1" dirty="0" smtClean="0">
                <a:solidFill>
                  <a:schemeClr val="tx1"/>
                </a:solidFill>
              </a:rPr>
              <a:t>reference image is the best possible predictor of the correct outcome</a:t>
            </a:r>
            <a:r>
              <a:rPr lang="en-GB" altLang="en-US" sz="1600" dirty="0" smtClean="0">
                <a:solidFill>
                  <a:schemeClr val="tx1"/>
                </a:solidFill>
              </a:rPr>
              <a:t>)</a:t>
            </a:r>
            <a:endParaRPr lang="en-GB" altLang="en-US" sz="1600" dirty="0">
              <a:solidFill>
                <a:schemeClr val="tx1"/>
              </a:solidFill>
            </a:endParaRPr>
          </a:p>
        </p:txBody>
      </p:sp>
      <p:sp>
        <p:nvSpPr>
          <p:cNvPr id="19" name="TextBox 18"/>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101159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Numerical </a:t>
            </a:r>
            <a:r>
              <a:rPr lang="en-US" dirty="0" err="1" smtClean="0"/>
              <a:t>optimisation</a:t>
            </a:r>
            <a:r>
              <a:rPr lang="en-US" dirty="0" smtClean="0"/>
              <a:t> allows for fine adjustment of the transformation to improve similarity</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5" name="10 - TextBox"/>
          <p:cNvSpPr txBox="1"/>
          <p:nvPr/>
        </p:nvSpPr>
        <p:spPr>
          <a:xfrm>
            <a:off x="1331913" y="1980441"/>
            <a:ext cx="6480175" cy="1625600"/>
          </a:xfrm>
          <a:prstGeom prst="rect">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eaLnBrk="1" hangingPunct="1">
              <a:buClr>
                <a:srgbClr val="000000"/>
              </a:buClr>
              <a:buSzPct val="100000"/>
              <a:buFont typeface="Times New Roman" panose="02020603050405020304" pitchFamily="18" charset="0"/>
              <a:buNone/>
              <a:defRPr/>
            </a:pPr>
            <a:r>
              <a:rPr lang="en-US" altLang="en-US" sz="2200">
                <a:solidFill>
                  <a:schemeClr val="accent2"/>
                </a:solidFill>
                <a:cs typeface="Arial" panose="020B0604020202020204" pitchFamily="34" charset="0"/>
              </a:rPr>
              <a:t>Image Registration</a:t>
            </a:r>
            <a:r>
              <a:rPr lang="en-US" altLang="en-US" sz="2200">
                <a:solidFill>
                  <a:schemeClr val="tx1"/>
                </a:solidFill>
                <a:cs typeface="Arial" panose="020B0604020202020204" pitchFamily="34" charset="0"/>
              </a:rPr>
              <a:t> is an </a:t>
            </a:r>
            <a:r>
              <a:rPr lang="en-GB" altLang="en-US" sz="2200">
                <a:solidFill>
                  <a:schemeClr val="accent2"/>
                </a:solidFill>
                <a:cs typeface="Arial" panose="020B0604020202020204" pitchFamily="34" charset="0"/>
              </a:rPr>
              <a:t>Optimisation</a:t>
            </a:r>
            <a:r>
              <a:rPr lang="en-US" altLang="en-US" sz="2200">
                <a:solidFill>
                  <a:schemeClr val="accent2"/>
                </a:solidFill>
                <a:cs typeface="Arial" panose="020B0604020202020204" pitchFamily="34" charset="0"/>
              </a:rPr>
              <a:t> problem</a:t>
            </a:r>
          </a:p>
          <a:p>
            <a:pPr algn="ctr" eaLnBrk="1" hangingPunct="1">
              <a:buClr>
                <a:srgbClr val="000000"/>
              </a:buClr>
              <a:buSzPct val="100000"/>
              <a:buFont typeface="Times New Roman" panose="02020603050405020304" pitchFamily="18" charset="0"/>
              <a:buNone/>
              <a:defRPr/>
            </a:pPr>
            <a:endParaRPr lang="en-US" altLang="en-US" sz="2000">
              <a:solidFill>
                <a:schemeClr val="tx1"/>
              </a:solidFill>
              <a:cs typeface="Arial" panose="020B0604020202020204" pitchFamily="34" charset="0"/>
            </a:endParaRPr>
          </a:p>
          <a:p>
            <a:pPr algn="ctr" eaLnBrk="1" hangingPunct="1">
              <a:buClr>
                <a:srgbClr val="000000"/>
              </a:buClr>
              <a:buSzPct val="100000"/>
              <a:buFont typeface="Times New Roman" panose="02020603050405020304" pitchFamily="18" charset="0"/>
              <a:buNone/>
              <a:defRPr/>
            </a:pPr>
            <a:r>
              <a:rPr lang="en-US" altLang="en-US" sz="2000">
                <a:solidFill>
                  <a:schemeClr val="tx1"/>
                </a:solidFill>
                <a:cs typeface="Arial" panose="020B0604020202020204" pitchFamily="34" charset="0"/>
              </a:rPr>
              <a:t> </a:t>
            </a:r>
            <a:r>
              <a:rPr lang="en-US" altLang="en-US">
                <a:solidFill>
                  <a:schemeClr val="tx1"/>
                </a:solidFill>
                <a:cs typeface="Arial" panose="020B0604020202020204" pitchFamily="34" charset="0"/>
              </a:rPr>
              <a:t>Adjust transformation  →  Improve similarity between images</a:t>
            </a:r>
          </a:p>
          <a:p>
            <a:pPr eaLnBrk="1" hangingPunct="1">
              <a:buClr>
                <a:srgbClr val="000000"/>
              </a:buClr>
              <a:buSzPct val="100000"/>
              <a:buFont typeface="Times New Roman" panose="02020603050405020304" pitchFamily="18" charset="0"/>
              <a:buNone/>
              <a:defRPr/>
            </a:pPr>
            <a:r>
              <a:rPr lang="en-US" altLang="en-US" sz="2000">
                <a:solidFill>
                  <a:schemeClr val="tx1"/>
                </a:solidFill>
                <a:cs typeface="Arial" panose="020B0604020202020204" pitchFamily="34" charset="0"/>
              </a:rPr>
              <a:t> </a:t>
            </a:r>
            <a:r>
              <a:rPr lang="en-US" altLang="en-US" sz="1700">
                <a:solidFill>
                  <a:schemeClr val="tx1"/>
                </a:solidFill>
                <a:cs typeface="Arial" panose="020B0604020202020204" pitchFamily="34" charset="0"/>
              </a:rPr>
              <a:t>        </a:t>
            </a:r>
            <a:r>
              <a:rPr lang="en-US" altLang="en-US" sz="1700" i="1">
                <a:solidFill>
                  <a:schemeClr val="tx1"/>
                </a:solidFill>
                <a:cs typeface="Arial" panose="020B0604020202020204" pitchFamily="34" charset="0"/>
              </a:rPr>
              <a:t>[find transformation                  [Similarity becomes maximum]              	        parameters]   </a:t>
            </a:r>
          </a:p>
        </p:txBody>
      </p:sp>
      <p:sp>
        <p:nvSpPr>
          <p:cNvPr id="6" name="Rectangle 7"/>
          <p:cNvSpPr>
            <a:spLocks noChangeArrowheads="1"/>
          </p:cNvSpPr>
          <p:nvPr/>
        </p:nvSpPr>
        <p:spPr bwMode="auto">
          <a:xfrm>
            <a:off x="1358900" y="3996566"/>
            <a:ext cx="6453188" cy="1981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en-GB" altLang="en-US" sz="2200">
                <a:solidFill>
                  <a:schemeClr val="accent2"/>
                </a:solidFill>
                <a:latin typeface="Calibri" panose="020F0502020204030204" pitchFamily="34" charset="0"/>
              </a:rPr>
              <a:t>Optimisation Algorithms</a:t>
            </a:r>
          </a:p>
          <a:p>
            <a:pPr eaLnBrk="1" hangingPunct="1">
              <a:buClr>
                <a:srgbClr val="000000"/>
              </a:buClr>
              <a:buSzPct val="100000"/>
              <a:buFont typeface="Times New Roman" panose="02020603050405020304" pitchFamily="18" charset="0"/>
              <a:buNone/>
            </a:pPr>
            <a:endParaRPr lang="en-GB" altLang="en-US" sz="1000">
              <a:solidFill>
                <a:schemeClr val="tx1"/>
              </a:solidFill>
              <a:latin typeface="Calibri" panose="020F0502020204030204" pitchFamily="34" charset="0"/>
            </a:endParaRPr>
          </a:p>
          <a:p>
            <a:pPr eaLnBrk="1" hangingPunct="1">
              <a:buClr>
                <a:srgbClr val="000000"/>
              </a:buClr>
              <a:buSzPct val="100000"/>
              <a:buFont typeface="Times New Roman" panose="02020603050405020304" pitchFamily="18" charset="0"/>
              <a:buChar char="•"/>
            </a:pPr>
            <a:r>
              <a:rPr lang="en-GB" altLang="en-US">
                <a:solidFill>
                  <a:schemeClr val="tx1"/>
                </a:solidFill>
                <a:latin typeface="Calibri" panose="020F0502020204030204" pitchFamily="34" charset="0"/>
              </a:rPr>
              <a:t>Gradient Descent (GD)</a:t>
            </a:r>
          </a:p>
          <a:p>
            <a:pPr eaLnBrk="1" hangingPunct="1">
              <a:buClr>
                <a:srgbClr val="000000"/>
              </a:buClr>
              <a:buSzPct val="100000"/>
              <a:buFont typeface="Times New Roman" panose="02020603050405020304" pitchFamily="18" charset="0"/>
              <a:buChar char="•"/>
            </a:pPr>
            <a:r>
              <a:rPr lang="en-GB" altLang="en-US">
                <a:solidFill>
                  <a:schemeClr val="tx1"/>
                </a:solidFill>
                <a:latin typeface="Calibri" panose="020F0502020204030204" pitchFamily="34" charset="0"/>
              </a:rPr>
              <a:t>Conjugate Gradient Descent (CGD)</a:t>
            </a:r>
          </a:p>
          <a:p>
            <a:pPr eaLnBrk="1" hangingPunct="1">
              <a:buClr>
                <a:srgbClr val="000000"/>
              </a:buClr>
              <a:buSzPct val="100000"/>
              <a:buFont typeface="Times New Roman" panose="02020603050405020304" pitchFamily="18" charset="0"/>
              <a:buChar char="•"/>
            </a:pPr>
            <a:r>
              <a:rPr lang="en-GB" altLang="en-US">
                <a:solidFill>
                  <a:schemeClr val="tx1"/>
                </a:solidFill>
                <a:latin typeface="Calibri" panose="020F0502020204030204" pitchFamily="34" charset="0"/>
              </a:rPr>
              <a:t>Powell’s Downhill Method</a:t>
            </a:r>
          </a:p>
          <a:p>
            <a:pPr eaLnBrk="1" hangingPunct="1">
              <a:buClr>
                <a:srgbClr val="000000"/>
              </a:buClr>
              <a:buSzPct val="100000"/>
              <a:buFont typeface="Times New Roman" panose="02020603050405020304" pitchFamily="18" charset="0"/>
              <a:buChar char="•"/>
            </a:pPr>
            <a:r>
              <a:rPr lang="en-GB" altLang="en-US">
                <a:solidFill>
                  <a:schemeClr val="tx1"/>
                </a:solidFill>
                <a:latin typeface="Calibri" panose="020F0502020204030204" pitchFamily="34" charset="0"/>
              </a:rPr>
              <a:t>Levenberg-Marquardt</a:t>
            </a:r>
          </a:p>
          <a:p>
            <a:pPr eaLnBrk="1" hangingPunct="1">
              <a:buClr>
                <a:srgbClr val="000000"/>
              </a:buClr>
              <a:buSzPct val="100000"/>
              <a:buFont typeface="Times New Roman" panose="02020603050405020304" pitchFamily="18" charset="0"/>
              <a:buChar char="•"/>
            </a:pPr>
            <a:r>
              <a:rPr lang="en-GB" altLang="en-US">
                <a:solidFill>
                  <a:schemeClr val="tx1"/>
                </a:solidFill>
                <a:latin typeface="Calibri" panose="020F0502020204030204" pitchFamily="34" charset="0"/>
              </a:rPr>
              <a:t>Simplex Method</a:t>
            </a:r>
            <a:endParaRPr lang="en-GB" altLang="en-US" sz="2400">
              <a:solidFill>
                <a:schemeClr val="tx1"/>
              </a:solidFill>
              <a:latin typeface="Calibri" panose="020F0502020204030204" pitchFamily="34" charset="0"/>
            </a:endParaRPr>
          </a:p>
        </p:txBody>
      </p:sp>
      <p:sp>
        <p:nvSpPr>
          <p:cNvPr id="7" name="TextBox 6"/>
          <p:cNvSpPr txBox="1"/>
          <p:nvPr/>
        </p:nvSpPr>
        <p:spPr>
          <a:xfrm>
            <a:off x="0" y="6579962"/>
            <a:ext cx="1943802" cy="276999"/>
          </a:xfrm>
          <a:prstGeom prst="rect">
            <a:avLst/>
          </a:prstGeom>
          <a:noFill/>
        </p:spPr>
        <p:txBody>
          <a:bodyPr wrap="none" rtlCol="0">
            <a:spAutoFit/>
          </a:bodyPr>
          <a:lstStyle/>
          <a:p>
            <a:r>
              <a:rPr lang="en-US" sz="1200" dirty="0" smtClean="0"/>
              <a:t>Courtesy </a:t>
            </a:r>
            <a:r>
              <a:rPr lang="en-US" sz="1200" dirty="0" err="1" smtClean="0"/>
              <a:t>Dr</a:t>
            </a:r>
            <a:r>
              <a:rPr lang="en-US" sz="1200" dirty="0" smtClean="0"/>
              <a:t> Tim Fryer, WBIC</a:t>
            </a:r>
            <a:endParaRPr lang="en-US" sz="1200" dirty="0"/>
          </a:p>
        </p:txBody>
      </p:sp>
    </p:spTree>
    <p:extLst>
      <p:ext uri="{BB962C8B-B14F-4D97-AF65-F5344CB8AC3E}">
        <p14:creationId xmlns:p14="http://schemas.microsoft.com/office/powerpoint/2010/main" val="16529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0" y="1306275"/>
            <a:ext cx="9144000" cy="285"/>
          </a:xfrm>
          <a:prstGeom prst="line">
            <a:avLst/>
          </a:prstGeom>
          <a:ln w="28575" cmpd="sng">
            <a:solidFill>
              <a:schemeClr val="accent5">
                <a:lumMod val="75000"/>
              </a:schemeClr>
            </a:solidFill>
          </a:ln>
        </p:spPr>
        <p:style>
          <a:lnRef idx="1">
            <a:schemeClr val="accent6"/>
          </a:lnRef>
          <a:fillRef idx="0">
            <a:schemeClr val="accent6"/>
          </a:fillRef>
          <a:effectRef idx="0">
            <a:schemeClr val="accent6"/>
          </a:effectRef>
          <a:fontRef idx="minor">
            <a:schemeClr val="tx1"/>
          </a:fontRef>
        </p:style>
      </p:cxnSp>
      <p:sp>
        <p:nvSpPr>
          <p:cNvPr id="3" name="Title 2"/>
          <p:cNvSpPr>
            <a:spLocks noGrp="1"/>
          </p:cNvSpPr>
          <p:nvPr>
            <p:ph type="title"/>
          </p:nvPr>
        </p:nvSpPr>
        <p:spPr/>
        <p:txBody>
          <a:bodyPr>
            <a:normAutofit fontScale="90000"/>
          </a:bodyPr>
          <a:lstStyle/>
          <a:p>
            <a:r>
              <a:rPr lang="en-US" dirty="0" smtClean="0"/>
              <a:t>Planar X-ray image formation requires a cascade from incident X-rays to signal electrons</a:t>
            </a:r>
            <a:endParaRPr lang="en-US" dirty="0"/>
          </a:p>
        </p:txBody>
      </p:sp>
      <p:grpSp>
        <p:nvGrpSpPr>
          <p:cNvPr id="53" name="Group 52"/>
          <p:cNvGrpSpPr/>
          <p:nvPr/>
        </p:nvGrpSpPr>
        <p:grpSpPr>
          <a:xfrm>
            <a:off x="347741" y="1921427"/>
            <a:ext cx="2557875" cy="932188"/>
            <a:chOff x="443026" y="1621197"/>
            <a:chExt cx="2557875" cy="932188"/>
          </a:xfrm>
        </p:grpSpPr>
        <p:sp>
          <p:nvSpPr>
            <p:cNvPr id="4" name="Rounded Rectangle 3"/>
            <p:cNvSpPr/>
            <p:nvPr/>
          </p:nvSpPr>
          <p:spPr>
            <a:xfrm>
              <a:off x="443026" y="1621197"/>
              <a:ext cx="1556696" cy="932188"/>
            </a:xfrm>
            <a:prstGeom prst="roundRect">
              <a:avLst/>
            </a:prstGeom>
            <a:solidFill>
              <a:schemeClr val="accent5">
                <a:lumMod val="75000"/>
              </a:schemeClr>
            </a:solidFill>
            <a:ln>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X-ray examination</a:t>
              </a:r>
              <a:endParaRPr lang="en-US" dirty="0"/>
            </a:p>
          </p:txBody>
        </p:sp>
        <p:cxnSp>
          <p:nvCxnSpPr>
            <p:cNvPr id="12" name="Straight Arrow Connector 11"/>
            <p:cNvCxnSpPr>
              <a:stCxn id="4" idx="3"/>
              <a:endCxn id="58" idx="1"/>
            </p:cNvCxnSpPr>
            <p:nvPr/>
          </p:nvCxnSpPr>
          <p:spPr>
            <a:xfrm flipV="1">
              <a:off x="1999722" y="2084857"/>
              <a:ext cx="1001179" cy="2434"/>
            </a:xfrm>
            <a:prstGeom prst="straightConnector1">
              <a:avLst/>
            </a:prstGeom>
            <a:ln w="9525" cmpd="sng">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159004" y="1699853"/>
              <a:ext cx="678327" cy="338554"/>
            </a:xfrm>
            <a:prstGeom prst="rect">
              <a:avLst/>
            </a:prstGeom>
            <a:noFill/>
          </p:spPr>
          <p:txBody>
            <a:bodyPr wrap="none" rtlCol="0">
              <a:spAutoFit/>
            </a:bodyPr>
            <a:lstStyle/>
            <a:p>
              <a:r>
                <a:rPr lang="en-GB" sz="1600" dirty="0" smtClean="0"/>
                <a:t>X-</a:t>
              </a:r>
              <a:r>
                <a:rPr lang="en-US" sz="1600" dirty="0" smtClean="0"/>
                <a:t>rays</a:t>
              </a:r>
              <a:endParaRPr lang="en-US" sz="1600" dirty="0"/>
            </a:p>
          </p:txBody>
        </p:sp>
        <p:sp>
          <p:nvSpPr>
            <p:cNvPr id="18" name="TextBox 17"/>
            <p:cNvSpPr txBox="1"/>
            <p:nvPr/>
          </p:nvSpPr>
          <p:spPr>
            <a:xfrm>
              <a:off x="1992356" y="2128536"/>
              <a:ext cx="998863" cy="338554"/>
            </a:xfrm>
            <a:prstGeom prst="rect">
              <a:avLst/>
            </a:prstGeom>
            <a:noFill/>
          </p:spPr>
          <p:txBody>
            <a:bodyPr wrap="none" rtlCol="0">
              <a:spAutoFit/>
            </a:bodyPr>
            <a:lstStyle/>
            <a:p>
              <a:pPr algn="ctr"/>
              <a:r>
                <a:rPr lang="en-GB" sz="1600" dirty="0"/>
                <a:t>&lt;</a:t>
              </a:r>
              <a:r>
                <a:rPr lang="en-GB" sz="1600" dirty="0" smtClean="0"/>
                <a:t> 100 </a:t>
              </a:r>
              <a:r>
                <a:rPr lang="en-GB" sz="1600" dirty="0" err="1" smtClean="0"/>
                <a:t>keV</a:t>
              </a:r>
              <a:endParaRPr lang="en-GB" sz="1600" dirty="0" smtClean="0"/>
            </a:p>
          </p:txBody>
        </p:sp>
      </p:grpSp>
      <p:sp>
        <p:nvSpPr>
          <p:cNvPr id="58" name="Rounded Rectangle 57"/>
          <p:cNvSpPr/>
          <p:nvPr/>
        </p:nvSpPr>
        <p:spPr>
          <a:xfrm>
            <a:off x="2905616" y="2037698"/>
            <a:ext cx="1354148" cy="694778"/>
          </a:xfrm>
          <a:prstGeom prst="roundRect">
            <a:avLst/>
          </a:prstGeom>
          <a:solidFill>
            <a:schemeClr val="accent5">
              <a:lumMod val="75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Anti-scatter grid</a:t>
            </a:r>
            <a:endParaRPr lang="en-US" dirty="0"/>
          </a:p>
        </p:txBody>
      </p:sp>
      <p:grpSp>
        <p:nvGrpSpPr>
          <p:cNvPr id="71" name="Group 70"/>
          <p:cNvGrpSpPr/>
          <p:nvPr/>
        </p:nvGrpSpPr>
        <p:grpSpPr>
          <a:xfrm>
            <a:off x="2722382" y="2732476"/>
            <a:ext cx="1860183" cy="1469652"/>
            <a:chOff x="2722382" y="2732476"/>
            <a:chExt cx="1860183" cy="1469652"/>
          </a:xfrm>
        </p:grpSpPr>
        <p:sp>
          <p:nvSpPr>
            <p:cNvPr id="5" name="Rounded Rectangle 4"/>
            <p:cNvSpPr/>
            <p:nvPr/>
          </p:nvSpPr>
          <p:spPr>
            <a:xfrm>
              <a:off x="2722382" y="3507350"/>
              <a:ext cx="1715978" cy="694778"/>
            </a:xfrm>
            <a:prstGeom prst="roundRect">
              <a:avLst/>
            </a:prstGeom>
            <a:solidFill>
              <a:schemeClr val="accent5">
                <a:lumMod val="75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Scintillation crystal</a:t>
              </a:r>
              <a:endParaRPr lang="en-US" dirty="0"/>
            </a:p>
          </p:txBody>
        </p:sp>
        <p:sp>
          <p:nvSpPr>
            <p:cNvPr id="67" name="TextBox 66"/>
            <p:cNvSpPr txBox="1"/>
            <p:nvPr/>
          </p:nvSpPr>
          <p:spPr>
            <a:xfrm>
              <a:off x="2910059" y="2950636"/>
              <a:ext cx="670312" cy="338554"/>
            </a:xfrm>
            <a:prstGeom prst="rect">
              <a:avLst/>
            </a:prstGeom>
            <a:noFill/>
          </p:spPr>
          <p:txBody>
            <a:bodyPr wrap="none" rtlCol="0">
              <a:spAutoFit/>
            </a:bodyPr>
            <a:lstStyle/>
            <a:p>
              <a:r>
                <a:rPr lang="en-GB" sz="1600" dirty="0"/>
                <a:t>X</a:t>
              </a:r>
              <a:r>
                <a:rPr lang="en-US" sz="1600" dirty="0" smtClean="0"/>
                <a:t> rays</a:t>
              </a:r>
              <a:endParaRPr lang="en-US" sz="1600" dirty="0"/>
            </a:p>
          </p:txBody>
        </p:sp>
        <p:cxnSp>
          <p:nvCxnSpPr>
            <p:cNvPr id="49" name="Straight Arrow Connector 48"/>
            <p:cNvCxnSpPr>
              <a:stCxn id="58" idx="2"/>
              <a:endCxn id="5" idx="0"/>
            </p:cNvCxnSpPr>
            <p:nvPr/>
          </p:nvCxnSpPr>
          <p:spPr>
            <a:xfrm flipH="1">
              <a:off x="3580371" y="2732476"/>
              <a:ext cx="2319" cy="774874"/>
            </a:xfrm>
            <a:prstGeom prst="straightConnector1">
              <a:avLst/>
            </a:prstGeom>
            <a:ln w="9525" cmpd="sng">
              <a:tailEnd type="arrow"/>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3583702" y="2947845"/>
              <a:ext cx="998863" cy="338554"/>
            </a:xfrm>
            <a:prstGeom prst="rect">
              <a:avLst/>
            </a:prstGeom>
            <a:noFill/>
          </p:spPr>
          <p:txBody>
            <a:bodyPr wrap="none" rtlCol="0">
              <a:spAutoFit/>
            </a:bodyPr>
            <a:lstStyle/>
            <a:p>
              <a:pPr algn="ctr"/>
              <a:r>
                <a:rPr lang="en-GB" sz="1600" dirty="0"/>
                <a:t>&lt;</a:t>
              </a:r>
              <a:r>
                <a:rPr lang="en-GB" sz="1600" dirty="0" smtClean="0"/>
                <a:t> 100 </a:t>
              </a:r>
              <a:r>
                <a:rPr lang="en-GB" sz="1600" dirty="0" err="1" smtClean="0"/>
                <a:t>keV</a:t>
              </a:r>
              <a:endParaRPr lang="en-GB" sz="1600" dirty="0" smtClean="0"/>
            </a:p>
          </p:txBody>
        </p:sp>
      </p:grpSp>
      <p:grpSp>
        <p:nvGrpSpPr>
          <p:cNvPr id="69" name="Group 68"/>
          <p:cNvGrpSpPr/>
          <p:nvPr/>
        </p:nvGrpSpPr>
        <p:grpSpPr>
          <a:xfrm>
            <a:off x="4249793" y="2000083"/>
            <a:ext cx="2714841" cy="767237"/>
            <a:chOff x="4249793" y="2000083"/>
            <a:chExt cx="2714841" cy="767237"/>
          </a:xfrm>
        </p:grpSpPr>
        <p:cxnSp>
          <p:nvCxnSpPr>
            <p:cNvPr id="52" name="Straight Arrow Connector 51"/>
            <p:cNvCxnSpPr>
              <a:stCxn id="58" idx="3"/>
            </p:cNvCxnSpPr>
            <p:nvPr/>
          </p:nvCxnSpPr>
          <p:spPr>
            <a:xfrm>
              <a:off x="4259764" y="2385087"/>
              <a:ext cx="996541" cy="0"/>
            </a:xfrm>
            <a:prstGeom prst="straightConnector1">
              <a:avLst/>
            </a:prstGeom>
            <a:ln w="9525" cmpd="sng">
              <a:tailEnd type="arrow"/>
            </a:ln>
          </p:spPr>
          <p:style>
            <a:lnRef idx="3">
              <a:schemeClr val="dk1"/>
            </a:lnRef>
            <a:fillRef idx="0">
              <a:schemeClr val="dk1"/>
            </a:fillRef>
            <a:effectRef idx="2">
              <a:schemeClr val="dk1"/>
            </a:effectRef>
            <a:fontRef idx="minor">
              <a:schemeClr val="tx1"/>
            </a:fontRef>
          </p:style>
        </p:cxnSp>
        <p:sp>
          <p:nvSpPr>
            <p:cNvPr id="56" name="TextBox 55"/>
            <p:cNvSpPr txBox="1"/>
            <p:nvPr/>
          </p:nvSpPr>
          <p:spPr>
            <a:xfrm>
              <a:off x="4416441" y="2000083"/>
              <a:ext cx="678327" cy="338554"/>
            </a:xfrm>
            <a:prstGeom prst="rect">
              <a:avLst/>
            </a:prstGeom>
            <a:noFill/>
          </p:spPr>
          <p:txBody>
            <a:bodyPr wrap="none" rtlCol="0">
              <a:spAutoFit/>
            </a:bodyPr>
            <a:lstStyle/>
            <a:p>
              <a:r>
                <a:rPr lang="en-GB" sz="1600" dirty="0" smtClean="0"/>
                <a:t>X-</a:t>
              </a:r>
              <a:r>
                <a:rPr lang="en-US" sz="1600" dirty="0" smtClean="0"/>
                <a:t>rays</a:t>
              </a:r>
              <a:endParaRPr lang="en-US" sz="1600" dirty="0"/>
            </a:p>
          </p:txBody>
        </p:sp>
        <p:sp>
          <p:nvSpPr>
            <p:cNvPr id="59" name="TextBox 58"/>
            <p:cNvSpPr txBox="1"/>
            <p:nvPr/>
          </p:nvSpPr>
          <p:spPr>
            <a:xfrm>
              <a:off x="4249793" y="2428766"/>
              <a:ext cx="998863" cy="338554"/>
            </a:xfrm>
            <a:prstGeom prst="rect">
              <a:avLst/>
            </a:prstGeom>
            <a:noFill/>
          </p:spPr>
          <p:txBody>
            <a:bodyPr wrap="none" rtlCol="0">
              <a:spAutoFit/>
            </a:bodyPr>
            <a:lstStyle/>
            <a:p>
              <a:pPr algn="ctr"/>
              <a:r>
                <a:rPr lang="en-GB" sz="1600" dirty="0"/>
                <a:t>&lt;</a:t>
              </a:r>
              <a:r>
                <a:rPr lang="en-GB" sz="1600" dirty="0" smtClean="0"/>
                <a:t> 100 </a:t>
              </a:r>
              <a:r>
                <a:rPr lang="en-GB" sz="1600" dirty="0" err="1" smtClean="0"/>
                <a:t>keV</a:t>
              </a:r>
              <a:endParaRPr lang="en-GB" sz="1600" dirty="0" smtClean="0"/>
            </a:p>
          </p:txBody>
        </p:sp>
        <p:sp>
          <p:nvSpPr>
            <p:cNvPr id="60" name="Rounded Rectangle 59"/>
            <p:cNvSpPr/>
            <p:nvPr/>
          </p:nvSpPr>
          <p:spPr>
            <a:xfrm>
              <a:off x="5248656" y="2037698"/>
              <a:ext cx="1715978" cy="694778"/>
            </a:xfrm>
            <a:prstGeom prst="roundRect">
              <a:avLst/>
            </a:prstGeom>
            <a:solidFill>
              <a:schemeClr val="accent5">
                <a:lumMod val="75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Direct X-ray detector</a:t>
              </a:r>
              <a:endParaRPr lang="en-US" dirty="0"/>
            </a:p>
          </p:txBody>
        </p:sp>
      </p:grpSp>
      <p:grpSp>
        <p:nvGrpSpPr>
          <p:cNvPr id="68" name="Group 67"/>
          <p:cNvGrpSpPr/>
          <p:nvPr/>
        </p:nvGrpSpPr>
        <p:grpSpPr>
          <a:xfrm>
            <a:off x="2258709" y="4215912"/>
            <a:ext cx="2183662" cy="1379675"/>
            <a:chOff x="2258709" y="4215912"/>
            <a:chExt cx="2183662" cy="1379675"/>
          </a:xfrm>
        </p:grpSpPr>
        <p:cxnSp>
          <p:nvCxnSpPr>
            <p:cNvPr id="45" name="Straight Arrow Connector 44"/>
            <p:cNvCxnSpPr/>
            <p:nvPr/>
          </p:nvCxnSpPr>
          <p:spPr>
            <a:xfrm>
              <a:off x="3580371" y="4215912"/>
              <a:ext cx="791" cy="684897"/>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3727909" y="4405837"/>
              <a:ext cx="710451" cy="338554"/>
            </a:xfrm>
            <a:prstGeom prst="rect">
              <a:avLst/>
            </a:prstGeom>
            <a:noFill/>
          </p:spPr>
          <p:txBody>
            <a:bodyPr wrap="none" rtlCol="0">
              <a:spAutoFit/>
            </a:bodyPr>
            <a:lstStyle/>
            <a:p>
              <a:r>
                <a:rPr lang="en-GB" sz="1600" dirty="0" smtClean="0"/>
                <a:t>~ 4 </a:t>
              </a:r>
              <a:r>
                <a:rPr lang="en-GB" sz="1600" dirty="0" err="1" smtClean="0"/>
                <a:t>eV</a:t>
              </a:r>
              <a:endParaRPr lang="en-US" sz="1600" dirty="0"/>
            </a:p>
          </p:txBody>
        </p:sp>
        <p:sp>
          <p:nvSpPr>
            <p:cNvPr id="48" name="TextBox 47"/>
            <p:cNvSpPr txBox="1"/>
            <p:nvPr/>
          </p:nvSpPr>
          <p:spPr>
            <a:xfrm>
              <a:off x="2258709" y="4423079"/>
              <a:ext cx="1146468" cy="338554"/>
            </a:xfrm>
            <a:prstGeom prst="rect">
              <a:avLst/>
            </a:prstGeom>
            <a:noFill/>
          </p:spPr>
          <p:txBody>
            <a:bodyPr wrap="none" rtlCol="0">
              <a:spAutoFit/>
            </a:bodyPr>
            <a:lstStyle/>
            <a:p>
              <a:r>
                <a:rPr lang="en-GB" sz="1600" dirty="0" smtClean="0"/>
                <a:t>Visible light</a:t>
              </a:r>
              <a:endParaRPr lang="en-US" sz="1600" dirty="0"/>
            </a:p>
          </p:txBody>
        </p:sp>
        <p:sp>
          <p:nvSpPr>
            <p:cNvPr id="61" name="Rounded Rectangle 60"/>
            <p:cNvSpPr/>
            <p:nvPr/>
          </p:nvSpPr>
          <p:spPr>
            <a:xfrm>
              <a:off x="2726393" y="4900809"/>
              <a:ext cx="1715978" cy="694778"/>
            </a:xfrm>
            <a:prstGeom prst="roundRect">
              <a:avLst/>
            </a:prstGeom>
            <a:solidFill>
              <a:schemeClr val="accent5">
                <a:lumMod val="75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Optical detector</a:t>
              </a:r>
              <a:endParaRPr lang="en-US" dirty="0"/>
            </a:p>
          </p:txBody>
        </p:sp>
      </p:grpSp>
      <p:grpSp>
        <p:nvGrpSpPr>
          <p:cNvPr id="66" name="Group 65"/>
          <p:cNvGrpSpPr/>
          <p:nvPr/>
        </p:nvGrpSpPr>
        <p:grpSpPr>
          <a:xfrm>
            <a:off x="4442371" y="2732476"/>
            <a:ext cx="4382080" cy="3492780"/>
            <a:chOff x="4442371" y="2732476"/>
            <a:chExt cx="4382080" cy="3492780"/>
          </a:xfrm>
        </p:grpSpPr>
        <p:grpSp>
          <p:nvGrpSpPr>
            <p:cNvPr id="40" name="Group 39"/>
            <p:cNvGrpSpPr/>
            <p:nvPr/>
          </p:nvGrpSpPr>
          <p:grpSpPr>
            <a:xfrm>
              <a:off x="4442371" y="2732476"/>
              <a:ext cx="2522263" cy="2981816"/>
              <a:chOff x="4176900" y="2525999"/>
              <a:chExt cx="2522263" cy="2981816"/>
            </a:xfrm>
          </p:grpSpPr>
          <p:grpSp>
            <p:nvGrpSpPr>
              <p:cNvPr id="57" name="Group 56"/>
              <p:cNvGrpSpPr/>
              <p:nvPr/>
            </p:nvGrpSpPr>
            <p:grpSpPr>
              <a:xfrm>
                <a:off x="4176900" y="4575627"/>
                <a:ext cx="2522263" cy="932188"/>
                <a:chOff x="5573796" y="5776338"/>
                <a:chExt cx="2522263" cy="932188"/>
              </a:xfrm>
            </p:grpSpPr>
            <p:sp>
              <p:nvSpPr>
                <p:cNvPr id="10" name="Rounded Rectangle 9"/>
                <p:cNvSpPr/>
                <p:nvPr/>
              </p:nvSpPr>
              <p:spPr>
                <a:xfrm>
                  <a:off x="6380081" y="5776338"/>
                  <a:ext cx="1715978" cy="932188"/>
                </a:xfrm>
                <a:prstGeom prst="roundRect">
                  <a:avLst/>
                </a:prstGeom>
                <a:solidFill>
                  <a:schemeClr val="accent5">
                    <a:lumMod val="75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Image</a:t>
                  </a:r>
                  <a:endParaRPr lang="en-US" dirty="0"/>
                </a:p>
              </p:txBody>
            </p:sp>
            <p:cxnSp>
              <p:nvCxnSpPr>
                <p:cNvPr id="50" name="Straight Arrow Connector 49"/>
                <p:cNvCxnSpPr>
                  <a:stCxn id="61" idx="3"/>
                  <a:endCxn id="10" idx="1"/>
                </p:cNvCxnSpPr>
                <p:nvPr/>
              </p:nvCxnSpPr>
              <p:spPr>
                <a:xfrm>
                  <a:off x="5573796" y="6242432"/>
                  <a:ext cx="806285" cy="0"/>
                </a:xfrm>
                <a:prstGeom prst="straightConnector1">
                  <a:avLst/>
                </a:prstGeom>
                <a:ln w="28575">
                  <a:prstDash val="sysDash"/>
                  <a:tailEnd type="arrow"/>
                </a:ln>
              </p:spPr>
              <p:style>
                <a:lnRef idx="3">
                  <a:schemeClr val="dk1"/>
                </a:lnRef>
                <a:fillRef idx="0">
                  <a:schemeClr val="dk1"/>
                </a:fillRef>
                <a:effectRef idx="2">
                  <a:schemeClr val="dk1"/>
                </a:effectRef>
                <a:fontRef idx="minor">
                  <a:schemeClr val="tx1"/>
                </a:fontRef>
              </p:style>
            </p:cxnSp>
          </p:grpSp>
          <p:cxnSp>
            <p:nvCxnSpPr>
              <p:cNvPr id="62" name="Straight Arrow Connector 61"/>
              <p:cNvCxnSpPr>
                <a:stCxn id="60" idx="2"/>
                <a:endCxn id="10" idx="0"/>
              </p:cNvCxnSpPr>
              <p:nvPr/>
            </p:nvCxnSpPr>
            <p:spPr>
              <a:xfrm>
                <a:off x="5841174" y="2525999"/>
                <a:ext cx="0" cy="2049628"/>
              </a:xfrm>
              <a:prstGeom prst="straightConnector1">
                <a:avLst/>
              </a:prstGeom>
              <a:ln w="28575">
                <a:prstDash val="sysDash"/>
                <a:tailEnd type="arrow"/>
              </a:ln>
            </p:spPr>
            <p:style>
              <a:lnRef idx="3">
                <a:schemeClr val="dk1"/>
              </a:lnRef>
              <a:fillRef idx="0">
                <a:schemeClr val="dk1"/>
              </a:fillRef>
              <a:effectRef idx="2">
                <a:schemeClr val="dk1"/>
              </a:effectRef>
              <a:fontRef idx="minor">
                <a:schemeClr val="tx1"/>
              </a:fontRef>
            </p:style>
          </p:cxnSp>
        </p:grpSp>
        <p:pic>
          <p:nvPicPr>
            <p:cNvPr id="70" name="Picture 69"/>
            <p:cNvPicPr>
              <a:picLocks noChangeAspect="1"/>
            </p:cNvPicPr>
            <p:nvPr/>
          </p:nvPicPr>
          <p:blipFill rotWithShape="1">
            <a:blip r:embed="rId3" cstate="print">
              <a:extLst>
                <a:ext uri="{28A0092B-C50C-407E-A947-70E740481C1C}">
                  <a14:useLocalDpi xmlns:a14="http://schemas.microsoft.com/office/drawing/2010/main"/>
                </a:ext>
              </a:extLst>
            </a:blip>
            <a:srcRect l="3691"/>
            <a:stretch/>
          </p:blipFill>
          <p:spPr>
            <a:xfrm>
              <a:off x="7236542" y="4467255"/>
              <a:ext cx="1587909" cy="1758001"/>
            </a:xfrm>
            <a:prstGeom prst="rect">
              <a:avLst/>
            </a:prstGeom>
          </p:spPr>
        </p:pic>
      </p:grpSp>
    </p:spTree>
    <p:extLst>
      <p:ext uri="{BB962C8B-B14F-4D97-AF65-F5344CB8AC3E}">
        <p14:creationId xmlns:p14="http://schemas.microsoft.com/office/powerpoint/2010/main" val="1466611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3: Image registration</a:t>
            </a:r>
            <a:endParaRPr lang="en-US" dirty="0"/>
          </a:p>
        </p:txBody>
      </p:sp>
      <p:sp>
        <p:nvSpPr>
          <p:cNvPr id="4" name="Content Placeholder 3"/>
          <p:cNvSpPr>
            <a:spLocks noGrp="1"/>
          </p:cNvSpPr>
          <p:nvPr>
            <p:ph idx="1"/>
          </p:nvPr>
        </p:nvSpPr>
        <p:spPr/>
        <p:txBody>
          <a:bodyPr/>
          <a:lstStyle/>
          <a:p>
            <a:r>
              <a:rPr lang="en-US" dirty="0" smtClean="0"/>
              <a:t>Image registration allows us to compare images acquired from different subjects, modalities and time points</a:t>
            </a:r>
          </a:p>
          <a:p>
            <a:r>
              <a:rPr lang="en-US" dirty="0" smtClean="0"/>
              <a:t>To achieve registration we must combine:</a:t>
            </a:r>
          </a:p>
          <a:p>
            <a:pPr lvl="1"/>
            <a:r>
              <a:rPr lang="en-US" dirty="0" smtClean="0"/>
              <a:t>A transformation model to describe the spatial relationship</a:t>
            </a:r>
          </a:p>
          <a:p>
            <a:pPr lvl="1"/>
            <a:r>
              <a:rPr lang="en-US" dirty="0" smtClean="0"/>
              <a:t>A similarity metric to determine homology</a:t>
            </a:r>
          </a:p>
          <a:p>
            <a:pPr lvl="1"/>
            <a:r>
              <a:rPr lang="en-US" dirty="0" smtClean="0"/>
              <a:t>A numerical </a:t>
            </a:r>
            <a:r>
              <a:rPr lang="en-US" dirty="0" err="1" smtClean="0"/>
              <a:t>optimisation</a:t>
            </a:r>
            <a:r>
              <a:rPr lang="en-US" dirty="0" smtClean="0"/>
              <a:t> to </a:t>
            </a:r>
            <a:r>
              <a:rPr lang="en-US" dirty="0" err="1" smtClean="0"/>
              <a:t>maximise</a:t>
            </a:r>
            <a:r>
              <a:rPr lang="en-US" dirty="0" smtClean="0"/>
              <a:t> similarity</a:t>
            </a:r>
          </a:p>
          <a:p>
            <a:r>
              <a:rPr lang="en-US" dirty="0" smtClean="0"/>
              <a:t>Models may be rigid, affine, similar, deformable and must preserve topology through </a:t>
            </a:r>
            <a:r>
              <a:rPr lang="en-US" dirty="0" err="1" smtClean="0"/>
              <a:t>regularisation</a:t>
            </a:r>
            <a:endParaRPr lang="en-US" dirty="0"/>
          </a:p>
        </p:txBody>
      </p:sp>
      <p:cxnSp>
        <p:nvCxnSpPr>
          <p:cNvPr id="3" name="Straight Connector 2"/>
          <p:cNvCxnSpPr/>
          <p:nvPr/>
        </p:nvCxnSpPr>
        <p:spPr>
          <a:xfrm flipH="1">
            <a:off x="0" y="1306275"/>
            <a:ext cx="9144000" cy="285"/>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818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393" y="210911"/>
            <a:ext cx="8917214" cy="2004786"/>
            <a:chOff x="113393" y="210911"/>
            <a:chExt cx="8917214" cy="2004786"/>
          </a:xfrm>
        </p:grpSpPr>
        <p:sp>
          <p:nvSpPr>
            <p:cNvPr id="4" name="Rectangle 3"/>
            <p:cNvSpPr/>
            <p:nvPr/>
          </p:nvSpPr>
          <p:spPr>
            <a:xfrm>
              <a:off x="113393" y="210911"/>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305663" y="976102"/>
              <a:ext cx="3674053" cy="461665"/>
            </a:xfrm>
            <a:prstGeom prst="rect">
              <a:avLst/>
            </a:prstGeom>
            <a:noFill/>
          </p:spPr>
          <p:txBody>
            <a:bodyPr wrap="none" rtlCol="0">
              <a:spAutoFit/>
            </a:bodyPr>
            <a:lstStyle/>
            <a:p>
              <a:r>
                <a:rPr lang="en-US" sz="2400" dirty="0" smtClean="0"/>
                <a:t>Computed tomography (CT)</a:t>
              </a:r>
              <a:endParaRPr lang="en-US" sz="2400" dirty="0"/>
            </a:p>
          </p:txBody>
        </p:sp>
        <p:pic>
          <p:nvPicPr>
            <p:cNvPr id="9" name="Picture 8"/>
            <p:cNvPicPr>
              <a:picLocks noChangeAspect="1"/>
            </p:cNvPicPr>
            <p:nvPr/>
          </p:nvPicPr>
          <p:blipFill>
            <a:blip r:embed="rId3"/>
            <a:stretch>
              <a:fillRect/>
            </a:stretch>
          </p:blipFill>
          <p:spPr>
            <a:xfrm>
              <a:off x="761105" y="285821"/>
              <a:ext cx="1467990" cy="1866900"/>
            </a:xfrm>
            <a:prstGeom prst="rect">
              <a:avLst/>
            </a:prstGeom>
          </p:spPr>
        </p:pic>
      </p:grpSp>
      <p:grpSp>
        <p:nvGrpSpPr>
          <p:cNvPr id="3" name="Group 2"/>
          <p:cNvGrpSpPr/>
          <p:nvPr/>
        </p:nvGrpSpPr>
        <p:grpSpPr>
          <a:xfrm>
            <a:off x="113393" y="2426608"/>
            <a:ext cx="8917214" cy="2004786"/>
            <a:chOff x="113393" y="2426608"/>
            <a:chExt cx="8917214" cy="2004786"/>
          </a:xfrm>
        </p:grpSpPr>
        <p:sp>
          <p:nvSpPr>
            <p:cNvPr id="5" name="Rectangle 4"/>
            <p:cNvSpPr/>
            <p:nvPr/>
          </p:nvSpPr>
          <p:spPr>
            <a:xfrm>
              <a:off x="113393" y="2426608"/>
              <a:ext cx="8917214" cy="2004786"/>
            </a:xfrm>
            <a:prstGeom prst="rect">
              <a:avLst/>
            </a:prstGeom>
            <a:noFill/>
            <a:ln w="1905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228838" y="2552274"/>
              <a:ext cx="2532525" cy="1778016"/>
            </a:xfrm>
            <a:prstGeom prst="rect">
              <a:avLst/>
            </a:prstGeom>
          </p:spPr>
        </p:pic>
        <p:sp>
          <p:nvSpPr>
            <p:cNvPr id="11" name="TextBox 10"/>
            <p:cNvSpPr txBox="1"/>
            <p:nvPr/>
          </p:nvSpPr>
          <p:spPr>
            <a:xfrm>
              <a:off x="3350852" y="3206764"/>
              <a:ext cx="3762418" cy="461665"/>
            </a:xfrm>
            <a:prstGeom prst="rect">
              <a:avLst/>
            </a:prstGeom>
            <a:noFill/>
          </p:spPr>
          <p:txBody>
            <a:bodyPr wrap="none" rtlCol="0">
              <a:spAutoFit/>
            </a:bodyPr>
            <a:lstStyle/>
            <a:p>
              <a:r>
                <a:rPr lang="en-US" sz="2400" dirty="0" smtClean="0"/>
                <a:t>Reconstructing the CT image</a:t>
              </a:r>
              <a:endParaRPr lang="en-US" sz="2400" dirty="0"/>
            </a:p>
          </p:txBody>
        </p:sp>
      </p:grpSp>
      <p:grpSp>
        <p:nvGrpSpPr>
          <p:cNvPr id="12" name="Group 11"/>
          <p:cNvGrpSpPr/>
          <p:nvPr/>
        </p:nvGrpSpPr>
        <p:grpSpPr>
          <a:xfrm>
            <a:off x="113393" y="4642305"/>
            <a:ext cx="8917214" cy="2004786"/>
            <a:chOff x="113393" y="4642305"/>
            <a:chExt cx="8917214" cy="2004786"/>
          </a:xfrm>
        </p:grpSpPr>
        <p:grpSp>
          <p:nvGrpSpPr>
            <p:cNvPr id="7" name="Group 6"/>
            <p:cNvGrpSpPr/>
            <p:nvPr/>
          </p:nvGrpSpPr>
          <p:grpSpPr>
            <a:xfrm>
              <a:off x="113393" y="4642305"/>
              <a:ext cx="8917214" cy="2004786"/>
              <a:chOff x="113393" y="4642305"/>
              <a:chExt cx="8917214" cy="2004786"/>
            </a:xfrm>
          </p:grpSpPr>
          <p:sp>
            <p:nvSpPr>
              <p:cNvPr id="6" name="Rectangle 5"/>
              <p:cNvSpPr/>
              <p:nvPr/>
            </p:nvSpPr>
            <p:spPr>
              <a:xfrm>
                <a:off x="113393" y="4642305"/>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305663" y="5433874"/>
                <a:ext cx="4624215" cy="461665"/>
              </a:xfrm>
              <a:prstGeom prst="rect">
                <a:avLst/>
              </a:prstGeom>
              <a:noFill/>
            </p:spPr>
            <p:txBody>
              <a:bodyPr wrap="none" rtlCol="0">
                <a:spAutoFit/>
              </a:bodyPr>
              <a:lstStyle/>
              <a:p>
                <a:r>
                  <a:rPr lang="en-US" sz="2400" dirty="0" smtClean="0"/>
                  <a:t>Methodology for image registration</a:t>
                </a:r>
                <a:endParaRPr lang="en-US" sz="2400" dirty="0"/>
              </a:p>
            </p:txBody>
          </p:sp>
        </p:grpSp>
        <p:pic>
          <p:nvPicPr>
            <p:cNvPr id="18" name="Picture 6" descr="_images/subjects2normtemp.png"/>
            <p:cNvPicPr>
              <a:picLocks noChangeAspect="1" noChangeArrowheads="1"/>
            </p:cNvPicPr>
            <p:nvPr/>
          </p:nvPicPr>
          <p:blipFill rotWithShape="1">
            <a:blip r:embed="rId5">
              <a:extLst>
                <a:ext uri="{28A0092B-C50C-407E-A947-70E740481C1C}">
                  <a14:useLocalDpi xmlns:a14="http://schemas.microsoft.com/office/drawing/2010/main" val="0"/>
                </a:ext>
              </a:extLst>
            </a:blip>
            <a:srcRect r="61626"/>
            <a:stretch/>
          </p:blipFill>
          <p:spPr bwMode="auto">
            <a:xfrm>
              <a:off x="558992" y="4831485"/>
              <a:ext cx="1872215" cy="162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445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resulting X-ray image is a map of line integrals of the effective X-ray attenuation (bright = attenuating)</a:t>
            </a:r>
            <a:endParaRPr lang="en-US" dirty="0"/>
          </a:p>
        </p:txBody>
      </p:sp>
      <p:grpSp>
        <p:nvGrpSpPr>
          <p:cNvPr id="5" name="Group 4"/>
          <p:cNvGrpSpPr/>
          <p:nvPr/>
        </p:nvGrpSpPr>
        <p:grpSpPr>
          <a:xfrm>
            <a:off x="2554605" y="1468114"/>
            <a:ext cx="4263580" cy="3024033"/>
            <a:chOff x="2500702" y="1567793"/>
            <a:chExt cx="4263580" cy="3024033"/>
          </a:xfrm>
        </p:grpSpPr>
        <p:sp>
          <p:nvSpPr>
            <p:cNvPr id="6" name="Rounded Rectangle 5"/>
            <p:cNvSpPr/>
            <p:nvPr/>
          </p:nvSpPr>
          <p:spPr>
            <a:xfrm>
              <a:off x="3485994" y="1736577"/>
              <a:ext cx="1462689" cy="2266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t>μ</a:t>
              </a:r>
              <a:r>
                <a:rPr lang="en-US" dirty="0" smtClean="0"/>
                <a:t>=0.1</a:t>
              </a:r>
              <a:endParaRPr lang="en-US" dirty="0"/>
            </a:p>
          </p:txBody>
        </p:sp>
        <p:sp>
          <p:nvSpPr>
            <p:cNvPr id="7" name="Rounded Rectangle 6"/>
            <p:cNvSpPr/>
            <p:nvPr/>
          </p:nvSpPr>
          <p:spPr>
            <a:xfrm>
              <a:off x="4370604" y="3248969"/>
              <a:ext cx="332828" cy="509425"/>
            </a:xfrm>
            <a:prstGeom prst="roundRect">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8" name="Straight Connector 7"/>
            <p:cNvCxnSpPr/>
            <p:nvPr/>
          </p:nvCxnSpPr>
          <p:spPr>
            <a:xfrm>
              <a:off x="6380654" y="1752459"/>
              <a:ext cx="0" cy="2266952"/>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508308" y="1752459"/>
              <a:ext cx="0" cy="1512392"/>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53398" y="3264851"/>
              <a:ext cx="0" cy="509425"/>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508308" y="3784460"/>
              <a:ext cx="0" cy="21906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08308" y="3774276"/>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08308" y="3264851"/>
              <a:ext cx="345090" cy="0"/>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38552" y="1567793"/>
              <a:ext cx="325730" cy="369332"/>
            </a:xfrm>
            <a:prstGeom prst="rect">
              <a:avLst/>
            </a:prstGeom>
            <a:noFill/>
          </p:spPr>
          <p:txBody>
            <a:bodyPr wrap="none" rtlCol="0">
              <a:spAutoFit/>
            </a:bodyPr>
            <a:lstStyle/>
            <a:p>
              <a:r>
                <a:rPr lang="en-US" dirty="0" smtClean="0"/>
                <a:t>I</a:t>
              </a:r>
              <a:r>
                <a:rPr lang="en-US" baseline="-25000" dirty="0" smtClean="0"/>
                <a:t>d</a:t>
              </a:r>
              <a:endParaRPr lang="en-US" dirty="0"/>
            </a:p>
          </p:txBody>
        </p:sp>
        <p:cxnSp>
          <p:nvCxnSpPr>
            <p:cNvPr id="15" name="Straight Arrow Connector 14"/>
            <p:cNvCxnSpPr/>
            <p:nvPr/>
          </p:nvCxnSpPr>
          <p:spPr>
            <a:xfrm>
              <a:off x="3485994" y="4222494"/>
              <a:ext cx="1462689" cy="0"/>
            </a:xfrm>
            <a:prstGeom prst="straightConnector1">
              <a:avLst/>
            </a:prstGeom>
            <a:ln>
              <a:solidFill>
                <a:srgbClr val="8064A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66255" y="4222494"/>
              <a:ext cx="980632" cy="369332"/>
            </a:xfrm>
            <a:prstGeom prst="rect">
              <a:avLst/>
            </a:prstGeom>
            <a:noFill/>
          </p:spPr>
          <p:txBody>
            <a:bodyPr wrap="none" rtlCol="0">
              <a:spAutoFit/>
            </a:bodyPr>
            <a:lstStyle/>
            <a:p>
              <a:pPr algn="ctr"/>
              <a:r>
                <a:rPr lang="en-US" dirty="0" smtClean="0"/>
                <a:t>w=10cm</a:t>
              </a:r>
              <a:endParaRPr lang="en-US" dirty="0"/>
            </a:p>
          </p:txBody>
        </p:sp>
        <p:sp>
          <p:nvSpPr>
            <p:cNvPr id="17" name="TextBox 16"/>
            <p:cNvSpPr txBox="1"/>
            <p:nvPr/>
          </p:nvSpPr>
          <p:spPr>
            <a:xfrm>
              <a:off x="2500702" y="3459861"/>
              <a:ext cx="863638" cy="646331"/>
            </a:xfrm>
            <a:prstGeom prst="rect">
              <a:avLst/>
            </a:prstGeom>
            <a:noFill/>
          </p:spPr>
          <p:txBody>
            <a:bodyPr wrap="none" rtlCol="0">
              <a:spAutoFit/>
            </a:bodyPr>
            <a:lstStyle/>
            <a:p>
              <a:pPr algn="ctr"/>
              <a:r>
                <a:rPr lang="el-GR" dirty="0"/>
                <a:t>μ</a:t>
              </a:r>
              <a:r>
                <a:rPr lang="en-US" dirty="0"/>
                <a:t>=</a:t>
              </a:r>
              <a:r>
                <a:rPr lang="en-US" dirty="0" smtClean="0"/>
                <a:t>0.2</a:t>
              </a:r>
            </a:p>
            <a:p>
              <a:pPr algn="ctr"/>
              <a:r>
                <a:rPr lang="en-US" dirty="0" smtClean="0"/>
                <a:t>w=1cm</a:t>
              </a:r>
              <a:endParaRPr lang="en-US" dirty="0"/>
            </a:p>
          </p:txBody>
        </p:sp>
        <p:cxnSp>
          <p:nvCxnSpPr>
            <p:cNvPr id="18" name="Straight Connector 17"/>
            <p:cNvCxnSpPr/>
            <p:nvPr/>
          </p:nvCxnSpPr>
          <p:spPr>
            <a:xfrm flipH="1">
              <a:off x="3293295" y="3459861"/>
              <a:ext cx="1252482" cy="326235"/>
            </a:xfrm>
            <a:prstGeom prst="line">
              <a:avLst/>
            </a:prstGeom>
            <a:ln>
              <a:solidFill>
                <a:srgbClr val="8064A2"/>
              </a:solidFill>
              <a:headEnd type="triangle"/>
            </a:ln>
          </p:spPr>
          <p:style>
            <a:lnRef idx="2">
              <a:schemeClr val="accent1"/>
            </a:lnRef>
            <a:fillRef idx="0">
              <a:schemeClr val="accent1"/>
            </a:fillRef>
            <a:effectRef idx="1">
              <a:schemeClr val="accent1"/>
            </a:effectRef>
            <a:fontRef idx="minor">
              <a:schemeClr val="tx1"/>
            </a:fontRef>
          </p:style>
        </p:cxnSp>
      </p:grpSp>
      <p:graphicFrame>
        <p:nvGraphicFramePr>
          <p:cNvPr id="19" name="Object 18"/>
          <p:cNvGraphicFramePr>
            <a:graphicFrameLocks noChangeAspect="1"/>
          </p:cNvGraphicFramePr>
          <p:nvPr>
            <p:extLst/>
          </p:nvPr>
        </p:nvGraphicFramePr>
        <p:xfrm>
          <a:off x="2882900" y="4845226"/>
          <a:ext cx="2898775" cy="793750"/>
        </p:xfrm>
        <a:graphic>
          <a:graphicData uri="http://schemas.openxmlformats.org/presentationml/2006/ole">
            <mc:AlternateContent xmlns:mc="http://schemas.openxmlformats.org/markup-compatibility/2006">
              <mc:Choice xmlns:v="urn:schemas-microsoft-com:vml" Requires="v">
                <p:oleObj spid="_x0000_s61465" name="Equation" r:id="rId3" imgW="1765300" imgH="482600" progId="Equation.3">
                  <p:embed/>
                </p:oleObj>
              </mc:Choice>
              <mc:Fallback>
                <p:oleObj name="Equation" r:id="rId3" imgW="1765300" imgH="482600" progId="Equation.3">
                  <p:embed/>
                  <p:pic>
                    <p:nvPicPr>
                      <p:cNvPr id="0" name=""/>
                      <p:cNvPicPr>
                        <a:picLocks noChangeAspect="1" noChangeArrowheads="1"/>
                      </p:cNvPicPr>
                      <p:nvPr/>
                    </p:nvPicPr>
                    <p:blipFill>
                      <a:blip r:embed="rId4"/>
                      <a:srcRect/>
                      <a:stretch>
                        <a:fillRect/>
                      </a:stretch>
                    </p:blipFill>
                    <p:spPr bwMode="auto">
                      <a:xfrm>
                        <a:off x="2882900" y="4845226"/>
                        <a:ext cx="2898775" cy="793750"/>
                      </a:xfrm>
                      <a:prstGeom prst="rect">
                        <a:avLst/>
                      </a:prstGeom>
                      <a:noFill/>
                      <a:ln>
                        <a:noFill/>
                      </a:ln>
                      <a:effectLst/>
                      <a:extLst/>
                    </p:spPr>
                  </p:pic>
                </p:oleObj>
              </mc:Fallback>
            </mc:AlternateContent>
          </a:graphicData>
        </a:graphic>
      </p:graphicFrame>
      <p:grpSp>
        <p:nvGrpSpPr>
          <p:cNvPr id="20" name="Group 19"/>
          <p:cNvGrpSpPr/>
          <p:nvPr/>
        </p:nvGrpSpPr>
        <p:grpSpPr>
          <a:xfrm>
            <a:off x="2055012" y="5829533"/>
            <a:ext cx="6440964" cy="793750"/>
            <a:chOff x="2097345" y="5295626"/>
            <a:chExt cx="6440964" cy="793750"/>
          </a:xfrm>
        </p:grpSpPr>
        <p:graphicFrame>
          <p:nvGraphicFramePr>
            <p:cNvPr id="21" name="Object 20"/>
            <p:cNvGraphicFramePr>
              <a:graphicFrameLocks noChangeAspect="1"/>
            </p:cNvGraphicFramePr>
            <p:nvPr>
              <p:extLst/>
            </p:nvPr>
          </p:nvGraphicFramePr>
          <p:xfrm>
            <a:off x="2986088" y="5295626"/>
            <a:ext cx="2795587" cy="793750"/>
          </p:xfrm>
          <a:graphic>
            <a:graphicData uri="http://schemas.openxmlformats.org/presentationml/2006/ole">
              <mc:AlternateContent xmlns:mc="http://schemas.openxmlformats.org/markup-compatibility/2006">
                <mc:Choice xmlns:v="urn:schemas-microsoft-com:vml" Requires="v">
                  <p:oleObj spid="_x0000_s61466" name="Equation" r:id="rId5" imgW="1701800" imgH="482600" progId="Equation.3">
                    <p:embed/>
                  </p:oleObj>
                </mc:Choice>
                <mc:Fallback>
                  <p:oleObj name="Equation" r:id="rId5" imgW="1701800" imgH="482600" progId="Equation.3">
                    <p:embed/>
                    <p:pic>
                      <p:nvPicPr>
                        <p:cNvPr id="0" name=""/>
                        <p:cNvPicPr>
                          <a:picLocks noChangeAspect="1" noChangeArrowheads="1"/>
                        </p:cNvPicPr>
                        <p:nvPr/>
                      </p:nvPicPr>
                      <p:blipFill>
                        <a:blip r:embed="rId6"/>
                        <a:srcRect/>
                        <a:stretch>
                          <a:fillRect/>
                        </a:stretch>
                      </p:blipFill>
                      <p:spPr bwMode="auto">
                        <a:xfrm>
                          <a:off x="2986088" y="5295626"/>
                          <a:ext cx="2795587" cy="793750"/>
                        </a:xfrm>
                        <a:prstGeom prst="rect">
                          <a:avLst/>
                        </a:prstGeom>
                        <a:noFill/>
                        <a:ln>
                          <a:noFill/>
                        </a:ln>
                        <a:effectLst/>
                        <a:extLst/>
                      </p:spPr>
                    </p:pic>
                  </p:oleObj>
                </mc:Fallback>
              </mc:AlternateContent>
            </a:graphicData>
          </a:graphic>
        </p:graphicFrame>
        <p:sp>
          <p:nvSpPr>
            <p:cNvPr id="22" name="TextBox 21"/>
            <p:cNvSpPr txBox="1"/>
            <p:nvPr/>
          </p:nvSpPr>
          <p:spPr>
            <a:xfrm>
              <a:off x="2097345" y="5508437"/>
              <a:ext cx="799843" cy="369332"/>
            </a:xfrm>
            <a:prstGeom prst="rect">
              <a:avLst/>
            </a:prstGeom>
            <a:noFill/>
          </p:spPr>
          <p:txBody>
            <a:bodyPr wrap="none" rtlCol="0">
              <a:spAutoFit/>
            </a:bodyPr>
            <a:lstStyle/>
            <a:p>
              <a:r>
                <a:rPr lang="en-US" dirty="0" smtClean="0"/>
                <a:t>Define</a:t>
              </a:r>
              <a:endParaRPr lang="en-US" dirty="0"/>
            </a:p>
          </p:txBody>
        </p:sp>
        <p:sp>
          <p:nvSpPr>
            <p:cNvPr id="23" name="TextBox 22"/>
            <p:cNvSpPr txBox="1"/>
            <p:nvPr/>
          </p:nvSpPr>
          <p:spPr>
            <a:xfrm>
              <a:off x="6080259" y="5356991"/>
              <a:ext cx="2458050" cy="646331"/>
            </a:xfrm>
            <a:prstGeom prst="rect">
              <a:avLst/>
            </a:prstGeom>
            <a:noFill/>
          </p:spPr>
          <p:txBody>
            <a:bodyPr wrap="none" rtlCol="0">
              <a:spAutoFit/>
            </a:bodyPr>
            <a:lstStyle/>
            <a:p>
              <a:r>
                <a:rPr lang="en-US" dirty="0" smtClean="0"/>
                <a:t>“Projection”</a:t>
              </a:r>
            </a:p>
            <a:p>
              <a:r>
                <a:rPr lang="en-US" dirty="0" smtClean="0"/>
                <a:t>“Line integral through f”</a:t>
              </a:r>
              <a:endParaRPr lang="en-US" dirty="0"/>
            </a:p>
          </p:txBody>
        </p:sp>
      </p:grpSp>
      <p:cxnSp>
        <p:nvCxnSpPr>
          <p:cNvPr id="25" name="Straight Arrow Connector 24"/>
          <p:cNvCxnSpPr/>
          <p:nvPr/>
        </p:nvCxnSpPr>
        <p:spPr>
          <a:xfrm>
            <a:off x="1552222" y="3275516"/>
            <a:ext cx="400998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40703" y="4475894"/>
            <a:ext cx="8393306" cy="369332"/>
          </a:xfrm>
          <a:prstGeom prst="rect">
            <a:avLst/>
          </a:prstGeom>
          <a:noFill/>
        </p:spPr>
        <p:txBody>
          <a:bodyPr wrap="none" rtlCol="0">
            <a:spAutoFit/>
          </a:bodyPr>
          <a:lstStyle/>
          <a:p>
            <a:r>
              <a:rPr lang="en-US" dirty="0" smtClean="0"/>
              <a:t>Transmission of a narrow pencil beam of </a:t>
            </a:r>
            <a:r>
              <a:rPr lang="en-US" dirty="0" err="1" smtClean="0"/>
              <a:t>monoenergetic</a:t>
            </a:r>
            <a:r>
              <a:rPr lang="en-US" dirty="0" smtClean="0"/>
              <a:t> X-rays with initial intensity I</a:t>
            </a:r>
            <a:r>
              <a:rPr lang="en-US" baseline="-25000" dirty="0" smtClean="0"/>
              <a:t>0</a:t>
            </a:r>
            <a:r>
              <a:rPr lang="en-US" dirty="0" smtClean="0"/>
              <a:t> is: </a:t>
            </a:r>
            <a:endParaRPr lang="en-US" dirty="0"/>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38045" y="2088872"/>
            <a:ext cx="1648755" cy="1758001"/>
          </a:xfrm>
          <a:prstGeom prst="rect">
            <a:avLst/>
          </a:prstGeom>
        </p:spPr>
      </p:pic>
      <p:cxnSp>
        <p:nvCxnSpPr>
          <p:cNvPr id="27" name="Straight Connector 26"/>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8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Computed Tomography – Why?</a:t>
            </a:r>
            <a:endParaRPr lang="en-US" dirty="0"/>
          </a:p>
        </p:txBody>
      </p:sp>
      <p:sp>
        <p:nvSpPr>
          <p:cNvPr id="6" name="TextBox 5"/>
          <p:cNvSpPr txBox="1"/>
          <p:nvPr/>
        </p:nvSpPr>
        <p:spPr>
          <a:xfrm>
            <a:off x="7169794" y="6611778"/>
            <a:ext cx="1974206" cy="246221"/>
          </a:xfrm>
          <a:prstGeom prst="rect">
            <a:avLst/>
          </a:prstGeom>
          <a:noFill/>
        </p:spPr>
        <p:txBody>
          <a:bodyPr wrap="none" rtlCol="0">
            <a:spAutoFit/>
          </a:bodyPr>
          <a:lstStyle/>
          <a:p>
            <a:r>
              <a:rPr lang="en-US" sz="1000" dirty="0" smtClean="0"/>
              <a:t>Spann (2005) Eur Radiol (Siemens)</a:t>
            </a:r>
            <a:endParaRPr lang="en-US" sz="1000" dirty="0"/>
          </a:p>
        </p:txBody>
      </p:sp>
      <p:grpSp>
        <p:nvGrpSpPr>
          <p:cNvPr id="9" name="Group 8"/>
          <p:cNvGrpSpPr/>
          <p:nvPr/>
        </p:nvGrpSpPr>
        <p:grpSpPr>
          <a:xfrm>
            <a:off x="654396" y="2679573"/>
            <a:ext cx="2311439" cy="2526963"/>
            <a:chOff x="658126" y="344424"/>
            <a:chExt cx="1648755" cy="1758001"/>
          </a:xfrm>
        </p:grpSpPr>
        <p:pic>
          <p:nvPicPr>
            <p:cNvPr id="7" name="Picture 6"/>
            <p:cNvPicPr>
              <a:picLocks noChangeAspect="1"/>
            </p:cNvPicPr>
            <p:nvPr/>
          </p:nvPicPr>
          <p:blipFill rotWithShape="1">
            <a:blip r:embed="rId3"/>
            <a:srcRect l="20319" t="4985" r="43004" b="2068"/>
            <a:stretch/>
          </p:blipFill>
          <p:spPr>
            <a:xfrm>
              <a:off x="658126" y="344424"/>
              <a:ext cx="1648755" cy="1758001"/>
            </a:xfrm>
            <a:prstGeom prst="rect">
              <a:avLst/>
            </a:prstGeom>
          </p:spPr>
        </p:pic>
        <p:sp>
          <p:nvSpPr>
            <p:cNvPr id="8" name="Rectangle 7"/>
            <p:cNvSpPr/>
            <p:nvPr/>
          </p:nvSpPr>
          <p:spPr>
            <a:xfrm>
              <a:off x="658126" y="1938987"/>
              <a:ext cx="60125" cy="152707"/>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0" y="2679573"/>
            <a:ext cx="8781645" cy="2526962"/>
            <a:chOff x="0" y="2679573"/>
            <a:chExt cx="8781645" cy="2526962"/>
          </a:xfrm>
        </p:grpSpPr>
        <p:pic>
          <p:nvPicPr>
            <p:cNvPr id="3" name="Picture 2"/>
            <p:cNvPicPr>
              <a:picLocks noChangeAspect="1"/>
            </p:cNvPicPr>
            <p:nvPr/>
          </p:nvPicPr>
          <p:blipFill rotWithShape="1">
            <a:blip r:embed="rId4"/>
            <a:srcRect b="8563"/>
            <a:stretch/>
          </p:blipFill>
          <p:spPr>
            <a:xfrm>
              <a:off x="4346210" y="2679573"/>
              <a:ext cx="4435435" cy="2526962"/>
            </a:xfrm>
            <a:prstGeom prst="rect">
              <a:avLst/>
            </a:prstGeom>
          </p:spPr>
        </p:pic>
        <p:cxnSp>
          <p:nvCxnSpPr>
            <p:cNvPr id="10" name="Straight Connector 9"/>
            <p:cNvCxnSpPr/>
            <p:nvPr/>
          </p:nvCxnSpPr>
          <p:spPr>
            <a:xfrm flipH="1">
              <a:off x="0" y="3422893"/>
              <a:ext cx="3578557" cy="285"/>
            </a:xfrm>
            <a:prstGeom prst="line">
              <a:avLst/>
            </a:prstGeom>
            <a:ln>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a:xfrm>
              <a:off x="3659966" y="3261180"/>
              <a:ext cx="575814" cy="32342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cxnSp>
        <p:nvCxnSpPr>
          <p:cNvPr id="13" name="Straight Connector 12"/>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7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1: Pencil beam scanning</a:t>
            </a:r>
          </a:p>
        </p:txBody>
      </p:sp>
      <p:pic>
        <p:nvPicPr>
          <p:cNvPr id="5" name="Picture 4"/>
          <p:cNvPicPr>
            <a:picLocks noChangeAspect="1"/>
          </p:cNvPicPr>
          <p:nvPr/>
        </p:nvPicPr>
        <p:blipFill>
          <a:blip r:embed="rId3"/>
          <a:stretch>
            <a:fillRect/>
          </a:stretch>
        </p:blipFill>
        <p:spPr>
          <a:xfrm>
            <a:off x="1163320" y="1493520"/>
            <a:ext cx="6817360" cy="5113020"/>
          </a:xfrm>
          <a:prstGeom prst="rect">
            <a:avLst/>
          </a:prstGeom>
        </p:spPr>
      </p:pic>
      <p:cxnSp>
        <p:nvCxnSpPr>
          <p:cNvPr id="6" name="Straight Connector 5"/>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280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129920" y="2777414"/>
            <a:ext cx="2204720" cy="22352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Generation 1: Pencil beam scanning</a:t>
            </a:r>
            <a:endParaRPr lang="en-US" dirty="0"/>
          </a:p>
        </p:txBody>
      </p:sp>
      <p:sp>
        <p:nvSpPr>
          <p:cNvPr id="7" name="Oval 6"/>
          <p:cNvSpPr/>
          <p:nvPr/>
        </p:nvSpPr>
        <p:spPr>
          <a:xfrm>
            <a:off x="2272920" y="3492151"/>
            <a:ext cx="711200" cy="38608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3140867">
            <a:off x="1534107" y="3620118"/>
            <a:ext cx="492106" cy="86507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2" name="Group 131"/>
          <p:cNvGrpSpPr/>
          <p:nvPr/>
        </p:nvGrpSpPr>
        <p:grpSpPr>
          <a:xfrm>
            <a:off x="1724280" y="1974901"/>
            <a:ext cx="288000" cy="3706892"/>
            <a:chOff x="2987040" y="2157457"/>
            <a:chExt cx="288000" cy="3706892"/>
          </a:xfrm>
        </p:grpSpPr>
        <p:sp>
          <p:nvSpPr>
            <p:cNvPr id="121" name="Rectangle 120"/>
            <p:cNvSpPr/>
            <p:nvPr/>
          </p:nvSpPr>
          <p:spPr>
            <a:xfrm>
              <a:off x="3054840" y="5711949"/>
              <a:ext cx="152400" cy="1524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5" name="Isosceles Triangle 124"/>
            <p:cNvSpPr/>
            <p:nvPr/>
          </p:nvSpPr>
          <p:spPr>
            <a:xfrm>
              <a:off x="3068320" y="2157457"/>
              <a:ext cx="138920" cy="3524012"/>
            </a:xfrm>
            <a:prstGeom prst="triangl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4" name="Group 123"/>
            <p:cNvGrpSpPr/>
            <p:nvPr/>
          </p:nvGrpSpPr>
          <p:grpSpPr>
            <a:xfrm>
              <a:off x="2987040" y="2157457"/>
              <a:ext cx="288000" cy="314960"/>
              <a:chOff x="4724400" y="1778000"/>
              <a:chExt cx="288000" cy="314960"/>
            </a:xfrm>
          </p:grpSpPr>
          <p:sp>
            <p:nvSpPr>
              <p:cNvPr id="123" name="Rectangle 122"/>
              <p:cNvSpPr/>
              <p:nvPr/>
            </p:nvSpPr>
            <p:spPr>
              <a:xfrm>
                <a:off x="4765040" y="1920240"/>
                <a:ext cx="203200" cy="172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4724400" y="1778000"/>
                <a:ext cx="288000" cy="223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cxnSp>
        <p:nvCxnSpPr>
          <p:cNvPr id="127" name="Straight Arrow Connector 126"/>
          <p:cNvCxnSpPr/>
          <p:nvPr/>
        </p:nvCxnSpPr>
        <p:spPr>
          <a:xfrm>
            <a:off x="2140841" y="2117141"/>
            <a:ext cx="719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H="1">
            <a:off x="906400" y="2117141"/>
            <a:ext cx="6959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140841" y="5590353"/>
            <a:ext cx="719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906400" y="5590353"/>
            <a:ext cx="6959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5" name="Group 144"/>
          <p:cNvGrpSpPr/>
          <p:nvPr/>
        </p:nvGrpSpPr>
        <p:grpSpPr>
          <a:xfrm>
            <a:off x="5628640" y="1764500"/>
            <a:ext cx="3027680" cy="1977860"/>
            <a:chOff x="5628640" y="1764500"/>
            <a:chExt cx="3027680" cy="1977860"/>
          </a:xfrm>
        </p:grpSpPr>
        <p:sp>
          <p:nvSpPr>
            <p:cNvPr id="135" name="Freeform 134"/>
            <p:cNvSpPr/>
            <p:nvPr/>
          </p:nvSpPr>
          <p:spPr>
            <a:xfrm>
              <a:off x="5638800" y="2299697"/>
              <a:ext cx="2631440" cy="1219200"/>
            </a:xfrm>
            <a:custGeom>
              <a:avLst/>
              <a:gdLst>
                <a:gd name="connsiteX0" fmla="*/ 0 w 2631440"/>
                <a:gd name="connsiteY0" fmla="*/ 10160 h 1219200"/>
                <a:gd name="connsiteX1" fmla="*/ 304800 w 2631440"/>
                <a:gd name="connsiteY1" fmla="*/ 10160 h 1219200"/>
                <a:gd name="connsiteX2" fmla="*/ 304800 w 2631440"/>
                <a:gd name="connsiteY2" fmla="*/ 193040 h 1219200"/>
                <a:gd name="connsiteX3" fmla="*/ 640080 w 2631440"/>
                <a:gd name="connsiteY3" fmla="*/ 193040 h 1219200"/>
                <a:gd name="connsiteX4" fmla="*/ 640080 w 2631440"/>
                <a:gd name="connsiteY4" fmla="*/ 629920 h 1219200"/>
                <a:gd name="connsiteX5" fmla="*/ 1188720 w 2631440"/>
                <a:gd name="connsiteY5" fmla="*/ 629920 h 1219200"/>
                <a:gd name="connsiteX6" fmla="*/ 1188720 w 2631440"/>
                <a:gd name="connsiteY6" fmla="*/ 203200 h 1219200"/>
                <a:gd name="connsiteX7" fmla="*/ 1402080 w 2631440"/>
                <a:gd name="connsiteY7" fmla="*/ 203200 h 1219200"/>
                <a:gd name="connsiteX8" fmla="*/ 1412240 w 2631440"/>
                <a:gd name="connsiteY8" fmla="*/ 1219200 h 1219200"/>
                <a:gd name="connsiteX9" fmla="*/ 2062480 w 2631440"/>
                <a:gd name="connsiteY9" fmla="*/ 1209040 h 1219200"/>
                <a:gd name="connsiteX10" fmla="*/ 2062480 w 2631440"/>
                <a:gd name="connsiteY10" fmla="*/ 193040 h 1219200"/>
                <a:gd name="connsiteX11" fmla="*/ 2357120 w 2631440"/>
                <a:gd name="connsiteY11" fmla="*/ 203200 h 1219200"/>
                <a:gd name="connsiteX12" fmla="*/ 2357120 w 2631440"/>
                <a:gd name="connsiteY12" fmla="*/ 0 h 1219200"/>
                <a:gd name="connsiteX13" fmla="*/ 2631440 w 2631440"/>
                <a:gd name="connsiteY13"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440" h="1219200">
                  <a:moveTo>
                    <a:pt x="0" y="10160"/>
                  </a:moveTo>
                  <a:lnTo>
                    <a:pt x="304800" y="10160"/>
                  </a:lnTo>
                  <a:lnTo>
                    <a:pt x="304800" y="193040"/>
                  </a:lnTo>
                  <a:lnTo>
                    <a:pt x="640080" y="193040"/>
                  </a:lnTo>
                  <a:lnTo>
                    <a:pt x="640080" y="629920"/>
                  </a:lnTo>
                  <a:lnTo>
                    <a:pt x="1188720" y="629920"/>
                  </a:lnTo>
                  <a:lnTo>
                    <a:pt x="1188720" y="203200"/>
                  </a:lnTo>
                  <a:lnTo>
                    <a:pt x="1402080" y="203200"/>
                  </a:lnTo>
                  <a:lnTo>
                    <a:pt x="1412240" y="1219200"/>
                  </a:lnTo>
                  <a:lnTo>
                    <a:pt x="2062480" y="1209040"/>
                  </a:lnTo>
                  <a:lnTo>
                    <a:pt x="2062480" y="193040"/>
                  </a:lnTo>
                  <a:lnTo>
                    <a:pt x="2357120" y="203200"/>
                  </a:lnTo>
                  <a:lnTo>
                    <a:pt x="2357120" y="0"/>
                  </a:lnTo>
                  <a:lnTo>
                    <a:pt x="2631440"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7" name="Straight Arrow Connector 136"/>
            <p:cNvCxnSpPr/>
            <p:nvPr/>
          </p:nvCxnSpPr>
          <p:spPr>
            <a:xfrm flipV="1">
              <a:off x="5628640" y="1764500"/>
              <a:ext cx="10160" cy="19778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5638800" y="3742360"/>
              <a:ext cx="301752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5618480" y="4025490"/>
            <a:ext cx="3027680" cy="1977860"/>
            <a:chOff x="5618480" y="4121620"/>
            <a:chExt cx="3027680" cy="1977860"/>
          </a:xfrm>
        </p:grpSpPr>
        <p:cxnSp>
          <p:nvCxnSpPr>
            <p:cNvPr id="141" name="Straight Arrow Connector 140"/>
            <p:cNvCxnSpPr/>
            <p:nvPr/>
          </p:nvCxnSpPr>
          <p:spPr>
            <a:xfrm flipV="1">
              <a:off x="5618480" y="4121620"/>
              <a:ext cx="10160" cy="19778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5628640" y="6099480"/>
              <a:ext cx="301752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3" name="Freeform 142"/>
            <p:cNvSpPr/>
            <p:nvPr/>
          </p:nvSpPr>
          <p:spPr>
            <a:xfrm flipV="1">
              <a:off x="5618480" y="4694244"/>
              <a:ext cx="2631440" cy="1205630"/>
            </a:xfrm>
            <a:custGeom>
              <a:avLst/>
              <a:gdLst>
                <a:gd name="connsiteX0" fmla="*/ 0 w 2631440"/>
                <a:gd name="connsiteY0" fmla="*/ 10160 h 1219200"/>
                <a:gd name="connsiteX1" fmla="*/ 304800 w 2631440"/>
                <a:gd name="connsiteY1" fmla="*/ 10160 h 1219200"/>
                <a:gd name="connsiteX2" fmla="*/ 304800 w 2631440"/>
                <a:gd name="connsiteY2" fmla="*/ 193040 h 1219200"/>
                <a:gd name="connsiteX3" fmla="*/ 640080 w 2631440"/>
                <a:gd name="connsiteY3" fmla="*/ 193040 h 1219200"/>
                <a:gd name="connsiteX4" fmla="*/ 640080 w 2631440"/>
                <a:gd name="connsiteY4" fmla="*/ 629920 h 1219200"/>
                <a:gd name="connsiteX5" fmla="*/ 1188720 w 2631440"/>
                <a:gd name="connsiteY5" fmla="*/ 629920 h 1219200"/>
                <a:gd name="connsiteX6" fmla="*/ 1188720 w 2631440"/>
                <a:gd name="connsiteY6" fmla="*/ 203200 h 1219200"/>
                <a:gd name="connsiteX7" fmla="*/ 1402080 w 2631440"/>
                <a:gd name="connsiteY7" fmla="*/ 203200 h 1219200"/>
                <a:gd name="connsiteX8" fmla="*/ 1412240 w 2631440"/>
                <a:gd name="connsiteY8" fmla="*/ 1219200 h 1219200"/>
                <a:gd name="connsiteX9" fmla="*/ 2062480 w 2631440"/>
                <a:gd name="connsiteY9" fmla="*/ 1209040 h 1219200"/>
                <a:gd name="connsiteX10" fmla="*/ 2062480 w 2631440"/>
                <a:gd name="connsiteY10" fmla="*/ 193040 h 1219200"/>
                <a:gd name="connsiteX11" fmla="*/ 2357120 w 2631440"/>
                <a:gd name="connsiteY11" fmla="*/ 203200 h 1219200"/>
                <a:gd name="connsiteX12" fmla="*/ 2357120 w 2631440"/>
                <a:gd name="connsiteY12" fmla="*/ 0 h 1219200"/>
                <a:gd name="connsiteX13" fmla="*/ 2631440 w 2631440"/>
                <a:gd name="connsiteY13"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440" h="1219200">
                  <a:moveTo>
                    <a:pt x="0" y="10160"/>
                  </a:moveTo>
                  <a:lnTo>
                    <a:pt x="304800" y="10160"/>
                  </a:lnTo>
                  <a:lnTo>
                    <a:pt x="304800" y="193040"/>
                  </a:lnTo>
                  <a:lnTo>
                    <a:pt x="640080" y="193040"/>
                  </a:lnTo>
                  <a:lnTo>
                    <a:pt x="640080" y="629920"/>
                  </a:lnTo>
                  <a:lnTo>
                    <a:pt x="1188720" y="629920"/>
                  </a:lnTo>
                  <a:lnTo>
                    <a:pt x="1188720" y="203200"/>
                  </a:lnTo>
                  <a:lnTo>
                    <a:pt x="1402080" y="203200"/>
                  </a:lnTo>
                  <a:lnTo>
                    <a:pt x="1412240" y="1219200"/>
                  </a:lnTo>
                  <a:lnTo>
                    <a:pt x="2062480" y="1209040"/>
                  </a:lnTo>
                  <a:lnTo>
                    <a:pt x="2062480" y="193040"/>
                  </a:lnTo>
                  <a:lnTo>
                    <a:pt x="2357120" y="203200"/>
                  </a:lnTo>
                  <a:lnTo>
                    <a:pt x="2357120" y="0"/>
                  </a:lnTo>
                  <a:lnTo>
                    <a:pt x="2631440"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147" name="Straight Arrow Connector 146"/>
          <p:cNvCxnSpPr/>
          <p:nvPr/>
        </p:nvCxnSpPr>
        <p:spPr>
          <a:xfrm flipV="1">
            <a:off x="3576320" y="2682242"/>
            <a:ext cx="1838960" cy="1195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5262880" y="1534160"/>
            <a:ext cx="242825" cy="369332"/>
          </a:xfrm>
          <a:prstGeom prst="rect">
            <a:avLst/>
          </a:prstGeom>
          <a:noFill/>
        </p:spPr>
        <p:txBody>
          <a:bodyPr wrap="none" rtlCol="0">
            <a:spAutoFit/>
          </a:bodyPr>
          <a:lstStyle/>
          <a:p>
            <a:r>
              <a:rPr lang="en-US" dirty="0" smtClean="0"/>
              <a:t>I</a:t>
            </a:r>
            <a:endParaRPr lang="en-US" dirty="0"/>
          </a:p>
        </p:txBody>
      </p:sp>
      <p:sp>
        <p:nvSpPr>
          <p:cNvPr id="151" name="TextBox 150"/>
          <p:cNvSpPr txBox="1"/>
          <p:nvPr/>
        </p:nvSpPr>
        <p:spPr>
          <a:xfrm>
            <a:off x="8656320" y="3742360"/>
            <a:ext cx="287258" cy="369332"/>
          </a:xfrm>
          <a:prstGeom prst="rect">
            <a:avLst/>
          </a:prstGeom>
          <a:noFill/>
        </p:spPr>
        <p:txBody>
          <a:bodyPr wrap="none" rtlCol="0">
            <a:spAutoFit/>
          </a:bodyPr>
          <a:lstStyle/>
          <a:p>
            <a:r>
              <a:rPr lang="en-US" dirty="0" smtClean="0"/>
              <a:t>x</a:t>
            </a:r>
            <a:endParaRPr lang="en-US" dirty="0"/>
          </a:p>
        </p:txBody>
      </p:sp>
      <p:sp>
        <p:nvSpPr>
          <p:cNvPr id="156" name="TextBox 155"/>
          <p:cNvSpPr txBox="1"/>
          <p:nvPr/>
        </p:nvSpPr>
        <p:spPr>
          <a:xfrm>
            <a:off x="3942080" y="4989440"/>
            <a:ext cx="1008810" cy="369332"/>
          </a:xfrm>
          <a:prstGeom prst="rect">
            <a:avLst/>
          </a:prstGeom>
          <a:noFill/>
        </p:spPr>
        <p:txBody>
          <a:bodyPr wrap="none" rtlCol="0">
            <a:spAutoFit/>
          </a:bodyPr>
          <a:lstStyle/>
          <a:p>
            <a:r>
              <a:rPr lang="en-US" dirty="0" smtClean="0"/>
              <a:t>1 degree</a:t>
            </a:r>
            <a:endParaRPr lang="en-US" dirty="0"/>
          </a:p>
        </p:txBody>
      </p:sp>
      <p:cxnSp>
        <p:nvCxnSpPr>
          <p:cNvPr id="158" name="Straight Connector 157"/>
          <p:cNvCxnSpPr/>
          <p:nvPr/>
        </p:nvCxnSpPr>
        <p:spPr>
          <a:xfrm flipH="1">
            <a:off x="5765799"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5897612"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293051"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8270240"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6029425"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a:off x="6161238"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a:off x="6424864"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6556677"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6688490"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6820303"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6952116"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a:off x="7083929"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7215742"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a:off x="7347555"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H="1">
            <a:off x="7479368"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a:off x="7611181"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7742994"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H="1">
            <a:off x="7874807"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8006620"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8138433" y="2117141"/>
            <a:ext cx="0" cy="16252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78" name="TextBox 177"/>
          <p:cNvSpPr txBox="1"/>
          <p:nvPr/>
        </p:nvSpPr>
        <p:spPr>
          <a:xfrm>
            <a:off x="806676" y="5954154"/>
            <a:ext cx="2142684" cy="369332"/>
          </a:xfrm>
          <a:prstGeom prst="rect">
            <a:avLst/>
          </a:prstGeom>
          <a:noFill/>
        </p:spPr>
        <p:txBody>
          <a:bodyPr wrap="none" rtlCol="0">
            <a:spAutoFit/>
          </a:bodyPr>
          <a:lstStyle/>
          <a:p>
            <a:r>
              <a:rPr lang="en-US" dirty="0" smtClean="0"/>
              <a:t>Photomultiplier tube</a:t>
            </a:r>
            <a:endParaRPr lang="en-US" dirty="0"/>
          </a:p>
        </p:txBody>
      </p:sp>
      <p:sp>
        <p:nvSpPr>
          <p:cNvPr id="179" name="Curved Right Arrow 178"/>
          <p:cNvSpPr/>
          <p:nvPr/>
        </p:nvSpPr>
        <p:spPr>
          <a:xfrm rot="12576789">
            <a:off x="3596639" y="4306830"/>
            <a:ext cx="386080" cy="120593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Connector 50"/>
          <p:cNvCxnSpPr/>
          <p:nvPr/>
        </p:nvCxnSpPr>
        <p:spPr>
          <a:xfrm flipH="1">
            <a:off x="0" y="1306275"/>
            <a:ext cx="9144000" cy="285"/>
          </a:xfrm>
          <a:prstGeom prst="line">
            <a:avLst/>
          </a:prstGeom>
          <a:ln>
            <a:solidFill>
              <a:srgbClr val="31859C"/>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122711" y="6323486"/>
            <a:ext cx="1906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&gt; 5 min scan time!</a:t>
            </a:r>
            <a:endParaRPr lang="en-US" dirty="0"/>
          </a:p>
        </p:txBody>
      </p:sp>
    </p:spTree>
    <p:extLst>
      <p:ext uri="{BB962C8B-B14F-4D97-AF65-F5344CB8AC3E}">
        <p14:creationId xmlns:p14="http://schemas.microsoft.com/office/powerpoint/2010/main" val="8011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2386</TotalTime>
  <Words>4702</Words>
  <Application>Microsoft Macintosh PowerPoint</Application>
  <PresentationFormat>On-screen Show (4:3)</PresentationFormat>
  <Paragraphs>588</Paragraphs>
  <Slides>51</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Calibri</vt:lpstr>
      <vt:lpstr>Cambria Math</vt:lpstr>
      <vt:lpstr>Lucida Grande</vt:lpstr>
      <vt:lpstr>Mangal</vt:lpstr>
      <vt:lpstr>Symbol</vt:lpstr>
      <vt:lpstr>Times New Roman</vt:lpstr>
      <vt:lpstr>Wingdings</vt:lpstr>
      <vt:lpstr>Arial</vt:lpstr>
      <vt:lpstr>Office Theme</vt:lpstr>
      <vt:lpstr>Equation</vt:lpstr>
      <vt:lpstr>Lecture 11 Imaging with X-rays</vt:lpstr>
      <vt:lpstr>Learning Outcomes</vt:lpstr>
      <vt:lpstr>PowerPoint Presentation</vt:lpstr>
      <vt:lpstr>X-ray imaging was the earliest medical imaging technique, dating back to the 1890s</vt:lpstr>
      <vt:lpstr>Planar X-ray image formation requires a cascade from incident X-rays to signal electrons</vt:lpstr>
      <vt:lpstr>The resulting X-ray image is a map of line integrals of the effective X-ray attenuation (bright = attenuating)</vt:lpstr>
      <vt:lpstr>Computed Tomography – Why?</vt:lpstr>
      <vt:lpstr>Generation 1: Pencil beam scanning</vt:lpstr>
      <vt:lpstr>Generation 1: Pencil beam scanning</vt:lpstr>
      <vt:lpstr>Generation 2: Hybrid scanning</vt:lpstr>
      <vt:lpstr>Generation 3: Fan beam geometry</vt:lpstr>
      <vt:lpstr>Generation 4: Fan beam, fixed ring</vt:lpstr>
      <vt:lpstr>Defining the scale: what does a CT slice image represent?</vt:lpstr>
      <vt:lpstr>CT number for common tissues</vt:lpstr>
      <vt:lpstr>Building up volumetric information quickly: spiral CT</vt:lpstr>
      <vt:lpstr>Even faster with multi-slice spiral CT</vt:lpstr>
      <vt:lpstr>Multi-slice spiral CT is achieved using a cone beam</vt:lpstr>
      <vt:lpstr>Summary 1: Basics of CT</vt:lpstr>
      <vt:lpstr>PowerPoint Presentation</vt:lpstr>
      <vt:lpstr>Reminder: Contrast describes the potential to delineate multiple objects within an image</vt:lpstr>
      <vt:lpstr>There are two key challenges with using projection-based (planar) imaging systems</vt:lpstr>
      <vt:lpstr>Computed Tomography (CT) in any modality is the key to overcoming these limitations</vt:lpstr>
      <vt:lpstr>The key to performing Computed Tomography (CT) in any imaging modality is the ‘Central Slice Theorem’</vt:lpstr>
      <vt:lpstr>The key to performing Computed Tomography (CT) in any imaging modality is the ‘Central Slice Theorem’</vt:lpstr>
      <vt:lpstr>The key to performing Computed Tomography (CT) in any imaging modality is the ‘Central Slice Theorem’</vt:lpstr>
      <vt:lpstr>All projection data are referred to as a Radon Transform and the visual representation is a sinogram</vt:lpstr>
      <vt:lpstr>All projection data is referred to as a Radon Transform and the visual representation is a sinogram</vt:lpstr>
      <vt:lpstr>Asymmetry and noise in the sinogram can diagnose problems with our imaging system </vt:lpstr>
      <vt:lpstr>To recover f(x,y) from its projections we need to fully sample the Fourier transform</vt:lpstr>
      <vt:lpstr>The fact that we sample in discrete steps with noisy instruments places additional constraints</vt:lpstr>
      <vt:lpstr>Reconstructing the slice by back projection</vt:lpstr>
      <vt:lpstr>A simple backprojection is the object space equivalent of placing a central slice in Fourier space</vt:lpstr>
      <vt:lpstr>By applying a filter before back projection, the blurring effects can be reduced</vt:lpstr>
      <vt:lpstr>By applying a filter before back projection, the blurring effects can be reduced</vt:lpstr>
      <vt:lpstr>By applying a filter before back projection, the blurring effects can be reduced</vt:lpstr>
      <vt:lpstr>CT results in improved contrast compared to planar X-ray imaging</vt:lpstr>
      <vt:lpstr>Summary 2: Tomographic reconstruction</vt:lpstr>
      <vt:lpstr>PowerPoint Presentation</vt:lpstr>
      <vt:lpstr>Why register medical images?</vt:lpstr>
      <vt:lpstr>A range of different images can be registered</vt:lpstr>
      <vt:lpstr>The aim of image registration is to find a spatial relationship between homologous features</vt:lpstr>
      <vt:lpstr>Image registration uses a transformation model, similarity metric and numerical optimisation </vt:lpstr>
      <vt:lpstr>Types of transformation models</vt:lpstr>
      <vt:lpstr>A reasonable transformation means that deformations should be physically realistic</vt:lpstr>
      <vt:lpstr>Transformation alone is not enough, we need to establish correspondence (alignment) of the images</vt:lpstr>
      <vt:lpstr>Feature-based image similarity may use landmarks or surfaces to enable registration</vt:lpstr>
      <vt:lpstr>Intensity-based image similarity metrics may measure the degree of shared intensity information </vt:lpstr>
      <vt:lpstr>Several information-theoretic similarity measures may be used</vt:lpstr>
      <vt:lpstr>Numerical optimisation allows for fine adjustment of the transformation to improve similarity</vt:lpstr>
      <vt:lpstr>Summary 3: Image registration</vt:lpstr>
      <vt:lpstr>PowerPoint Presentation</vt:lpstr>
    </vt:vector>
  </TitlesOfParts>
  <Company>Stanford</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 Medical Physics:  Introduction and Course Overview</dc:title>
  <dc:creator>Sarah Bohndiek</dc:creator>
  <cp:lastModifiedBy>Sarah Bohndiek</cp:lastModifiedBy>
  <cp:revision>212</cp:revision>
  <cp:lastPrinted>2017-02-06T15:43:44Z</cp:lastPrinted>
  <dcterms:created xsi:type="dcterms:W3CDTF">2013-12-19T18:30:24Z</dcterms:created>
  <dcterms:modified xsi:type="dcterms:W3CDTF">2018-01-05T16:27:11Z</dcterms:modified>
</cp:coreProperties>
</file>