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9"/>
  </p:notesMasterIdLst>
  <p:sldIdLst>
    <p:sldId id="359" r:id="rId2"/>
    <p:sldId id="360" r:id="rId3"/>
    <p:sldId id="338" r:id="rId4"/>
    <p:sldId id="339" r:id="rId5"/>
    <p:sldId id="340" r:id="rId6"/>
    <p:sldId id="341" r:id="rId7"/>
    <p:sldId id="344" r:id="rId8"/>
    <p:sldId id="306" r:id="rId9"/>
    <p:sldId id="289" r:id="rId10"/>
    <p:sldId id="276" r:id="rId11"/>
    <p:sldId id="277" r:id="rId12"/>
    <p:sldId id="278" r:id="rId13"/>
    <p:sldId id="279" r:id="rId14"/>
    <p:sldId id="280" r:id="rId15"/>
    <p:sldId id="286" r:id="rId16"/>
    <p:sldId id="317" r:id="rId17"/>
    <p:sldId id="318" r:id="rId18"/>
    <p:sldId id="281" r:id="rId19"/>
    <p:sldId id="282" r:id="rId20"/>
    <p:sldId id="284" r:id="rId21"/>
    <p:sldId id="285" r:id="rId22"/>
    <p:sldId id="287" r:id="rId23"/>
    <p:sldId id="288" r:id="rId24"/>
    <p:sldId id="316" r:id="rId25"/>
    <p:sldId id="265" r:id="rId26"/>
    <p:sldId id="313" r:id="rId27"/>
    <p:sldId id="291" r:id="rId28"/>
    <p:sldId id="315" r:id="rId29"/>
    <p:sldId id="308" r:id="rId30"/>
    <p:sldId id="310" r:id="rId31"/>
    <p:sldId id="301" r:id="rId32"/>
    <p:sldId id="307" r:id="rId33"/>
    <p:sldId id="302" r:id="rId34"/>
    <p:sldId id="312" r:id="rId35"/>
    <p:sldId id="290" r:id="rId36"/>
    <p:sldId id="319" r:id="rId37"/>
    <p:sldId id="292" r:id="rId38"/>
    <p:sldId id="293" r:id="rId39"/>
    <p:sldId id="321" r:id="rId40"/>
    <p:sldId id="294" r:id="rId41"/>
    <p:sldId id="323" r:id="rId42"/>
    <p:sldId id="324" r:id="rId43"/>
    <p:sldId id="270" r:id="rId44"/>
    <p:sldId id="295" r:id="rId45"/>
    <p:sldId id="296" r:id="rId46"/>
    <p:sldId id="331" r:id="rId47"/>
    <p:sldId id="361" r:id="rId48"/>
    <p:sldId id="350" r:id="rId49"/>
    <p:sldId id="351" r:id="rId50"/>
    <p:sldId id="352" r:id="rId51"/>
    <p:sldId id="353" r:id="rId52"/>
    <p:sldId id="354" r:id="rId53"/>
    <p:sldId id="355" r:id="rId54"/>
    <p:sldId id="356" r:id="rId55"/>
    <p:sldId id="357" r:id="rId56"/>
    <p:sldId id="358" r:id="rId57"/>
    <p:sldId id="362" r:id="rId58"/>
    <p:sldId id="348" r:id="rId59"/>
    <p:sldId id="320" r:id="rId60"/>
    <p:sldId id="304" r:id="rId61"/>
    <p:sldId id="332" r:id="rId62"/>
    <p:sldId id="334" r:id="rId63"/>
    <p:sldId id="297" r:id="rId64"/>
    <p:sldId id="298" r:id="rId65"/>
    <p:sldId id="299" r:id="rId66"/>
    <p:sldId id="300" r:id="rId67"/>
    <p:sldId id="333" r:id="rId68"/>
  </p:sldIdLst>
  <p:sldSz cx="9144000" cy="6858000" type="screen4x3"/>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69"/>
    <p:restoredTop sz="80357"/>
  </p:normalViewPr>
  <p:slideViewPr>
    <p:cSldViewPr snapToGrid="0" snapToObjects="1">
      <p:cViewPr varScale="1">
        <p:scale>
          <a:sx n="100" d="100"/>
          <a:sy n="100" d="100"/>
        </p:scale>
        <p:origin x="1216"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 Id="rId2"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D45112-504E-BD43-9339-D7FDF31C5E8E}" type="datetimeFigureOut">
              <a:rPr lang="en-US" smtClean="0"/>
              <a:t>12/8/17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7C2FCE-31C2-DF49-83AC-6F8DADE5FB62}" type="slidenum">
              <a:rPr lang="en-US" smtClean="0"/>
              <a:t>‹#›</a:t>
            </a:fld>
            <a:endParaRPr lang="en-US"/>
          </a:p>
        </p:txBody>
      </p:sp>
    </p:spTree>
    <p:extLst>
      <p:ext uri="{BB962C8B-B14F-4D97-AF65-F5344CB8AC3E}">
        <p14:creationId xmlns:p14="http://schemas.microsoft.com/office/powerpoint/2010/main" val="141368292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sciencedirect.com/science/article/pii/S0301562999000605#BIB2" TargetMode="External"/><Relationship Id="rId4" Type="http://schemas.openxmlformats.org/officeDocument/2006/relationships/hyperlink" Target="http://www.sciencedirect.com/science/article/pii/S0301562999000605#BIB9" TargetMode="External"/><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A69B1-AFA0-7246-97A3-0FBDEF59C39B}" type="slidenum">
              <a:rPr lang="en-US" smtClean="0"/>
              <a:pPr/>
              <a:t>1</a:t>
            </a:fld>
            <a:endParaRPr lang="en-US" dirty="0"/>
          </a:p>
        </p:txBody>
      </p:sp>
    </p:spTree>
    <p:extLst>
      <p:ext uri="{BB962C8B-B14F-4D97-AF65-F5344CB8AC3E}">
        <p14:creationId xmlns:p14="http://schemas.microsoft.com/office/powerpoint/2010/main" val="322033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Spatial compounding averages sets of beams that are swept</a:t>
            </a:r>
            <a:r>
              <a:rPr lang="en-US" baseline="0" dirty="0" smtClean="0"/>
              <a:t> at different angles across the 2D plane of interest. The beams are angled by phased array steering techniques within the transmit and receive </a:t>
            </a:r>
            <a:r>
              <a:rPr lang="en-US" baseline="0" dirty="0" err="1" smtClean="0"/>
              <a:t>beamformers</a:t>
            </a:r>
            <a:r>
              <a:rPr lang="en-US" baseline="0" dirty="0" smtClean="0"/>
              <a:t>. Can be achieved in the frequency domain as well as the spatial domain for faster readout</a:t>
            </a:r>
          </a:p>
          <a:p>
            <a:pPr marL="171450" indent="-171450">
              <a:buFont typeface="Arial" charset="0"/>
              <a:buChar char="•"/>
            </a:pPr>
            <a:r>
              <a:rPr lang="en-US" baseline="0" dirty="0" smtClean="0"/>
              <a:t>Provides a more complete image of tissue boundaries</a:t>
            </a:r>
          </a:p>
          <a:p>
            <a:pPr marL="171450" indent="-171450">
              <a:buFont typeface="Arial" charset="0"/>
              <a:buChar char="•"/>
            </a:pPr>
            <a:r>
              <a:rPr lang="en-US" baseline="0" dirty="0" smtClean="0"/>
              <a:t>Also reduces the brightness of speckle by producing a smoother image as each set of angled beams results in a different spatial distribution of speckle, which when averaged together, produce overall a pattern with less variance in brightness.</a:t>
            </a:r>
            <a:endParaRPr lang="en-US" dirty="0"/>
          </a:p>
        </p:txBody>
      </p:sp>
      <p:sp>
        <p:nvSpPr>
          <p:cNvPr id="4" name="Slide Number Placeholder 3"/>
          <p:cNvSpPr>
            <a:spLocks noGrp="1"/>
          </p:cNvSpPr>
          <p:nvPr>
            <p:ph type="sldNum" sz="quarter" idx="10"/>
          </p:nvPr>
        </p:nvSpPr>
        <p:spPr/>
        <p:txBody>
          <a:bodyPr/>
          <a:lstStyle/>
          <a:p>
            <a:fld id="{C27C2FCE-31C2-DF49-83AC-6F8DADE5FB62}" type="slidenum">
              <a:rPr lang="en-US" smtClean="0"/>
              <a:t>16</a:t>
            </a:fld>
            <a:endParaRPr lang="en-US"/>
          </a:p>
        </p:txBody>
      </p:sp>
    </p:spTree>
    <p:extLst>
      <p:ext uri="{BB962C8B-B14F-4D97-AF65-F5344CB8AC3E}">
        <p14:creationId xmlns:p14="http://schemas.microsoft.com/office/powerpoint/2010/main" val="1206767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spcBef>
                <a:spcPct val="50000"/>
              </a:spcBef>
              <a:buFont typeface="Arial" charset="0"/>
              <a:buChar char="•"/>
            </a:pPr>
            <a:r>
              <a:rPr lang="en-GB" altLang="en-US" sz="900" dirty="0" smtClean="0">
                <a:latin typeface="Arial" charset="0"/>
              </a:rPr>
              <a:t>Some scattered echoes from the front of the cyst, C, return to the transducer and are placed correctly.</a:t>
            </a:r>
          </a:p>
          <a:p>
            <a:pPr marL="171450" indent="-171450" algn="l">
              <a:spcBef>
                <a:spcPct val="50000"/>
              </a:spcBef>
              <a:buFont typeface="Arial" charset="0"/>
              <a:buChar char="•"/>
            </a:pPr>
            <a:r>
              <a:rPr lang="en-GB" altLang="en-US" sz="900" dirty="0" smtClean="0">
                <a:latin typeface="Arial" charset="0"/>
              </a:rPr>
              <a:t>Other scattered echoes reach the diaphragm and are reflected back. They arrive later and are recorded as having come from much deeper, at the bottom of the artefact, A</a:t>
            </a:r>
          </a:p>
          <a:p>
            <a:endParaRPr lang="en-US" dirty="0"/>
          </a:p>
        </p:txBody>
      </p:sp>
      <p:sp>
        <p:nvSpPr>
          <p:cNvPr id="4" name="Slide Number Placeholder 3"/>
          <p:cNvSpPr>
            <a:spLocks noGrp="1"/>
          </p:cNvSpPr>
          <p:nvPr>
            <p:ph type="sldNum" sz="quarter" idx="10"/>
          </p:nvPr>
        </p:nvSpPr>
        <p:spPr/>
        <p:txBody>
          <a:bodyPr/>
          <a:lstStyle/>
          <a:p>
            <a:fld id="{C27C2FCE-31C2-DF49-83AC-6F8DADE5FB62}" type="slidenum">
              <a:rPr lang="en-US" smtClean="0"/>
              <a:t>19</a:t>
            </a:fld>
            <a:endParaRPr lang="en-US"/>
          </a:p>
        </p:txBody>
      </p:sp>
    </p:spTree>
    <p:extLst>
      <p:ext uri="{BB962C8B-B14F-4D97-AF65-F5344CB8AC3E}">
        <p14:creationId xmlns:p14="http://schemas.microsoft.com/office/powerpoint/2010/main" val="366486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u="none" baseline="0" dirty="0" smtClean="0"/>
              <a:t>Refraction artifact causes spatial distortion of the shape of the gallbladder due to the difference in the speed of sound between it and the surrounding tissue. </a:t>
            </a:r>
            <a:r>
              <a:rPr lang="en-US" u="none" dirty="0" smtClean="0"/>
              <a:t>not clinically useful, leads to imaging artifacts-  double image artifact, incorrect localization of a structure on </a:t>
            </a:r>
            <a:r>
              <a:rPr lang="en-US" dirty="0" smtClean="0"/>
              <a:t>an ultrasound image.</a:t>
            </a:r>
            <a:r>
              <a:rPr lang="en-US" baseline="0" dirty="0" smtClean="0"/>
              <a:t> </a:t>
            </a:r>
          </a:p>
          <a:p>
            <a:pPr marL="171450" indent="-171450">
              <a:buFont typeface="Arial" charset="0"/>
              <a:buChar char="•"/>
            </a:pPr>
            <a:r>
              <a:rPr lang="en-US" baseline="0" dirty="0" smtClean="0"/>
              <a:t>Shadowing occurs because gall stones absorb more sound than the surrounding tissue so their presence helps to diagnose the presence of gall stones</a:t>
            </a:r>
          </a:p>
          <a:p>
            <a:pPr marL="171450" indent="-171450">
              <a:buFont typeface="Arial" charset="0"/>
              <a:buChar char="•"/>
            </a:pPr>
            <a:r>
              <a:rPr lang="en-US" baseline="0" dirty="0" smtClean="0"/>
              <a:t>Enhancement occurs when sound travels through a medium with lower attenuation than the surrounding tissue so reflectors at depth are abnormally bright under that medium</a:t>
            </a:r>
            <a:endParaRPr lang="en-US" dirty="0" smtClean="0"/>
          </a:p>
          <a:p>
            <a:endParaRPr lang="en-US" dirty="0"/>
          </a:p>
        </p:txBody>
      </p:sp>
      <p:sp>
        <p:nvSpPr>
          <p:cNvPr id="4" name="Slide Number Placeholder 3"/>
          <p:cNvSpPr>
            <a:spLocks noGrp="1"/>
          </p:cNvSpPr>
          <p:nvPr>
            <p:ph type="sldNum" sz="quarter" idx="10"/>
          </p:nvPr>
        </p:nvSpPr>
        <p:spPr/>
        <p:txBody>
          <a:bodyPr/>
          <a:lstStyle/>
          <a:p>
            <a:fld id="{C27C2FCE-31C2-DF49-83AC-6F8DADE5FB62}" type="slidenum">
              <a:rPr lang="en-US" smtClean="0"/>
              <a:t>20</a:t>
            </a:fld>
            <a:endParaRPr lang="en-US"/>
          </a:p>
        </p:txBody>
      </p:sp>
    </p:spTree>
    <p:extLst>
      <p:ext uri="{BB962C8B-B14F-4D97-AF65-F5344CB8AC3E}">
        <p14:creationId xmlns:p14="http://schemas.microsoft.com/office/powerpoint/2010/main" val="1060758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dirty="0" smtClean="0"/>
              <a:t>Strong reflecting surface generates ghost image data</a:t>
            </a:r>
          </a:p>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dirty="0" smtClean="0"/>
              <a:t>Bright boundary continues out of the field, but the time of flight of the signals makes them appear as if they are on the image</a:t>
            </a:r>
          </a:p>
          <a:p>
            <a:endParaRPr lang="en-US" dirty="0"/>
          </a:p>
        </p:txBody>
      </p:sp>
      <p:sp>
        <p:nvSpPr>
          <p:cNvPr id="4" name="Slide Number Placeholder 3"/>
          <p:cNvSpPr>
            <a:spLocks noGrp="1"/>
          </p:cNvSpPr>
          <p:nvPr>
            <p:ph type="sldNum" sz="quarter" idx="10"/>
          </p:nvPr>
        </p:nvSpPr>
        <p:spPr/>
        <p:txBody>
          <a:bodyPr/>
          <a:lstStyle/>
          <a:p>
            <a:fld id="{C27C2FCE-31C2-DF49-83AC-6F8DADE5FB62}" type="slidenum">
              <a:rPr lang="en-US" smtClean="0"/>
              <a:t>21</a:t>
            </a:fld>
            <a:endParaRPr lang="en-US"/>
          </a:p>
        </p:txBody>
      </p:sp>
    </p:spTree>
    <p:extLst>
      <p:ext uri="{BB962C8B-B14F-4D97-AF65-F5344CB8AC3E}">
        <p14:creationId xmlns:p14="http://schemas.microsoft.com/office/powerpoint/2010/main" val="1481849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C27C2FCE-31C2-DF49-83AC-6F8DADE5FB62}" type="slidenum">
              <a:rPr lang="en-US" smtClean="0"/>
              <a:t>22</a:t>
            </a:fld>
            <a:endParaRPr lang="en-US"/>
          </a:p>
        </p:txBody>
      </p:sp>
    </p:spTree>
    <p:extLst>
      <p:ext uri="{BB962C8B-B14F-4D97-AF65-F5344CB8AC3E}">
        <p14:creationId xmlns:p14="http://schemas.microsoft.com/office/powerpoint/2010/main" val="1365356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Recap from Lecture 1</a:t>
            </a:r>
          </a:p>
          <a:p>
            <a:pPr marL="171450" indent="-171450">
              <a:buFont typeface="Arial" charset="0"/>
              <a:buChar char="•"/>
            </a:pPr>
            <a:r>
              <a:rPr lang="en-US" dirty="0" smtClean="0"/>
              <a:t>If two reflectors are closer than half the spatial</a:t>
            </a:r>
            <a:r>
              <a:rPr lang="en-US" baseline="0" dirty="0" smtClean="0"/>
              <a:t> pulse length in depth, they appear as one reflector due to the focusing (axial resolution) of the ultrasound beam.</a:t>
            </a:r>
          </a:p>
          <a:p>
            <a:pPr marL="171450" indent="-171450">
              <a:buFont typeface="Arial" charset="0"/>
              <a:buChar char="•"/>
            </a:pPr>
            <a:r>
              <a:rPr lang="en-US" baseline="0" dirty="0" smtClean="0"/>
              <a:t>If two reflectors lying side-by-side receive the ultrasound pulse at the same time, they will appear as one reflector due to the width (lateral resolution) of the ultrasound beam</a:t>
            </a:r>
            <a:endParaRPr lang="en-US" dirty="0" smtClean="0"/>
          </a:p>
          <a:p>
            <a:endParaRPr lang="en-US" dirty="0"/>
          </a:p>
        </p:txBody>
      </p:sp>
      <p:sp>
        <p:nvSpPr>
          <p:cNvPr id="4" name="Slide Number Placeholder 3"/>
          <p:cNvSpPr>
            <a:spLocks noGrp="1"/>
          </p:cNvSpPr>
          <p:nvPr>
            <p:ph type="sldNum" sz="quarter" idx="10"/>
          </p:nvPr>
        </p:nvSpPr>
        <p:spPr/>
        <p:txBody>
          <a:bodyPr/>
          <a:lstStyle/>
          <a:p>
            <a:fld id="{C27C2FCE-31C2-DF49-83AC-6F8DADE5FB62}" type="slidenum">
              <a:rPr lang="en-US" smtClean="0"/>
              <a:t>23</a:t>
            </a:fld>
            <a:endParaRPr lang="en-US"/>
          </a:p>
        </p:txBody>
      </p:sp>
    </p:spTree>
    <p:extLst>
      <p:ext uri="{BB962C8B-B14F-4D97-AF65-F5344CB8AC3E}">
        <p14:creationId xmlns:p14="http://schemas.microsoft.com/office/powerpoint/2010/main" val="1784766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This</a:t>
            </a:r>
            <a:r>
              <a:rPr lang="en-US" baseline="0" dirty="0" smtClean="0"/>
              <a:t> was originally achieved by freehand manipulation of the transducer over the region of interest</a:t>
            </a:r>
          </a:p>
          <a:p>
            <a:pPr marL="171450" indent="-171450">
              <a:buFont typeface="Arial" charset="0"/>
              <a:buChar char="•"/>
            </a:pPr>
            <a:r>
              <a:rPr lang="en-US" baseline="0" dirty="0" smtClean="0"/>
              <a:t>Mechanical drive tends to require bulky transducers</a:t>
            </a:r>
          </a:p>
          <a:p>
            <a:pPr marL="171450" indent="-171450">
              <a:buFont typeface="Arial" charset="0"/>
              <a:buChar char="•"/>
            </a:pPr>
            <a:r>
              <a:rPr lang="en-US" baseline="0" dirty="0" smtClean="0"/>
              <a:t>Phased arrays can direct a beam over a range of directions, but given the number of elements (typically 1000s), the volume of data is vast and a large amount of memory and processing power is needed</a:t>
            </a:r>
            <a:endParaRPr lang="en-US" dirty="0"/>
          </a:p>
        </p:txBody>
      </p:sp>
      <p:sp>
        <p:nvSpPr>
          <p:cNvPr id="4" name="Slide Number Placeholder 3"/>
          <p:cNvSpPr>
            <a:spLocks noGrp="1"/>
          </p:cNvSpPr>
          <p:nvPr>
            <p:ph type="sldNum" sz="quarter" idx="10"/>
          </p:nvPr>
        </p:nvSpPr>
        <p:spPr/>
        <p:txBody>
          <a:bodyPr/>
          <a:lstStyle/>
          <a:p>
            <a:fld id="{C27C2FCE-31C2-DF49-83AC-6F8DADE5FB62}" type="slidenum">
              <a:rPr lang="en-US" smtClean="0"/>
              <a:t>24</a:t>
            </a:fld>
            <a:endParaRPr lang="en-US"/>
          </a:p>
        </p:txBody>
      </p:sp>
    </p:spTree>
    <p:extLst>
      <p:ext uri="{BB962C8B-B14F-4D97-AF65-F5344CB8AC3E}">
        <p14:creationId xmlns:p14="http://schemas.microsoft.com/office/powerpoint/2010/main" val="2006250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artefacts arise because the sound emitted from the transducer has to be of a strong intensity to make the echo from weakly backscattering features detectable</a:t>
            </a:r>
            <a:r>
              <a:rPr lang="en-US" baseline="0" dirty="0" smtClean="0"/>
              <a:t> despite attenuation along the pulse-echo path.</a:t>
            </a:r>
            <a:endParaRPr lang="en-US" dirty="0"/>
          </a:p>
        </p:txBody>
      </p:sp>
      <p:sp>
        <p:nvSpPr>
          <p:cNvPr id="4" name="Slide Number Placeholder 3"/>
          <p:cNvSpPr>
            <a:spLocks noGrp="1"/>
          </p:cNvSpPr>
          <p:nvPr>
            <p:ph type="sldNum" sz="quarter" idx="10"/>
          </p:nvPr>
        </p:nvSpPr>
        <p:spPr/>
        <p:txBody>
          <a:bodyPr/>
          <a:lstStyle/>
          <a:p>
            <a:fld id="{C27C2FCE-31C2-DF49-83AC-6F8DADE5FB62}" type="slidenum">
              <a:rPr lang="en-US" smtClean="0"/>
              <a:t>27</a:t>
            </a:fld>
            <a:endParaRPr lang="en-US"/>
          </a:p>
        </p:txBody>
      </p:sp>
    </p:spTree>
    <p:extLst>
      <p:ext uri="{BB962C8B-B14F-4D97-AF65-F5344CB8AC3E}">
        <p14:creationId xmlns:p14="http://schemas.microsoft.com/office/powerpoint/2010/main" val="2138638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Harmonics</a:t>
            </a:r>
            <a:r>
              <a:rPr lang="en-US" baseline="0" dirty="0" smtClean="0"/>
              <a:t> are generated by the tissue as a result of propagation of the fundamental frequency generated during the transmit phase of the cycle. </a:t>
            </a:r>
          </a:p>
          <a:p>
            <a:pPr marL="171450" indent="-171450">
              <a:buFont typeface="Arial" charset="0"/>
              <a:buChar char="•"/>
            </a:pPr>
            <a:r>
              <a:rPr lang="en-US" baseline="0" dirty="0" smtClean="0"/>
              <a:t>At any instant, the peaks travel slightly faster than the troughs of the wave, because of the different velocity of ultrasound in compressed vs relaxed tissue. </a:t>
            </a:r>
          </a:p>
          <a:p>
            <a:pPr marL="171450" indent="-171450">
              <a:buFont typeface="Arial" charset="0"/>
              <a:buChar char="•"/>
            </a:pPr>
            <a:r>
              <a:rPr lang="en-US" baseline="0" dirty="0" smtClean="0"/>
              <a:t>This generates a very small amount of sound at different harmonics at any instant, but the cumulative harmonic intensity increases as the pulse propagates. </a:t>
            </a:r>
          </a:p>
          <a:p>
            <a:pPr marL="171450" indent="-171450">
              <a:buFont typeface="Arial" charset="0"/>
              <a:buChar char="•"/>
            </a:pPr>
            <a:r>
              <a:rPr lang="en-US" baseline="0" dirty="0" smtClean="0"/>
              <a:t>A very small amount of tissue harmonic is present at skin level, then increases with depth up to a point where tissue attenuation overcomes the build up and causes them to decrease. </a:t>
            </a:r>
          </a:p>
        </p:txBody>
      </p:sp>
      <p:sp>
        <p:nvSpPr>
          <p:cNvPr id="4" name="Slide Number Placeholder 3"/>
          <p:cNvSpPr>
            <a:spLocks noGrp="1"/>
          </p:cNvSpPr>
          <p:nvPr>
            <p:ph type="sldNum" sz="quarter" idx="10"/>
          </p:nvPr>
        </p:nvSpPr>
        <p:spPr/>
        <p:txBody>
          <a:bodyPr/>
          <a:lstStyle/>
          <a:p>
            <a:fld id="{C27C2FCE-31C2-DF49-83AC-6F8DADE5FB62}" type="slidenum">
              <a:rPr lang="en-US" smtClean="0"/>
              <a:t>28</a:t>
            </a:fld>
            <a:endParaRPr lang="en-US"/>
          </a:p>
        </p:txBody>
      </p:sp>
    </p:spTree>
    <p:extLst>
      <p:ext uri="{BB962C8B-B14F-4D97-AF65-F5344CB8AC3E}">
        <p14:creationId xmlns:p14="http://schemas.microsoft.com/office/powerpoint/2010/main" val="1690076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900" b="0" i="0" kern="1200" dirty="0" smtClean="0">
                <a:solidFill>
                  <a:schemeClr val="tx1"/>
                </a:solidFill>
                <a:effectLst/>
                <a:latin typeface="+mn-lt"/>
                <a:ea typeface="+mn-ea"/>
                <a:cs typeface="+mn-cs"/>
              </a:rPr>
              <a:t>Fundamental echoes must pass through the body twice, whereas harmonics originate in the body and therefore are less subject to distortion from non‐linear propagation. </a:t>
            </a:r>
          </a:p>
          <a:p>
            <a:pPr marL="171450" indent="-171450">
              <a:buFont typeface="Arial" charset="0"/>
              <a:buChar char="•"/>
            </a:pPr>
            <a:r>
              <a:rPr lang="en-US" sz="900" b="0" i="0" kern="1200" dirty="0" smtClean="0">
                <a:solidFill>
                  <a:schemeClr val="tx1"/>
                </a:solidFill>
                <a:effectLst/>
                <a:latin typeface="+mn-lt"/>
                <a:ea typeface="+mn-ea"/>
                <a:cs typeface="+mn-cs"/>
              </a:rPr>
              <a:t>Higher frequency multiples of the interrogating frequency are called second (2fc) or third (3fc) harmonic frequencies.</a:t>
            </a:r>
            <a:endParaRPr lang="en-US" dirty="0"/>
          </a:p>
        </p:txBody>
      </p:sp>
      <p:sp>
        <p:nvSpPr>
          <p:cNvPr id="4" name="Slide Number Placeholder 3"/>
          <p:cNvSpPr>
            <a:spLocks noGrp="1"/>
          </p:cNvSpPr>
          <p:nvPr>
            <p:ph type="sldNum" sz="quarter" idx="10"/>
          </p:nvPr>
        </p:nvSpPr>
        <p:spPr/>
        <p:txBody>
          <a:bodyPr/>
          <a:lstStyle/>
          <a:p>
            <a:fld id="{C27C2FCE-31C2-DF49-83AC-6F8DADE5FB62}" type="slidenum">
              <a:rPr lang="en-US" smtClean="0"/>
              <a:t>29</a:t>
            </a:fld>
            <a:endParaRPr lang="en-US"/>
          </a:p>
        </p:txBody>
      </p:sp>
    </p:spTree>
    <p:extLst>
      <p:ext uri="{BB962C8B-B14F-4D97-AF65-F5344CB8AC3E}">
        <p14:creationId xmlns:p14="http://schemas.microsoft.com/office/powerpoint/2010/main" val="1118566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A69B1-AFA0-7246-97A3-0FBDEF59C39B}" type="slidenum">
              <a:rPr lang="en-US" smtClean="0"/>
              <a:pPr/>
              <a:t>2</a:t>
            </a:fld>
            <a:endParaRPr lang="en-US"/>
          </a:p>
        </p:txBody>
      </p:sp>
    </p:spTree>
    <p:extLst>
      <p:ext uri="{BB962C8B-B14F-4D97-AF65-F5344CB8AC3E}">
        <p14:creationId xmlns:p14="http://schemas.microsoft.com/office/powerpoint/2010/main" val="580123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smtClean="0">
                <a:solidFill>
                  <a:schemeClr val="tx1"/>
                </a:solidFill>
                <a:effectLst/>
                <a:latin typeface="+mn-lt"/>
                <a:ea typeface="+mn-ea"/>
                <a:cs typeface="+mn-cs"/>
              </a:rPr>
              <a:t>THI has several advances:</a:t>
            </a:r>
          </a:p>
          <a:p>
            <a:pPr marL="171450" indent="-171450">
              <a:buFont typeface="Arial" charset="0"/>
              <a:buChar char="•"/>
            </a:pPr>
            <a:r>
              <a:rPr lang="en-US" sz="900" b="0" i="0" kern="1200" dirty="0" smtClean="0">
                <a:solidFill>
                  <a:schemeClr val="tx1"/>
                </a:solidFill>
                <a:effectLst/>
                <a:latin typeface="+mn-lt"/>
                <a:ea typeface="+mn-ea"/>
                <a:cs typeface="+mn-cs"/>
              </a:rPr>
              <a:t>First, the signal-to–noise and contrast-to–noise ratios are improved. The primary cause of image noise and clutter is the composition of the body wall. Specifically, the amounts of fat, skin layer thickness and hydration level are some of the principal causes of ultrasound (US) beam distortion and scattering. In addition, lateral and slice thickness </a:t>
            </a:r>
            <a:r>
              <a:rPr lang="en-US" sz="900" b="0" i="0" kern="1200" dirty="0" err="1" smtClean="0">
                <a:solidFill>
                  <a:schemeClr val="tx1"/>
                </a:solidFill>
                <a:effectLst/>
                <a:latin typeface="+mn-lt"/>
                <a:ea typeface="+mn-ea"/>
                <a:cs typeface="+mn-cs"/>
              </a:rPr>
              <a:t>sidelobes</a:t>
            </a:r>
            <a:r>
              <a:rPr lang="en-US" sz="900" b="0" i="0" kern="1200" dirty="0" smtClean="0">
                <a:solidFill>
                  <a:schemeClr val="tx1"/>
                </a:solidFill>
                <a:effectLst/>
                <a:latin typeface="+mn-lt"/>
                <a:ea typeface="+mn-ea"/>
                <a:cs typeface="+mn-cs"/>
              </a:rPr>
              <a:t> </a:t>
            </a:r>
            <a:r>
              <a:rPr lang="en-US" sz="900" b="0" i="0" u="none" strike="noStrike" kern="1200" dirty="0" smtClean="0">
                <a:solidFill>
                  <a:schemeClr val="tx1"/>
                </a:solidFill>
                <a:effectLst/>
                <a:latin typeface="+mn-lt"/>
                <a:ea typeface="+mn-ea"/>
                <a:cs typeface="+mn-cs"/>
                <a:hlinkClick r:id="rId3"/>
              </a:rPr>
              <a:t>(Christopher 1997; Rubin et al. 1998)</a:t>
            </a:r>
            <a:r>
              <a:rPr lang="en-US" sz="900" b="0" i="0" kern="1200" dirty="0" smtClean="0">
                <a:solidFill>
                  <a:schemeClr val="tx1"/>
                </a:solidFill>
                <a:effectLst/>
                <a:latin typeface="+mn-lt"/>
                <a:ea typeface="+mn-ea"/>
                <a:cs typeface="+mn-cs"/>
              </a:rPr>
              <a:t>, as well as reverberation artefacts, also contribute to generate image clutter. This distorted and scattered energy is much weaker than the transmitted energy and, therefore, generates much weaker harmonics. As a result, tissue harmonic image contains minimal noise and clutter compared to fundamental imaging.</a:t>
            </a:r>
          </a:p>
          <a:p>
            <a:pPr marL="171450" indent="-171450">
              <a:buFont typeface="Arial" charset="0"/>
              <a:buChar char="•"/>
            </a:pPr>
            <a:r>
              <a:rPr lang="en-US" sz="900" b="0" i="0" kern="1200" dirty="0" smtClean="0">
                <a:solidFill>
                  <a:schemeClr val="tx1"/>
                </a:solidFill>
                <a:effectLst/>
                <a:latin typeface="+mn-lt"/>
                <a:ea typeface="+mn-ea"/>
                <a:cs typeface="+mn-cs"/>
              </a:rPr>
              <a:t>Second, the spatial resolution is improved. The narrowing of the width of the US beam improves the lateral resolution </a:t>
            </a:r>
            <a:r>
              <a:rPr lang="en-US" sz="900" b="0" i="0" u="none" strike="noStrike" kern="1200" dirty="0" smtClean="0">
                <a:solidFill>
                  <a:schemeClr val="tx1"/>
                </a:solidFill>
                <a:effectLst/>
                <a:latin typeface="+mn-lt"/>
                <a:ea typeface="+mn-ea"/>
                <a:cs typeface="+mn-cs"/>
                <a:hlinkClick r:id="rId4"/>
              </a:rPr>
              <a:t>(Starritt et al. 1986)</a:t>
            </a:r>
            <a:r>
              <a:rPr lang="en-US" sz="900" b="0" i="0" kern="1200" dirty="0" smtClean="0">
                <a:solidFill>
                  <a:schemeClr val="tx1"/>
                </a:solidFill>
                <a:effectLst/>
                <a:latin typeface="+mn-lt"/>
                <a:ea typeface="+mn-ea"/>
                <a:cs typeface="+mn-cs"/>
              </a:rPr>
              <a:t>. The decrease of the wavelength of the return harmonic signal compared to the fundamental improves the axial resolution.</a:t>
            </a:r>
          </a:p>
          <a:p>
            <a:pPr marL="171450" indent="-171450">
              <a:buFont typeface="Arial" charset="0"/>
              <a:buChar char="•"/>
            </a:pPr>
            <a:r>
              <a:rPr lang="en-US" sz="900" b="0" i="0" kern="1200" dirty="0" smtClean="0">
                <a:solidFill>
                  <a:schemeClr val="tx1"/>
                </a:solidFill>
                <a:effectLst/>
                <a:latin typeface="+mn-lt"/>
                <a:ea typeface="+mn-ea"/>
                <a:cs typeface="+mn-cs"/>
              </a:rPr>
              <a:t>Third, even though the penetration in harmonic mode remains lower than when using the fundamental mode because of the attenuation, the visualization of deep structures is frequently improved. The use of tissue harmonics generated from even lower fundamental frequencies (1 MHz) could further improve the visualization of tissue at depth.</a:t>
            </a:r>
          </a:p>
          <a:p>
            <a:endParaRPr lang="en-US" dirty="0"/>
          </a:p>
        </p:txBody>
      </p:sp>
      <p:sp>
        <p:nvSpPr>
          <p:cNvPr id="4" name="Slide Number Placeholder 3"/>
          <p:cNvSpPr>
            <a:spLocks noGrp="1"/>
          </p:cNvSpPr>
          <p:nvPr>
            <p:ph type="sldNum" sz="quarter" idx="10"/>
          </p:nvPr>
        </p:nvSpPr>
        <p:spPr/>
        <p:txBody>
          <a:bodyPr/>
          <a:lstStyle/>
          <a:p>
            <a:fld id="{C27C2FCE-31C2-DF49-83AC-6F8DADE5FB62}" type="slidenum">
              <a:rPr lang="en-US" smtClean="0"/>
              <a:t>30</a:t>
            </a:fld>
            <a:endParaRPr lang="en-US"/>
          </a:p>
        </p:txBody>
      </p:sp>
    </p:spTree>
    <p:extLst>
      <p:ext uri="{BB962C8B-B14F-4D97-AF65-F5344CB8AC3E}">
        <p14:creationId xmlns:p14="http://schemas.microsoft.com/office/powerpoint/2010/main" val="1879330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u="none" baseline="0" dirty="0" smtClean="0"/>
              <a:t>Sound consisting of a fundamental band of frequencies is transmitted into the patient; no harmonics exist in this waveform</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u="none" baseline="0" dirty="0" smtClean="0"/>
              <a:t>Non-linear propagation means that the pulsed waveform becomes distorted as it passes through tissue</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u="none" baseline="0" dirty="0" smtClean="0"/>
              <a:t>The distorted waveform contains both the fundamental frequencies and also higher harmonics. The second harmonic is of greatest interest as the higher harmonics tend to be too weak to be useful.</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u="none" baseline="0" dirty="0" smtClean="0"/>
              <a:t>Harmonic energy is concentrated in the </a:t>
            </a:r>
            <a:r>
              <a:rPr lang="en-US" u="none" baseline="0" dirty="0" err="1" smtClean="0"/>
              <a:t>centre</a:t>
            </a:r>
            <a:r>
              <a:rPr lang="en-US" u="none" baseline="0" dirty="0" smtClean="0"/>
              <a:t> of the transmitted beam, where the sound energy is highest in amplitude, meaning side lobes are fewer</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u="none" baseline="0" dirty="0" smtClean="0"/>
              <a:t>T</a:t>
            </a:r>
            <a:r>
              <a:rPr lang="en-US" u="none" dirty="0" smtClean="0"/>
              <a:t>here is also relatively little harmonic generation</a:t>
            </a:r>
            <a:r>
              <a:rPr lang="en-US" u="none" baseline="0" dirty="0" smtClean="0"/>
              <a:t> </a:t>
            </a:r>
            <a:r>
              <a:rPr lang="en-US" u="none" dirty="0" smtClean="0"/>
              <a:t>in the very near field because the beam is not</a:t>
            </a:r>
            <a:r>
              <a:rPr lang="en-US" u="none" baseline="0" dirty="0" smtClean="0"/>
              <a:t> sufficiently focused to be of a high enough intensity. This </a:t>
            </a:r>
            <a:r>
              <a:rPr lang="en-US" u="none" dirty="0" smtClean="0"/>
              <a:t>can improve depth of penetration,</a:t>
            </a:r>
            <a:r>
              <a:rPr lang="en-US" u="none" baseline="0" dirty="0" smtClean="0"/>
              <a:t> as at usual imaging distances harmonic signals can be larger than the fundamental. Improves lateral resolution</a:t>
            </a:r>
          </a:p>
          <a:p>
            <a:endParaRPr lang="en-US" u="none" baseline="0" dirty="0" smtClean="0"/>
          </a:p>
        </p:txBody>
      </p:sp>
      <p:sp>
        <p:nvSpPr>
          <p:cNvPr id="4" name="Slide Number Placeholder 3"/>
          <p:cNvSpPr>
            <a:spLocks noGrp="1"/>
          </p:cNvSpPr>
          <p:nvPr>
            <p:ph type="sldNum" sz="quarter" idx="10"/>
          </p:nvPr>
        </p:nvSpPr>
        <p:spPr/>
        <p:txBody>
          <a:bodyPr/>
          <a:lstStyle/>
          <a:p>
            <a:fld id="{DAB40A67-C860-E942-A6FE-E54AB6AAD8E0}" type="slidenum">
              <a:rPr lang="en-US" smtClean="0"/>
              <a:t>31</a:t>
            </a:fld>
            <a:endParaRPr lang="en-US"/>
          </a:p>
        </p:txBody>
      </p:sp>
    </p:spTree>
    <p:extLst>
      <p:ext uri="{BB962C8B-B14F-4D97-AF65-F5344CB8AC3E}">
        <p14:creationId xmlns:p14="http://schemas.microsoft.com/office/powerpoint/2010/main" val="1161584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smtClean="0">
                <a:solidFill>
                  <a:schemeClr val="tx1"/>
                </a:solidFill>
                <a:effectLst/>
                <a:latin typeface="+mn-lt"/>
                <a:ea typeface="+mn-ea"/>
                <a:cs typeface="+mn-cs"/>
              </a:rPr>
              <a:t>Tissue harmonic images are formed by </a:t>
            </a:r>
            <a:r>
              <a:rPr lang="en-US" sz="900" b="0" i="0" kern="1200" dirty="0" err="1" smtClean="0">
                <a:solidFill>
                  <a:schemeClr val="tx1"/>
                </a:solidFill>
                <a:effectLst/>
                <a:latin typeface="+mn-lt"/>
                <a:ea typeface="+mn-ea"/>
                <a:cs typeface="+mn-cs"/>
              </a:rPr>
              <a:t>utilising</a:t>
            </a:r>
            <a:r>
              <a:rPr lang="en-US" sz="900" b="0" i="0" kern="1200" dirty="0" smtClean="0">
                <a:solidFill>
                  <a:schemeClr val="tx1"/>
                </a:solidFill>
                <a:effectLst/>
                <a:latin typeface="+mn-lt"/>
                <a:ea typeface="+mn-ea"/>
                <a:cs typeface="+mn-cs"/>
              </a:rPr>
              <a:t> the harmonic signals that are generated by tissue and by filtering out the fundamental echo signals that are generated by the transmitted acoustic energy. </a:t>
            </a:r>
            <a:endParaRPr lang="en-US" dirty="0"/>
          </a:p>
        </p:txBody>
      </p:sp>
      <p:sp>
        <p:nvSpPr>
          <p:cNvPr id="4" name="Slide Number Placeholder 3"/>
          <p:cNvSpPr>
            <a:spLocks noGrp="1"/>
          </p:cNvSpPr>
          <p:nvPr>
            <p:ph type="sldNum" sz="quarter" idx="10"/>
          </p:nvPr>
        </p:nvSpPr>
        <p:spPr/>
        <p:txBody>
          <a:bodyPr/>
          <a:lstStyle/>
          <a:p>
            <a:fld id="{C27C2FCE-31C2-DF49-83AC-6F8DADE5FB62}" type="slidenum">
              <a:rPr lang="en-US" smtClean="0"/>
              <a:t>32</a:t>
            </a:fld>
            <a:endParaRPr lang="en-US"/>
          </a:p>
        </p:txBody>
      </p:sp>
    </p:spTree>
    <p:extLst>
      <p:ext uri="{BB962C8B-B14F-4D97-AF65-F5344CB8AC3E}">
        <p14:creationId xmlns:p14="http://schemas.microsoft.com/office/powerpoint/2010/main" val="476020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improved visualization of </a:t>
            </a:r>
            <a:r>
              <a:rPr lang="en-US" dirty="0" err="1" smtClean="0"/>
              <a:t>endocardial</a:t>
            </a:r>
            <a:r>
              <a:rPr lang="en-US" baseline="0" dirty="0" smtClean="0"/>
              <a:t> borders when using THI (heart). ventricles appear uniformly dark, contrasting with tissue which appears bright. improved resolution and depth of imaging</a:t>
            </a:r>
            <a:endParaRPr lang="en-US" dirty="0"/>
          </a:p>
        </p:txBody>
      </p:sp>
      <p:sp>
        <p:nvSpPr>
          <p:cNvPr id="4" name="Slide Number Placeholder 3"/>
          <p:cNvSpPr>
            <a:spLocks noGrp="1"/>
          </p:cNvSpPr>
          <p:nvPr>
            <p:ph type="sldNum" sz="quarter" idx="10"/>
          </p:nvPr>
        </p:nvSpPr>
        <p:spPr/>
        <p:txBody>
          <a:bodyPr/>
          <a:lstStyle/>
          <a:p>
            <a:fld id="{DAB40A67-C860-E942-A6FE-E54AB6AAD8E0}" type="slidenum">
              <a:rPr lang="en-US" smtClean="0"/>
              <a:t>33</a:t>
            </a:fld>
            <a:endParaRPr lang="en-US"/>
          </a:p>
        </p:txBody>
      </p:sp>
    </p:spTree>
    <p:extLst>
      <p:ext uri="{BB962C8B-B14F-4D97-AF65-F5344CB8AC3E}">
        <p14:creationId xmlns:p14="http://schemas.microsoft.com/office/powerpoint/2010/main" val="353309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u="none" dirty="0" smtClean="0"/>
              <a:t>In the absence of movement,</a:t>
            </a:r>
            <a:r>
              <a:rPr lang="en-US" u="none" baseline="0" dirty="0" smtClean="0"/>
              <a:t> </a:t>
            </a:r>
            <a:r>
              <a:rPr lang="en-US" u="none" dirty="0" smtClean="0"/>
              <a:t>the observed frequency of sound is the same as the transmitted</a:t>
            </a:r>
            <a:r>
              <a:rPr lang="en-US" u="none" baseline="0" dirty="0" smtClean="0"/>
              <a:t> frequency. </a:t>
            </a:r>
          </a:p>
          <a:p>
            <a:pPr marL="171450" indent="-171450">
              <a:buFont typeface="Arial" charset="0"/>
              <a:buChar char="•"/>
            </a:pPr>
            <a:r>
              <a:rPr lang="en-US" u="none" baseline="0" dirty="0" smtClean="0"/>
              <a:t>If the sound source moves towards the observer, such as the ambulance towards the lady in this picture, each </a:t>
            </a:r>
            <a:r>
              <a:rPr lang="en-US" u="none" baseline="0" dirty="0" err="1" smtClean="0"/>
              <a:t>wavefront</a:t>
            </a:r>
            <a:r>
              <a:rPr lang="en-US" u="none" baseline="0" dirty="0" smtClean="0"/>
              <a:t> is emitted from a location closer to the observer so the wavelength appears shorter and the observed frequency is higher. </a:t>
            </a:r>
          </a:p>
          <a:p>
            <a:pPr marL="171450" indent="-171450">
              <a:buFont typeface="Arial" charset="0"/>
              <a:buChar char="•"/>
            </a:pPr>
            <a:r>
              <a:rPr lang="en-US" u="none" baseline="0" dirty="0" smtClean="0"/>
              <a:t>When the source moves away, as from the perspective of the man, the opposite is true, with the observed frequency appearing lower. </a:t>
            </a:r>
          </a:p>
          <a:p>
            <a:pPr marL="171450" indent="-171450">
              <a:buFont typeface="Arial" charset="0"/>
              <a:buChar char="•"/>
            </a:pPr>
            <a:r>
              <a:rPr lang="en-US" u="none" baseline="0" dirty="0" smtClean="0"/>
              <a:t>The expression is multiplied by 2 because the Doppler effect occurs twice – when the original wave is incident on the moving particle and when the moving particle reflects it back, hence acting now as a moving source of ultrasound.</a:t>
            </a:r>
          </a:p>
          <a:p>
            <a:pPr marL="171450" indent="-171450">
              <a:buFont typeface="Arial" charset="0"/>
              <a:buChar char="•"/>
            </a:pPr>
            <a:r>
              <a:rPr lang="en-US" u="none" baseline="0" dirty="0" smtClean="0"/>
              <a:t>v cos theta accounts for the angle between the ultrasound beam and the flow, as the change in frequency is caused by the component of the particle velocity in the direction of ultrasound propagation, rather than its true velocity</a:t>
            </a:r>
          </a:p>
          <a:p>
            <a:pPr marL="171450" indent="-171450">
              <a:buFont typeface="Arial" charset="0"/>
              <a:buChar char="•"/>
            </a:pPr>
            <a:r>
              <a:rPr lang="en-US" u="none" baseline="0" dirty="0" smtClean="0"/>
              <a:t>Cos theta = 1 if parallel and = 0 if perpendicular. in contrast to traditional echo, which is maximum for perpendicular geometry. Significant limitation for Doppler ultrasound as the angle must be known to extract the true velocity of blood</a:t>
            </a:r>
          </a:p>
          <a:p>
            <a:endParaRPr lang="en-US" u="none" baseline="0" dirty="0" smtClean="0"/>
          </a:p>
        </p:txBody>
      </p:sp>
      <p:sp>
        <p:nvSpPr>
          <p:cNvPr id="4" name="Slide Number Placeholder 3"/>
          <p:cNvSpPr>
            <a:spLocks noGrp="1"/>
          </p:cNvSpPr>
          <p:nvPr>
            <p:ph type="sldNum" sz="quarter" idx="10"/>
          </p:nvPr>
        </p:nvSpPr>
        <p:spPr/>
        <p:txBody>
          <a:bodyPr/>
          <a:lstStyle/>
          <a:p>
            <a:fld id="{DAB40A67-C860-E942-A6FE-E54AB6AAD8E0}" type="slidenum">
              <a:rPr lang="en-US" smtClean="0"/>
              <a:t>36</a:t>
            </a:fld>
            <a:endParaRPr lang="en-US"/>
          </a:p>
        </p:txBody>
      </p:sp>
    </p:spTree>
    <p:extLst>
      <p:ext uri="{BB962C8B-B14F-4D97-AF65-F5344CB8AC3E}">
        <p14:creationId xmlns:p14="http://schemas.microsoft.com/office/powerpoint/2010/main" val="185588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0" hangingPunct="0">
              <a:spcBef>
                <a:spcPct val="50000"/>
              </a:spcBef>
              <a:buFont typeface="Arial" charset="0"/>
              <a:buChar char="•"/>
            </a:pPr>
            <a:r>
              <a:rPr lang="en-US" u="none" baseline="0" dirty="0" smtClean="0"/>
              <a:t>The same physics applies at ultrasound frequencies. </a:t>
            </a:r>
            <a:r>
              <a:rPr lang="en-GB" altLang="en-US" dirty="0" smtClean="0">
                <a:latin typeface="Arial" charset="0"/>
                <a:ea typeface="Times New Roman" charset="0"/>
                <a:cs typeface="Times New Roman" charset="0"/>
              </a:rPr>
              <a:t>In medical ultrasound, a stationary transducer transmits the wave and a moving reflector - a group of red blood cells (RBCs) - acting as the observer will see a frequency shifted by the Doppler effect. </a:t>
            </a:r>
          </a:p>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GB" altLang="en-US" dirty="0" smtClean="0">
                <a:latin typeface="Arial" charset="0"/>
                <a:ea typeface="Times New Roman" charset="0"/>
                <a:cs typeface="Times New Roman" charset="0"/>
              </a:rPr>
              <a:t>The RBCs now act as the source by scattering this shifted frequency back to a stationary, receiving transducer. There is relative motion between the RBCs and the receiver, and so there is another Doppler shift. The second shift is in the same direction as the first, and so the difference between the transmitted and received frequencies is a double Doppler shift.</a:t>
            </a:r>
          </a:p>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GB" altLang="en-US" dirty="0" smtClean="0">
                <a:latin typeface="Arial" charset="0"/>
                <a:ea typeface="Times New Roman" charset="0"/>
                <a:cs typeface="Times New Roman" charset="0"/>
              </a:rPr>
              <a:t>Doppler systems are</a:t>
            </a:r>
            <a:r>
              <a:rPr lang="en-GB" altLang="en-US" baseline="0" dirty="0" smtClean="0">
                <a:latin typeface="Arial" charset="0"/>
                <a:ea typeface="Times New Roman" charset="0"/>
                <a:cs typeface="Times New Roman" charset="0"/>
              </a:rPr>
              <a:t> typically used to display blood flow, hence rearranging the equation to have v on the left hand side</a:t>
            </a:r>
            <a:endParaRPr lang="en-GB" altLang="en-US" dirty="0" smtClean="0">
              <a:latin typeface="Arial" charset="0"/>
              <a:ea typeface="Times New Roman" charset="0"/>
              <a:cs typeface="Times New Roman" charset="0"/>
            </a:endParaRPr>
          </a:p>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GB" altLang="en-US" sz="800" dirty="0" smtClean="0">
                <a:latin typeface="Arial" charset="0"/>
                <a:ea typeface="Times New Roman" charset="0"/>
                <a:cs typeface="Times New Roman" charset="0"/>
              </a:rPr>
              <a:t>Convention: velocity positive when</a:t>
            </a:r>
            <a:r>
              <a:rPr lang="en-GB" altLang="en-US" sz="800" baseline="0" dirty="0" smtClean="0">
                <a:latin typeface="Arial" charset="0"/>
                <a:ea typeface="Times New Roman" charset="0"/>
                <a:cs typeface="Times New Roman" charset="0"/>
              </a:rPr>
              <a:t> </a:t>
            </a:r>
            <a:r>
              <a:rPr lang="en-GB" altLang="en-US" sz="800" baseline="0" dirty="0" err="1" smtClean="0">
                <a:latin typeface="Arial" charset="0"/>
                <a:ea typeface="Times New Roman" charset="0"/>
                <a:cs typeface="Times New Roman" charset="0"/>
              </a:rPr>
              <a:t>scatterer</a:t>
            </a:r>
            <a:r>
              <a:rPr lang="en-GB" altLang="en-US" sz="800" baseline="0" dirty="0" smtClean="0">
                <a:latin typeface="Arial" charset="0"/>
                <a:ea typeface="Times New Roman" charset="0"/>
                <a:cs typeface="Times New Roman" charset="0"/>
              </a:rPr>
              <a:t> moving towards the sound source, yielding a positive Doppler shift</a:t>
            </a:r>
            <a:endParaRPr lang="en-GB" altLang="en-US" sz="800" dirty="0" smtClean="0">
              <a:latin typeface="Arial" charset="0"/>
              <a:ea typeface="Times New Roman" charset="0"/>
              <a:cs typeface="Times New Roman" charset="0"/>
            </a:endParaRPr>
          </a:p>
          <a:p>
            <a:pPr marL="171450" indent="-171450">
              <a:buFont typeface="Arial" charset="0"/>
              <a:buChar char="•"/>
            </a:pPr>
            <a:r>
              <a:rPr lang="en-US" baseline="0" dirty="0" smtClean="0"/>
              <a:t>As the Doppler shift is proportional to the transmitted frequency, which is usually in the range up to 20MHz max, there is a trade off between attenuation and increasing Doppler signal. </a:t>
            </a:r>
            <a:endParaRPr lang="en-US" dirty="0"/>
          </a:p>
        </p:txBody>
      </p:sp>
      <p:sp>
        <p:nvSpPr>
          <p:cNvPr id="4" name="Slide Number Placeholder 3"/>
          <p:cNvSpPr>
            <a:spLocks noGrp="1"/>
          </p:cNvSpPr>
          <p:nvPr>
            <p:ph type="sldNum" sz="quarter" idx="10"/>
          </p:nvPr>
        </p:nvSpPr>
        <p:spPr/>
        <p:txBody>
          <a:bodyPr/>
          <a:lstStyle/>
          <a:p>
            <a:fld id="{DAB40A67-C860-E942-A6FE-E54AB6AAD8E0}" type="slidenum">
              <a:rPr lang="en-US" smtClean="0"/>
              <a:t>37</a:t>
            </a:fld>
            <a:endParaRPr lang="en-US"/>
          </a:p>
        </p:txBody>
      </p:sp>
    </p:spTree>
    <p:extLst>
      <p:ext uri="{BB962C8B-B14F-4D97-AF65-F5344CB8AC3E}">
        <p14:creationId xmlns:p14="http://schemas.microsoft.com/office/powerpoint/2010/main" val="130296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Achieves the</a:t>
            </a:r>
            <a:r>
              <a:rPr lang="en-US" baseline="0" dirty="0" smtClean="0"/>
              <a:t> high velocities needed for a range of cardiac applications</a:t>
            </a:r>
          </a:p>
          <a:p>
            <a:pPr marL="171450" indent="-171450">
              <a:buFont typeface="Arial" charset="0"/>
              <a:buChar char="•"/>
            </a:pPr>
            <a:r>
              <a:rPr lang="en-US" baseline="0" dirty="0" smtClean="0"/>
              <a:t>Lacks selectivity of depth because the transducer is constantly transmitting / receiving so the output includes shift data from every red cell along the course of the beam</a:t>
            </a:r>
            <a:r>
              <a:rPr lang="en-US" baseline="0" dirty="0"/>
              <a:t> </a:t>
            </a:r>
            <a:r>
              <a:rPr lang="en-US" baseline="0" dirty="0" smtClean="0"/>
              <a:t>(is now possible to use a phased array to perform 2D B mode with CW). </a:t>
            </a:r>
          </a:p>
          <a:p>
            <a:pPr marL="171450" indent="-171450">
              <a:buFont typeface="Arial" charset="0"/>
              <a:buChar char="•"/>
            </a:pPr>
            <a:r>
              <a:rPr lang="en-US" baseline="0" dirty="0" smtClean="0"/>
              <a:t>Focal volume can be defined by offset of the two transducers, creating an intersection volume of transmitted and received zones. </a:t>
            </a:r>
          </a:p>
          <a:p>
            <a:pPr marL="171450" indent="-171450">
              <a:buFont typeface="Arial" charset="0"/>
              <a:buChar char="•"/>
            </a:pPr>
            <a:r>
              <a:rPr lang="en-US" baseline="0" dirty="0" smtClean="0"/>
              <a:t>The PZT elements do not need to be damped as the overlap of their ultrasound beams determines resolution, so can achieve high sensitivity with a narrow bandwidth of ultrasound. </a:t>
            </a:r>
          </a:p>
        </p:txBody>
      </p:sp>
      <p:sp>
        <p:nvSpPr>
          <p:cNvPr id="4" name="Slide Number Placeholder 3"/>
          <p:cNvSpPr>
            <a:spLocks noGrp="1"/>
          </p:cNvSpPr>
          <p:nvPr>
            <p:ph type="sldNum" sz="quarter" idx="10"/>
          </p:nvPr>
        </p:nvSpPr>
        <p:spPr/>
        <p:txBody>
          <a:bodyPr/>
          <a:lstStyle/>
          <a:p>
            <a:fld id="{DAB40A67-C860-E942-A6FE-E54AB6AAD8E0}" type="slidenum">
              <a:rPr lang="en-US" smtClean="0"/>
              <a:t>38</a:t>
            </a:fld>
            <a:endParaRPr lang="en-US"/>
          </a:p>
        </p:txBody>
      </p:sp>
    </p:spTree>
    <p:extLst>
      <p:ext uri="{BB962C8B-B14F-4D97-AF65-F5344CB8AC3E}">
        <p14:creationId xmlns:p14="http://schemas.microsoft.com/office/powerpoint/2010/main" val="195768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0" hangingPunct="0">
              <a:spcBef>
                <a:spcPct val="50000"/>
              </a:spcBef>
              <a:buFont typeface="Arial" charset="0"/>
              <a:buChar char="•"/>
            </a:pPr>
            <a:r>
              <a:rPr lang="en-GB" altLang="en-US" sz="900" dirty="0" smtClean="0">
                <a:latin typeface="Arial" charset="0"/>
                <a:ea typeface="Times New Roman" charset="0"/>
                <a:cs typeface="Times New Roman" charset="0"/>
              </a:rPr>
              <a:t>One method of demodulation is the summation of the reference (transmitted) signal and the received signal. </a:t>
            </a:r>
          </a:p>
          <a:p>
            <a:pPr marL="171450" indent="-171450" eaLnBrk="0" hangingPunct="0">
              <a:spcBef>
                <a:spcPct val="50000"/>
              </a:spcBef>
              <a:buFont typeface="Arial" charset="0"/>
              <a:buChar char="•"/>
            </a:pPr>
            <a:r>
              <a:rPr lang="en-GB" altLang="en-US" sz="900" dirty="0" smtClean="0">
                <a:latin typeface="Arial" charset="0"/>
                <a:ea typeface="Times New Roman" charset="0"/>
                <a:cs typeface="Times New Roman" charset="0"/>
              </a:rPr>
              <a:t>The result is a beat frequency which equals the Doppler shift frequency.</a:t>
            </a:r>
          </a:p>
          <a:p>
            <a:pPr marL="171450" indent="-171450" eaLnBrk="0" hangingPunct="0">
              <a:spcBef>
                <a:spcPct val="50000"/>
              </a:spcBef>
              <a:buFont typeface="Arial" charset="0"/>
              <a:buChar char="•"/>
            </a:pPr>
            <a:r>
              <a:rPr lang="en-GB" altLang="en-US" sz="900" dirty="0" smtClean="0">
                <a:latin typeface="Arial" charset="0"/>
                <a:ea typeface="Times New Roman" charset="0"/>
                <a:cs typeface="Times New Roman" charset="0"/>
              </a:rPr>
              <a:t>This waveform is filtered to extract the Doppler shift frequency.</a:t>
            </a:r>
          </a:p>
          <a:p>
            <a:pPr marL="171450" indent="-171450" eaLnBrk="0" hangingPunct="0">
              <a:spcBef>
                <a:spcPct val="50000"/>
              </a:spcBef>
              <a:buFont typeface="Arial" charset="0"/>
              <a:buChar char="•"/>
            </a:pPr>
            <a:r>
              <a:rPr lang="en-GB" altLang="en-US" sz="900" dirty="0" smtClean="0">
                <a:latin typeface="Arial" charset="0"/>
                <a:ea typeface="Times New Roman" charset="0"/>
                <a:cs typeface="Times New Roman" charset="0"/>
              </a:rPr>
              <a:t>This simple processing will give the size but not the direction of the Doppler shift frequency.</a:t>
            </a:r>
          </a:p>
          <a:p>
            <a:pPr marL="171450" indent="-171450" eaLnBrk="0" hangingPunct="0">
              <a:spcBef>
                <a:spcPct val="50000"/>
              </a:spcBef>
              <a:buFont typeface="Arial" charset="0"/>
              <a:buChar char="•"/>
            </a:pPr>
            <a:r>
              <a:rPr lang="en-GB" altLang="en-US" sz="900" dirty="0" smtClean="0">
                <a:latin typeface="Arial" charset="0"/>
                <a:ea typeface="Times New Roman" charset="0"/>
                <a:cs typeface="Times New Roman" charset="0"/>
              </a:rPr>
              <a:t>To obtain the direction the received signal is split into two paths. One path undergoes a 90º phase shift, before each passes into its own demodulator. Both signals are then combined - quadrature phase detection.</a:t>
            </a:r>
          </a:p>
          <a:p>
            <a:pPr marL="171450" indent="-171450" eaLnBrk="0" hangingPunct="0">
              <a:spcBef>
                <a:spcPct val="50000"/>
              </a:spcBef>
              <a:buFont typeface="Arial" charset="0"/>
              <a:buChar char="•"/>
            </a:pPr>
            <a:r>
              <a:rPr lang="en-GB" altLang="en-US" sz="900" dirty="0" smtClean="0">
                <a:latin typeface="Arial" charset="0"/>
                <a:ea typeface="Times New Roman" charset="0"/>
                <a:cs typeface="Times New Roman" charset="0"/>
              </a:rPr>
              <a:t>Other moving</a:t>
            </a:r>
            <a:r>
              <a:rPr lang="en-GB" altLang="en-US" sz="900" baseline="0" dirty="0" smtClean="0">
                <a:latin typeface="Arial" charset="0"/>
                <a:ea typeface="Times New Roman" charset="0"/>
                <a:cs typeface="Times New Roman" charset="0"/>
              </a:rPr>
              <a:t> structures e.g. vessel walls, will give rise to Doppler signals, though as their frequency is typically lower, the demodulated signal can be passed through a high-pass filter to remove them</a:t>
            </a:r>
            <a:r>
              <a:rPr lang="mr-IN" altLang="en-US" sz="900" baseline="0" dirty="0" smtClean="0">
                <a:latin typeface="Arial" charset="0"/>
                <a:ea typeface="Times New Roman" charset="0"/>
                <a:cs typeface="Times New Roman" charset="0"/>
              </a:rPr>
              <a:t>…</a:t>
            </a:r>
            <a:r>
              <a:rPr lang="en-GB" altLang="en-US" sz="900" baseline="0" dirty="0" smtClean="0">
                <a:latin typeface="Arial" charset="0"/>
                <a:ea typeface="Times New Roman" charset="0"/>
                <a:cs typeface="Times New Roman" charset="0"/>
              </a:rPr>
              <a:t> disadvantage is that signals from slow moving RBCs are also lost.</a:t>
            </a:r>
            <a:endParaRPr lang="en-GB" altLang="en-US" sz="900" dirty="0" smtClean="0">
              <a:latin typeface="Arial" charset="0"/>
              <a:ea typeface="Times New Roman" charset="0"/>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C27C2FCE-31C2-DF49-83AC-6F8DADE5FB62}" type="slidenum">
              <a:rPr lang="en-US" smtClean="0"/>
              <a:t>39</a:t>
            </a:fld>
            <a:endParaRPr lang="en-US"/>
          </a:p>
        </p:txBody>
      </p:sp>
    </p:spTree>
    <p:extLst>
      <p:ext uri="{BB962C8B-B14F-4D97-AF65-F5344CB8AC3E}">
        <p14:creationId xmlns:p14="http://schemas.microsoft.com/office/powerpoint/2010/main" val="600837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smtClean="0"/>
              <a:t>Can provide Doppler data from a small sample volume by range gating, defined by pulse repetition frequency.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smtClean="0"/>
              <a:t>Doppler pulse typically longer than a B-mode pulse (4-10 cycles, smaller bandwidth but still broad compared to CW so lower SNR).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smtClean="0"/>
              <a:t>Several pulses are sent along the scan line and received echoes are mixed with the reference signal. </a:t>
            </a:r>
            <a:r>
              <a:rPr lang="en-US" u="none" baseline="0" dirty="0" smtClean="0"/>
              <a:t>Each echo from a different reflector will return at a slightly different time, hence phase shift will affect interference sum. </a:t>
            </a:r>
            <a:r>
              <a:rPr lang="en-US" baseline="0" dirty="0" smtClean="0"/>
              <a:t>The demodulated signals are equivalent to samples of the continuous wave beat frequency. Therefore, less accurate for high blood flow due to aliasing (velocity exceeds sample rate of pulsed system, less aliasing in low frequency transducer systems).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smtClean="0"/>
              <a:t>Phased arrays allow us to build up images.</a:t>
            </a:r>
          </a:p>
          <a:p>
            <a:endParaRPr lang="en-US" dirty="0"/>
          </a:p>
        </p:txBody>
      </p:sp>
      <p:sp>
        <p:nvSpPr>
          <p:cNvPr id="4" name="Slide Number Placeholder 3"/>
          <p:cNvSpPr>
            <a:spLocks noGrp="1"/>
          </p:cNvSpPr>
          <p:nvPr>
            <p:ph type="sldNum" sz="quarter" idx="10"/>
          </p:nvPr>
        </p:nvSpPr>
        <p:spPr/>
        <p:txBody>
          <a:bodyPr/>
          <a:lstStyle/>
          <a:p>
            <a:fld id="{DAB40A67-C860-E942-A6FE-E54AB6AAD8E0}" type="slidenum">
              <a:rPr lang="en-US" smtClean="0"/>
              <a:t>40</a:t>
            </a:fld>
            <a:endParaRPr lang="en-US"/>
          </a:p>
        </p:txBody>
      </p:sp>
    </p:spTree>
    <p:extLst>
      <p:ext uri="{BB962C8B-B14F-4D97-AF65-F5344CB8AC3E}">
        <p14:creationId xmlns:p14="http://schemas.microsoft.com/office/powerpoint/2010/main" val="91230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0" hangingPunct="0">
              <a:spcBef>
                <a:spcPct val="50000"/>
              </a:spcBef>
              <a:buFont typeface="Arial" charset="0"/>
              <a:buChar char="•"/>
            </a:pPr>
            <a:r>
              <a:rPr lang="en-GB" altLang="en-US" sz="900" dirty="0" smtClean="0">
                <a:latin typeface="Arial" charset="0"/>
                <a:ea typeface="Times New Roman" charset="0"/>
                <a:cs typeface="Times New Roman" charset="0"/>
              </a:rPr>
              <a:t>Several pulses are sent along the scan line.</a:t>
            </a:r>
          </a:p>
          <a:p>
            <a:pPr marL="171450" indent="-171450" eaLnBrk="0" hangingPunct="0">
              <a:spcBef>
                <a:spcPct val="50000"/>
              </a:spcBef>
              <a:buFont typeface="Arial" charset="0"/>
              <a:buChar char="•"/>
            </a:pPr>
            <a:r>
              <a:rPr lang="en-GB" altLang="en-US" sz="900" dirty="0" smtClean="0">
                <a:latin typeface="Arial" charset="0"/>
                <a:ea typeface="Times New Roman" charset="0"/>
                <a:cs typeface="Times New Roman" charset="0"/>
              </a:rPr>
              <a:t>The received echoes are mixed with the reference signal. </a:t>
            </a:r>
          </a:p>
          <a:p>
            <a:pPr marL="171450" indent="-171450" eaLnBrk="0" hangingPunct="0">
              <a:spcBef>
                <a:spcPct val="50000"/>
              </a:spcBef>
              <a:buFont typeface="Arial" charset="0"/>
              <a:buChar char="•"/>
            </a:pPr>
            <a:r>
              <a:rPr lang="en-GB" altLang="en-US" sz="900" dirty="0" smtClean="0">
                <a:latin typeface="Arial" charset="0"/>
                <a:ea typeface="Times New Roman" charset="0"/>
                <a:cs typeface="Times New Roman" charset="0"/>
              </a:rPr>
              <a:t>Each echo from a moving reflector will return at a slightly different time, relative to the transmitted pulse, from the previous one, and will be in slightly different phase with the reference signal, thereby affecting the size of the interference sum. </a:t>
            </a:r>
          </a:p>
          <a:p>
            <a:pPr marL="171450" indent="-171450" eaLnBrk="0" hangingPunct="0">
              <a:spcBef>
                <a:spcPct val="50000"/>
              </a:spcBef>
              <a:buFont typeface="Arial" charset="0"/>
              <a:buChar char="•"/>
            </a:pPr>
            <a:r>
              <a:rPr lang="en-GB" altLang="en-US" sz="900" dirty="0" smtClean="0">
                <a:latin typeface="Arial" charset="0"/>
                <a:ea typeface="Times New Roman" charset="0"/>
                <a:cs typeface="Times New Roman" charset="0"/>
              </a:rPr>
              <a:t>The broadband</a:t>
            </a:r>
            <a:r>
              <a:rPr lang="en-GB" altLang="en-US" sz="900" baseline="0" dirty="0" smtClean="0">
                <a:latin typeface="Arial" charset="0"/>
                <a:ea typeface="Times New Roman" charset="0"/>
                <a:cs typeface="Times New Roman" charset="0"/>
              </a:rPr>
              <a:t> of frequencies contained in the pulse are all subject to Doppler shifts</a:t>
            </a:r>
            <a:endParaRPr lang="en-GB" altLang="en-US" sz="900" dirty="0" smtClean="0">
              <a:latin typeface="Arial" charset="0"/>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C27C2FCE-31C2-DF49-83AC-6F8DADE5FB62}" type="slidenum">
              <a:rPr lang="en-US" smtClean="0"/>
              <a:t>41</a:t>
            </a:fld>
            <a:endParaRPr lang="en-US"/>
          </a:p>
        </p:txBody>
      </p:sp>
    </p:spTree>
    <p:extLst>
      <p:ext uri="{BB962C8B-B14F-4D97-AF65-F5344CB8AC3E}">
        <p14:creationId xmlns:p14="http://schemas.microsoft.com/office/powerpoint/2010/main" val="1554354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dirty="0" smtClean="0"/>
              <a:t>1D mechanical</a:t>
            </a:r>
            <a:r>
              <a:rPr lang="en-US" baseline="0" dirty="0" smtClean="0"/>
              <a:t> scanning of a single transducer element can be used to create a B-mode image</a:t>
            </a:r>
            <a:endParaRPr lang="en-US" u="none" baseline="0" dirty="0" smtClean="0"/>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u="none" baseline="0" dirty="0" smtClean="0"/>
              <a:t>Linear </a:t>
            </a:r>
            <a:r>
              <a:rPr lang="en-US" u="none" dirty="0" smtClean="0"/>
              <a:t>arrays</a:t>
            </a:r>
            <a:r>
              <a:rPr lang="en-US" dirty="0" smtClean="0"/>
              <a:t> of transducers are now far more comment; note that the rectangular aperture</a:t>
            </a:r>
            <a:r>
              <a:rPr lang="en-US" baseline="0" dirty="0" smtClean="0"/>
              <a:t> of the linear array components produces a beam with a non-circular cross-section, so the focal beam width in the vertical (elevation) plane is wider than the horizontal (scan) plane</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smtClean="0"/>
              <a:t>In a linear array, we typically have 256 – 512 discrete transducer elements, grouped into 15 – 20 adjacent elements that are activated simultaneously and then sequential groups are pulsed.</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dirty="0" smtClean="0"/>
              <a:t>The reason for the </a:t>
            </a:r>
            <a:r>
              <a:rPr lang="en-US" u="none" dirty="0" smtClean="0"/>
              <a:t>grouping is that small transducers, as we saw</a:t>
            </a:r>
            <a:r>
              <a:rPr lang="en-US" u="none" baseline="0" dirty="0" smtClean="0"/>
              <a:t> previously, produce a short near field and large crystals give poorer line spacing so compromise by making a larger effective transducer size with grouping. </a:t>
            </a:r>
          </a:p>
        </p:txBody>
      </p:sp>
      <p:sp>
        <p:nvSpPr>
          <p:cNvPr id="4" name="Slide Number Placeholder 3"/>
          <p:cNvSpPr>
            <a:spLocks noGrp="1"/>
          </p:cNvSpPr>
          <p:nvPr>
            <p:ph type="sldNum" sz="quarter" idx="10"/>
          </p:nvPr>
        </p:nvSpPr>
        <p:spPr/>
        <p:txBody>
          <a:bodyPr/>
          <a:lstStyle/>
          <a:p>
            <a:fld id="{DAB40A67-C860-E942-A6FE-E54AB6AAD8E0}" type="slidenum">
              <a:rPr lang="en-US" smtClean="0"/>
              <a:t>3</a:t>
            </a:fld>
            <a:endParaRPr lang="en-US"/>
          </a:p>
        </p:txBody>
      </p:sp>
    </p:spTree>
    <p:extLst>
      <p:ext uri="{BB962C8B-B14F-4D97-AF65-F5344CB8AC3E}">
        <p14:creationId xmlns:p14="http://schemas.microsoft.com/office/powerpoint/2010/main" val="76951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0" hangingPunct="0">
              <a:spcBef>
                <a:spcPct val="50000"/>
              </a:spcBef>
              <a:buFont typeface="Arial" charset="0"/>
              <a:buChar char="•"/>
            </a:pPr>
            <a:r>
              <a:rPr lang="en-GB" altLang="en-US" dirty="0" smtClean="0">
                <a:latin typeface="Arial" charset="0"/>
                <a:ea typeface="Times New Roman" charset="0"/>
                <a:cs typeface="Times New Roman" charset="0"/>
              </a:rPr>
              <a:t>The more samples that are obtained the better the determination of the beat pattern. </a:t>
            </a:r>
          </a:p>
          <a:p>
            <a:pPr marL="171450" indent="-171450" eaLnBrk="0" hangingPunct="0">
              <a:spcBef>
                <a:spcPct val="50000"/>
              </a:spcBef>
              <a:buFont typeface="Arial" charset="0"/>
              <a:buChar char="•"/>
            </a:pPr>
            <a:r>
              <a:rPr lang="en-GB" altLang="en-US" dirty="0" smtClean="0">
                <a:latin typeface="Arial" charset="0"/>
                <a:ea typeface="Times New Roman" charset="0"/>
                <a:cs typeface="Times New Roman" charset="0"/>
              </a:rPr>
              <a:t>Conversely, the beat frequency will be incorrectly determined if there are too few samples, leading to an artefact called </a:t>
            </a:r>
            <a:r>
              <a:rPr lang="en-GB" altLang="en-US" i="1" dirty="0" smtClean="0">
                <a:latin typeface="Arial" charset="0"/>
                <a:ea typeface="Times New Roman" charset="0"/>
                <a:cs typeface="Times New Roman" charset="0"/>
              </a:rPr>
              <a:t>aliasing</a:t>
            </a:r>
            <a:r>
              <a:rPr lang="en-GB" altLang="en-US" dirty="0" smtClean="0">
                <a:latin typeface="Arial" charset="0"/>
                <a:ea typeface="Times New Roman" charset="0"/>
                <a:cs typeface="Times New Roman" charset="0"/>
              </a:rPr>
              <a:t>.</a:t>
            </a:r>
          </a:p>
          <a:p>
            <a:pPr marL="171450" indent="-171450" eaLnBrk="0" hangingPunct="0">
              <a:buFont typeface="Arial" charset="0"/>
              <a:buChar char="•"/>
            </a:pPr>
            <a:r>
              <a:rPr lang="en-GB" altLang="en-US" dirty="0" smtClean="0">
                <a:latin typeface="Arial" charset="0"/>
                <a:ea typeface="Times New Roman" charset="0"/>
                <a:cs typeface="Times New Roman" charset="0"/>
              </a:rPr>
              <a:t>When a high frequency wave is sampled adequately (dots) the frequency is preserved. </a:t>
            </a:r>
          </a:p>
          <a:p>
            <a:pPr marL="171450" indent="-171450" eaLnBrk="0" hangingPunct="0">
              <a:buFont typeface="Arial" charset="0"/>
              <a:buChar char="•"/>
            </a:pPr>
            <a:r>
              <a:rPr lang="en-GB" altLang="en-US" dirty="0" smtClean="0">
                <a:latin typeface="Arial" charset="0"/>
                <a:ea typeface="Times New Roman" charset="0"/>
                <a:cs typeface="Times New Roman" charset="0"/>
              </a:rPr>
              <a:t>If the sampling rate is too low (x) the beat frequency will be misinterpreted as a waveform with a lower frequency - aliasing.</a:t>
            </a:r>
          </a:p>
          <a:p>
            <a:pPr marL="171450" indent="-171450" eaLnBrk="0" hangingPunct="0">
              <a:buFont typeface="Arial" charset="0"/>
              <a:buChar char="•"/>
            </a:pPr>
            <a:r>
              <a:rPr lang="en-GB" altLang="en-US" dirty="0" smtClean="0">
                <a:latin typeface="Arial" charset="0"/>
                <a:ea typeface="Times New Roman" charset="0"/>
                <a:cs typeface="Times New Roman" charset="0"/>
              </a:rPr>
              <a:t>This is analogous</a:t>
            </a:r>
            <a:r>
              <a:rPr lang="en-GB" altLang="en-US" baseline="0" dirty="0" smtClean="0">
                <a:latin typeface="Arial" charset="0"/>
                <a:ea typeface="Times New Roman" charset="0"/>
                <a:cs typeface="Times New Roman" charset="0"/>
              </a:rPr>
              <a:t> to the effect seen in films where wagon wheels appear to be going backwards due to the low frame rate of the film</a:t>
            </a:r>
            <a:endParaRPr lang="en-GB" altLang="en-US" dirty="0" smtClean="0">
              <a:latin typeface="Arial" charset="0"/>
              <a:ea typeface="Times New Roman" charset="0"/>
              <a:cs typeface="Times New Roman" charset="0"/>
            </a:endParaRPr>
          </a:p>
          <a:p>
            <a:pPr eaLnBrk="0" hangingPunct="0">
              <a:spcBef>
                <a:spcPct val="50000"/>
              </a:spcBef>
            </a:pPr>
            <a:endParaRPr lang="en-GB" altLang="en-US" dirty="0" smtClean="0">
              <a:latin typeface="Arial" charset="0"/>
            </a:endParaRPr>
          </a:p>
          <a:p>
            <a:endParaRPr lang="en-US" dirty="0"/>
          </a:p>
        </p:txBody>
      </p:sp>
      <p:sp>
        <p:nvSpPr>
          <p:cNvPr id="4" name="Slide Number Placeholder 3"/>
          <p:cNvSpPr>
            <a:spLocks noGrp="1"/>
          </p:cNvSpPr>
          <p:nvPr>
            <p:ph type="sldNum" sz="quarter" idx="10"/>
          </p:nvPr>
        </p:nvSpPr>
        <p:spPr/>
        <p:txBody>
          <a:bodyPr/>
          <a:lstStyle/>
          <a:p>
            <a:fld id="{C27C2FCE-31C2-DF49-83AC-6F8DADE5FB62}" type="slidenum">
              <a:rPr lang="en-US" smtClean="0"/>
              <a:t>42</a:t>
            </a:fld>
            <a:endParaRPr lang="en-US"/>
          </a:p>
        </p:txBody>
      </p:sp>
    </p:spTree>
    <p:extLst>
      <p:ext uri="{BB962C8B-B14F-4D97-AF65-F5344CB8AC3E}">
        <p14:creationId xmlns:p14="http://schemas.microsoft.com/office/powerpoint/2010/main" val="1669969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GB" altLang="en-US" dirty="0" smtClean="0">
                <a:latin typeface="Arial" charset="0"/>
                <a:ea typeface="Times New Roman" charset="0"/>
                <a:cs typeface="Times New Roman" charset="0"/>
              </a:rPr>
              <a:t>The echoes are analysed for amplitude, and phase or time. Stationary structures are assigned a grey scale as in B-mode. If motion is detected, the mean Doppler shift frequency and its variance, and its direction are calculated. </a:t>
            </a:r>
            <a:endParaRPr lang="en-GB" altLang="en-US" sz="800" dirty="0" smtClean="0">
              <a:latin typeface="Arial" charset="0"/>
            </a:endParaRPr>
          </a:p>
          <a:p>
            <a:pPr marL="171450" indent="-171450">
              <a:buFont typeface="Arial" charset="0"/>
              <a:buChar char="•"/>
            </a:pPr>
            <a:r>
              <a:rPr lang="en-GB" altLang="en-US" dirty="0" smtClean="0">
                <a:latin typeface="Arial" charset="0"/>
              </a:rPr>
              <a:t>Within each time gate, echoes from a moving target change in phase from pulse to pulse - the rate of change of phase being proportional to the velocity. </a:t>
            </a:r>
          </a:p>
          <a:p>
            <a:pPr marL="171450" indent="-171450">
              <a:buFont typeface="Arial" charset="0"/>
              <a:buChar char="•"/>
            </a:pPr>
            <a:r>
              <a:rPr lang="en-GB" altLang="en-US" dirty="0" smtClean="0">
                <a:latin typeface="Arial" charset="0"/>
              </a:rPr>
              <a:t>Successive echoes are compared with each other using a method called </a:t>
            </a:r>
            <a:r>
              <a:rPr lang="en-GB" altLang="en-US" u="none" dirty="0" smtClean="0">
                <a:latin typeface="Arial" charset="0"/>
              </a:rPr>
              <a:t>auto-correlation </a:t>
            </a:r>
            <a:r>
              <a:rPr lang="en-GB" altLang="en-US" dirty="0" smtClean="0">
                <a:latin typeface="Arial" charset="0"/>
              </a:rPr>
              <a:t>to extract the mean Doppler shift frequency.</a:t>
            </a:r>
          </a:p>
          <a:p>
            <a:r>
              <a:rPr lang="en-GB" altLang="en-US" dirty="0" smtClean="0">
                <a:latin typeface="Arial" charset="0"/>
              </a:rPr>
              <a:t> </a:t>
            </a:r>
          </a:p>
          <a:p>
            <a:endParaRPr lang="en-US" dirty="0"/>
          </a:p>
        </p:txBody>
      </p:sp>
      <p:sp>
        <p:nvSpPr>
          <p:cNvPr id="4" name="Slide Number Placeholder 3"/>
          <p:cNvSpPr>
            <a:spLocks noGrp="1"/>
          </p:cNvSpPr>
          <p:nvPr>
            <p:ph type="sldNum" sz="quarter" idx="10"/>
          </p:nvPr>
        </p:nvSpPr>
        <p:spPr/>
        <p:txBody>
          <a:bodyPr/>
          <a:lstStyle/>
          <a:p>
            <a:fld id="{DAB40A67-C860-E942-A6FE-E54AB6AAD8E0}" type="slidenum">
              <a:rPr lang="en-US" smtClean="0"/>
              <a:t>44</a:t>
            </a:fld>
            <a:endParaRPr lang="en-US"/>
          </a:p>
        </p:txBody>
      </p:sp>
    </p:spTree>
    <p:extLst>
      <p:ext uri="{BB962C8B-B14F-4D97-AF65-F5344CB8AC3E}">
        <p14:creationId xmlns:p14="http://schemas.microsoft.com/office/powerpoint/2010/main" val="15324496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B40A67-C860-E942-A6FE-E54AB6AAD8E0}" type="slidenum">
              <a:rPr lang="en-US" smtClean="0"/>
              <a:t>45</a:t>
            </a:fld>
            <a:endParaRPr lang="en-US"/>
          </a:p>
        </p:txBody>
      </p:sp>
    </p:spTree>
    <p:extLst>
      <p:ext uri="{BB962C8B-B14F-4D97-AF65-F5344CB8AC3E}">
        <p14:creationId xmlns:p14="http://schemas.microsoft.com/office/powerpoint/2010/main" val="2105012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A69B1-AFA0-7246-97A3-0FBDEF59C39B}" type="slidenum">
              <a:rPr lang="en-US" smtClean="0"/>
              <a:pPr/>
              <a:t>47</a:t>
            </a:fld>
            <a:endParaRPr lang="en-US"/>
          </a:p>
        </p:txBody>
      </p:sp>
    </p:spTree>
    <p:extLst>
      <p:ext uri="{BB962C8B-B14F-4D97-AF65-F5344CB8AC3E}">
        <p14:creationId xmlns:p14="http://schemas.microsoft.com/office/powerpoint/2010/main" val="662787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Ignores self-heating of the transducer so greatly underestimates</a:t>
            </a:r>
            <a:r>
              <a:rPr lang="en-US" baseline="0" dirty="0" smtClean="0"/>
              <a:t> the temperature in the first 5 mm of the transducer</a:t>
            </a:r>
          </a:p>
          <a:p>
            <a:pPr marL="171450" indent="-171450">
              <a:buFont typeface="Arial" charset="0"/>
              <a:buChar char="•"/>
            </a:pPr>
            <a:r>
              <a:rPr lang="en-US" dirty="0" smtClean="0"/>
              <a:t>Range of normal temperatures 36-38°C</a:t>
            </a:r>
          </a:p>
          <a:p>
            <a:pPr marL="514350" lvl="1" indent="-171450">
              <a:buFont typeface="Arial" charset="0"/>
              <a:buChar char="•"/>
            </a:pPr>
            <a:r>
              <a:rPr lang="en-US" dirty="0" smtClean="0"/>
              <a:t>Moderate temperature increases may arrest or retard cell division</a:t>
            </a:r>
          </a:p>
          <a:p>
            <a:pPr marL="514350" lvl="1" indent="-171450">
              <a:buFont typeface="Arial" charset="0"/>
              <a:buChar char="•"/>
            </a:pPr>
            <a:r>
              <a:rPr lang="en-US" dirty="0" smtClean="0"/>
              <a:t>Teratogenic effects above 40°C, enzymes denatured &gt;45°C</a:t>
            </a:r>
          </a:p>
          <a:p>
            <a:pPr marL="514350" lvl="1" indent="-171450">
              <a:buFont typeface="Arial" charset="0"/>
              <a:buChar char="•"/>
            </a:pPr>
            <a:r>
              <a:rPr lang="en-US" sz="1800" dirty="0" smtClean="0"/>
              <a:t>A diagnostic exposure with a maximum temperature rise of 1.5°C does not appear to present a risk if limited to under 30 min</a:t>
            </a:r>
          </a:p>
          <a:p>
            <a:pPr marL="171450" indent="-171450">
              <a:buFont typeface="Arial" charset="0"/>
              <a:buChar char="•"/>
            </a:pPr>
            <a:r>
              <a:rPr lang="en-US" dirty="0" smtClean="0"/>
              <a:t>Particular risks in:</a:t>
            </a:r>
          </a:p>
          <a:p>
            <a:pPr marL="514350" lvl="1" indent="-171450">
              <a:buFont typeface="Arial" charset="0"/>
              <a:buChar char="•"/>
            </a:pPr>
            <a:r>
              <a:rPr lang="en-US" dirty="0" smtClean="0"/>
              <a:t>The eye, where blood supply is poor so heat cannot be easily dissipated</a:t>
            </a:r>
          </a:p>
          <a:p>
            <a:pPr marL="514350" lvl="1" indent="-171450">
              <a:buFont typeface="Arial" charset="0"/>
              <a:buChar char="•"/>
            </a:pPr>
            <a:r>
              <a:rPr lang="en-US" dirty="0" smtClean="0"/>
              <a:t>Neural cells</a:t>
            </a:r>
          </a:p>
          <a:p>
            <a:pPr marL="514350" lvl="1" indent="-171450">
              <a:buFont typeface="Arial" charset="0"/>
              <a:buChar char="•"/>
            </a:pPr>
            <a:r>
              <a:rPr lang="en-US" dirty="0" smtClean="0"/>
              <a:t>Bone/soft tissue interfaces</a:t>
            </a:r>
          </a:p>
          <a:p>
            <a:pPr marL="514350" lvl="1" indent="-171450">
              <a:buFont typeface="Arial" charset="0"/>
              <a:buChar char="•"/>
            </a:pPr>
            <a:r>
              <a:rPr lang="en-US" dirty="0" smtClean="0"/>
              <a:t>The developing embryo and </a:t>
            </a:r>
            <a:r>
              <a:rPr lang="en-US" dirty="0" err="1" smtClean="0"/>
              <a:t>foetus</a:t>
            </a:r>
            <a:r>
              <a:rPr lang="en-US" dirty="0" smtClean="0"/>
              <a:t> (particularly as bone becomes denser)</a:t>
            </a:r>
          </a:p>
          <a:p>
            <a:pPr marL="171450" indent="-171450">
              <a:buFont typeface="Arial" charset="0"/>
              <a:buChar char="•"/>
            </a:pPr>
            <a:r>
              <a:rPr lang="en-US" dirty="0" smtClean="0"/>
              <a:t>In risky cases, exposure limits are defined</a:t>
            </a:r>
          </a:p>
          <a:p>
            <a:pPr marL="514350" lvl="1" indent="-171450">
              <a:buFont typeface="Arial" charset="0"/>
              <a:buChar char="•"/>
            </a:pPr>
            <a:r>
              <a:rPr lang="en-US" dirty="0" smtClean="0"/>
              <a:t>A threshold dose of 0.5 min exposure to a 4°C increase above normal temperature is considered hazardous to embryonic &amp; </a:t>
            </a:r>
            <a:r>
              <a:rPr lang="en-US" dirty="0" err="1" smtClean="0"/>
              <a:t>foetal</a:t>
            </a:r>
            <a:r>
              <a:rPr lang="en-US" dirty="0" smtClean="0"/>
              <a:t> development</a:t>
            </a:r>
          </a:p>
          <a:p>
            <a:pPr marL="514350" lvl="1" indent="-171450">
              <a:buFont typeface="Arial" charset="0"/>
              <a:buChar char="•"/>
            </a:pPr>
            <a:r>
              <a:rPr lang="en-US" dirty="0" smtClean="0"/>
              <a:t>In later pregnancy, heated volume is small compared to size of </a:t>
            </a:r>
            <a:r>
              <a:rPr lang="en-US" dirty="0" err="1" smtClean="0"/>
              <a:t>foetus</a:t>
            </a:r>
            <a:r>
              <a:rPr lang="en-US" dirty="0" smtClean="0"/>
              <a:t> making biological effects difficult to detect (prudent to </a:t>
            </a:r>
            <a:r>
              <a:rPr lang="en-US" dirty="0" err="1" smtClean="0"/>
              <a:t>minimise</a:t>
            </a:r>
            <a:r>
              <a:rPr lang="en-US" dirty="0" smtClean="0"/>
              <a:t> output)</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C27C2FCE-31C2-DF49-83AC-6F8DADE5FB62}" type="slidenum">
              <a:rPr lang="en-US" smtClean="0"/>
              <a:t>50</a:t>
            </a:fld>
            <a:endParaRPr lang="en-US"/>
          </a:p>
        </p:txBody>
      </p:sp>
    </p:spTree>
    <p:extLst>
      <p:ext uri="{BB962C8B-B14F-4D97-AF65-F5344CB8AC3E}">
        <p14:creationId xmlns:p14="http://schemas.microsoft.com/office/powerpoint/2010/main" val="807074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Maximum temperature rise is normally</a:t>
            </a:r>
            <a:r>
              <a:rPr lang="en-US" baseline="0" dirty="0" smtClean="0"/>
              <a:t> within the first cm or two of the surface for scanned mode conditions</a:t>
            </a:r>
            <a:endParaRPr lang="en-US" dirty="0"/>
          </a:p>
        </p:txBody>
      </p:sp>
      <p:sp>
        <p:nvSpPr>
          <p:cNvPr id="4" name="Slide Number Placeholder 3"/>
          <p:cNvSpPr>
            <a:spLocks noGrp="1"/>
          </p:cNvSpPr>
          <p:nvPr>
            <p:ph type="sldNum" sz="quarter" idx="10"/>
          </p:nvPr>
        </p:nvSpPr>
        <p:spPr/>
        <p:txBody>
          <a:bodyPr/>
          <a:lstStyle/>
          <a:p>
            <a:fld id="{C27C2FCE-31C2-DF49-83AC-6F8DADE5FB62}" type="slidenum">
              <a:rPr lang="en-US" smtClean="0"/>
              <a:t>51</a:t>
            </a:fld>
            <a:endParaRPr lang="en-US"/>
          </a:p>
        </p:txBody>
      </p:sp>
    </p:spTree>
    <p:extLst>
      <p:ext uri="{BB962C8B-B14F-4D97-AF65-F5344CB8AC3E}">
        <p14:creationId xmlns:p14="http://schemas.microsoft.com/office/powerpoint/2010/main" val="1158220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Left</a:t>
            </a:r>
            <a:r>
              <a:rPr lang="en-US" baseline="0" dirty="0" smtClean="0"/>
              <a:t> figure shows the difference in temperature profile for large aperture (&gt;1cm2, top) and small aperture (bottom).</a:t>
            </a:r>
          </a:p>
          <a:p>
            <a:pPr marL="171450" indent="-171450">
              <a:buFont typeface="Arial" charset="0"/>
              <a:buChar char="•"/>
            </a:pPr>
            <a:r>
              <a:rPr lang="en-US" baseline="0" dirty="0" smtClean="0"/>
              <a:t>The diagnostic ultrasound system will know which transducer is in use at any one time and make the appropriate calculation internally</a:t>
            </a:r>
          </a:p>
          <a:p>
            <a:pPr marL="171450" indent="-171450">
              <a:buFont typeface="Arial" charset="0"/>
              <a:buChar char="•"/>
            </a:pPr>
            <a:r>
              <a:rPr lang="en-US" dirty="0" smtClean="0"/>
              <a:t>Right figure shows typical axial temperature increase for the bone and focus in </a:t>
            </a:r>
            <a:r>
              <a:rPr lang="en-US" dirty="0" err="1" smtClean="0"/>
              <a:t>unscanned</a:t>
            </a:r>
            <a:r>
              <a:rPr lang="en-US" dirty="0" smtClean="0"/>
              <a:t> mode, with maximum temperature increase </a:t>
            </a:r>
            <a:r>
              <a:rPr lang="en-US" dirty="0" err="1" smtClean="0"/>
              <a:t>occuring</a:t>
            </a:r>
            <a:r>
              <a:rPr lang="en-US" baseline="0" dirty="0" smtClean="0"/>
              <a:t> at the bone</a:t>
            </a:r>
            <a:endParaRPr lang="en-US" dirty="0"/>
          </a:p>
        </p:txBody>
      </p:sp>
      <p:sp>
        <p:nvSpPr>
          <p:cNvPr id="4" name="Slide Number Placeholder 3"/>
          <p:cNvSpPr>
            <a:spLocks noGrp="1"/>
          </p:cNvSpPr>
          <p:nvPr>
            <p:ph type="sldNum" sz="quarter" idx="10"/>
          </p:nvPr>
        </p:nvSpPr>
        <p:spPr/>
        <p:txBody>
          <a:bodyPr/>
          <a:lstStyle/>
          <a:p>
            <a:fld id="{C27C2FCE-31C2-DF49-83AC-6F8DADE5FB62}" type="slidenum">
              <a:rPr lang="en-US" smtClean="0"/>
              <a:t>52</a:t>
            </a:fld>
            <a:endParaRPr lang="en-US"/>
          </a:p>
        </p:txBody>
      </p:sp>
    </p:spTree>
    <p:extLst>
      <p:ext uri="{BB962C8B-B14F-4D97-AF65-F5344CB8AC3E}">
        <p14:creationId xmlns:p14="http://schemas.microsoft.com/office/powerpoint/2010/main" val="15874528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Heating depends on the ability of the tissue to absorb, rather than reflect or scatter ultrasound </a:t>
            </a:r>
            <a:r>
              <a:rPr lang="mr-IN" dirty="0" smtClean="0"/>
              <a:t>–</a:t>
            </a:r>
            <a:r>
              <a:rPr lang="en-US" dirty="0" smtClean="0"/>
              <a:t> more dense tissue typically have</a:t>
            </a:r>
            <a:r>
              <a:rPr lang="en-US" baseline="0" dirty="0" smtClean="0"/>
              <a:t> higher absorption coefficients (e.g. bone up to 50-fold that of soft tissue)</a:t>
            </a:r>
            <a:endParaRPr lang="en-US" dirty="0" smtClean="0"/>
          </a:p>
          <a:p>
            <a:pPr marL="171450" indent="-171450">
              <a:buFont typeface="Arial" charset="0"/>
              <a:buChar char="•"/>
            </a:pPr>
            <a:r>
              <a:rPr lang="en-US" dirty="0" smtClean="0"/>
              <a:t>True temperature</a:t>
            </a:r>
            <a:r>
              <a:rPr lang="en-US" baseline="0" dirty="0" smtClean="0"/>
              <a:t> rise may be a factor of 2 or 3 greater than that displayed</a:t>
            </a:r>
            <a:endParaRPr lang="en-US" dirty="0"/>
          </a:p>
        </p:txBody>
      </p:sp>
      <p:sp>
        <p:nvSpPr>
          <p:cNvPr id="4" name="Slide Number Placeholder 3"/>
          <p:cNvSpPr>
            <a:spLocks noGrp="1"/>
          </p:cNvSpPr>
          <p:nvPr>
            <p:ph type="sldNum" sz="quarter" idx="10"/>
          </p:nvPr>
        </p:nvSpPr>
        <p:spPr/>
        <p:txBody>
          <a:bodyPr/>
          <a:lstStyle/>
          <a:p>
            <a:fld id="{C27C2FCE-31C2-DF49-83AC-6F8DADE5FB62}" type="slidenum">
              <a:rPr lang="en-US" smtClean="0"/>
              <a:t>53</a:t>
            </a:fld>
            <a:endParaRPr lang="en-US"/>
          </a:p>
        </p:txBody>
      </p:sp>
    </p:spTree>
    <p:extLst>
      <p:ext uri="{BB962C8B-B14F-4D97-AF65-F5344CB8AC3E}">
        <p14:creationId xmlns:p14="http://schemas.microsoft.com/office/powerpoint/2010/main" val="1473945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dirty="0" smtClean="0"/>
              <a:t>Non-thermal</a:t>
            </a:r>
            <a:r>
              <a:rPr lang="en-US" baseline="0" dirty="0" smtClean="0"/>
              <a:t> effects can also arise that lead to mechanical damage</a:t>
            </a:r>
          </a:p>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dirty="0" smtClean="0"/>
              <a:t>Bubbles can respond</a:t>
            </a:r>
            <a:r>
              <a:rPr lang="en-US" baseline="0" dirty="0" smtClean="0"/>
              <a:t> to acoustic energy by cavitation</a:t>
            </a:r>
          </a:p>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dirty="0" smtClean="0"/>
              <a:t>Non-inertial</a:t>
            </a:r>
            <a:r>
              <a:rPr lang="en-US" baseline="0" dirty="0" smtClean="0"/>
              <a:t> (s</a:t>
            </a:r>
            <a:r>
              <a:rPr lang="en-US" dirty="0" smtClean="0"/>
              <a:t>table) cavitation occurs at low peak</a:t>
            </a:r>
            <a:r>
              <a:rPr lang="en-US" baseline="0" dirty="0" smtClean="0"/>
              <a:t> values of acoustic pressure. Requires continuous wave ultrasound</a:t>
            </a:r>
          </a:p>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dirty="0" smtClean="0"/>
              <a:t>Inertial (transient) cavitation</a:t>
            </a:r>
            <a:r>
              <a:rPr lang="en-US" baseline="0" dirty="0" smtClean="0"/>
              <a:t> occurs </a:t>
            </a:r>
            <a:r>
              <a:rPr lang="en-US" dirty="0" smtClean="0"/>
              <a:t>as gas bubbles in a liquid can be driven to change in size, expanding during the period of rarefaction (decreased pressure) and contracting</a:t>
            </a:r>
            <a:r>
              <a:rPr lang="en-US" baseline="0" dirty="0" smtClean="0"/>
              <a:t> during compression (the period of increased pressure). Occurs when the surrounding medium inertia controls bubble motion. As the peak acoustic pressure increases, the bubble becomes unstable as it contracts, collapsing catastrophically under the inertia of the surrounding liquid. </a:t>
            </a:r>
          </a:p>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baseline="0" dirty="0" smtClean="0"/>
              <a:t>Bio-effects of acoustic cavitation arise from shear forces, between the bubble and any adjacent surface, or the bubble and its </a:t>
            </a:r>
            <a:r>
              <a:rPr lang="en-US" baseline="0" dirty="0" err="1" smtClean="0"/>
              <a:t>neighbours</a:t>
            </a:r>
            <a:r>
              <a:rPr lang="en-US" baseline="0" dirty="0" smtClean="0"/>
              <a:t>. Shear forces can damage cell membranes. Fluid flow immediately around the bubble can subject cells to a high velocity gradient.</a:t>
            </a:r>
          </a:p>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baseline="0" dirty="0" smtClean="0"/>
              <a:t>Bio-effects can also arise from very high instantaneous temperatures within the bubble that can cause free radical formation.</a:t>
            </a:r>
          </a:p>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baseline="0" dirty="0" smtClean="0"/>
              <a:t>Bubble fragments can nucleate further bubbles</a:t>
            </a:r>
          </a:p>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27C2FCE-31C2-DF49-83AC-6F8DADE5FB62}" type="slidenum">
              <a:rPr lang="en-US" smtClean="0"/>
              <a:t>54</a:t>
            </a:fld>
            <a:endParaRPr lang="en-US"/>
          </a:p>
        </p:txBody>
      </p:sp>
    </p:spTree>
    <p:extLst>
      <p:ext uri="{BB962C8B-B14F-4D97-AF65-F5344CB8AC3E}">
        <p14:creationId xmlns:p14="http://schemas.microsoft.com/office/powerpoint/2010/main" val="4083071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Adopted in the output display standard</a:t>
            </a:r>
          </a:p>
          <a:p>
            <a:pPr marL="171450" indent="-171450">
              <a:buFont typeface="Arial" charset="0"/>
              <a:buChar char="•"/>
            </a:pPr>
            <a:r>
              <a:rPr lang="en-US" dirty="0" smtClean="0"/>
              <a:t>Cavitation depends on </a:t>
            </a:r>
            <a:r>
              <a:rPr lang="en-US" dirty="0" err="1" smtClean="0"/>
              <a:t>centre</a:t>
            </a:r>
            <a:r>
              <a:rPr lang="en-US" dirty="0" smtClean="0"/>
              <a:t> frequency, pulse repetition frequency, pulse duration, tissue properties (density, viscosity,</a:t>
            </a:r>
            <a:r>
              <a:rPr lang="en-US" baseline="0" dirty="0" smtClean="0"/>
              <a:t> elasticity) and the size of the cavitation nuclei (initiating gas bodies)</a:t>
            </a:r>
          </a:p>
          <a:p>
            <a:pPr marL="171450" indent="-171450">
              <a:buFont typeface="Arial" charset="0"/>
              <a:buChar char="•"/>
            </a:pPr>
            <a:r>
              <a:rPr lang="en-US" baseline="0" dirty="0" smtClean="0"/>
              <a:t>MI is based on a theoretical examination of the bubble collapse temperatures that could achieve 5000K, at which free-radical generation can occur. </a:t>
            </a:r>
          </a:p>
          <a:p>
            <a:pPr marL="171450" indent="-171450">
              <a:buFont typeface="Arial" charset="0"/>
              <a:buChar char="•"/>
            </a:pPr>
            <a:r>
              <a:rPr lang="en-US" baseline="0" dirty="0" smtClean="0"/>
              <a:t>MI is roughly proportional to the mechanical work that can be performed on a bubble in the </a:t>
            </a:r>
            <a:r>
              <a:rPr lang="en-US" baseline="0" dirty="0" err="1" smtClean="0"/>
              <a:t>rarefactional</a:t>
            </a:r>
            <a:r>
              <a:rPr lang="en-US" baseline="0" dirty="0" smtClean="0"/>
              <a:t> phase of the acoustic field</a:t>
            </a:r>
          </a:p>
          <a:p>
            <a:pPr marL="171450" indent="-171450">
              <a:buFont typeface="Arial" charset="0"/>
              <a:buChar char="•"/>
            </a:pPr>
            <a:r>
              <a:rPr lang="en-US" baseline="0" dirty="0" smtClean="0"/>
              <a:t>Valid under conditions for onset of inertial cavitation</a:t>
            </a:r>
            <a:endParaRPr lang="en-US" dirty="0"/>
          </a:p>
        </p:txBody>
      </p:sp>
      <p:sp>
        <p:nvSpPr>
          <p:cNvPr id="4" name="Slide Number Placeholder 3"/>
          <p:cNvSpPr>
            <a:spLocks noGrp="1"/>
          </p:cNvSpPr>
          <p:nvPr>
            <p:ph type="sldNum" sz="quarter" idx="10"/>
          </p:nvPr>
        </p:nvSpPr>
        <p:spPr/>
        <p:txBody>
          <a:bodyPr/>
          <a:lstStyle/>
          <a:p>
            <a:fld id="{C27C2FCE-31C2-DF49-83AC-6F8DADE5FB62}" type="slidenum">
              <a:rPr lang="en-US" smtClean="0"/>
              <a:t>55</a:t>
            </a:fld>
            <a:endParaRPr lang="en-US"/>
          </a:p>
        </p:txBody>
      </p:sp>
    </p:spTree>
    <p:extLst>
      <p:ext uri="{BB962C8B-B14F-4D97-AF65-F5344CB8AC3E}">
        <p14:creationId xmlns:p14="http://schemas.microsoft.com/office/powerpoint/2010/main" val="1206015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u="none" dirty="0" smtClean="0"/>
              <a:t>By activating all groups at the same time</a:t>
            </a:r>
            <a:r>
              <a:rPr lang="en-US" u="none" baseline="0" dirty="0" smtClean="0"/>
              <a:t> but </a:t>
            </a:r>
            <a:r>
              <a:rPr lang="en-US" u="none" dirty="0" smtClean="0"/>
              <a:t>introducing</a:t>
            </a:r>
            <a:r>
              <a:rPr lang="en-US" u="none" baseline="0" dirty="0" smtClean="0"/>
              <a:t> a time delay between pulsing of the groups we can generate an angled </a:t>
            </a:r>
            <a:r>
              <a:rPr lang="en-US" u="none" baseline="0" dirty="0" err="1" smtClean="0"/>
              <a:t>wavefront</a:t>
            </a:r>
            <a:r>
              <a:rPr lang="en-US" u="none" baseline="0" dirty="0" smtClean="0"/>
              <a:t> for beam steering (planar) or we can focus. this is approach is called phased array ultrasound.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u="none" dirty="0" smtClean="0"/>
              <a:t>The slice thickness (or “elevational resolution”) depends on the transducer element height, so we can develop a 3D imaging array by</a:t>
            </a:r>
            <a:r>
              <a:rPr lang="en-US" u="none" baseline="0" dirty="0" smtClean="0"/>
              <a:t> extending the transducer into two dimensions</a:t>
            </a:r>
            <a:endParaRPr lang="en-US" u="none" dirty="0"/>
          </a:p>
        </p:txBody>
      </p:sp>
      <p:sp>
        <p:nvSpPr>
          <p:cNvPr id="4" name="Slide Number Placeholder 3"/>
          <p:cNvSpPr>
            <a:spLocks noGrp="1"/>
          </p:cNvSpPr>
          <p:nvPr>
            <p:ph type="sldNum" sz="quarter" idx="10"/>
          </p:nvPr>
        </p:nvSpPr>
        <p:spPr/>
        <p:txBody>
          <a:bodyPr/>
          <a:lstStyle/>
          <a:p>
            <a:fld id="{DAB40A67-C860-E942-A6FE-E54AB6AAD8E0}" type="slidenum">
              <a:rPr lang="en-US" smtClean="0"/>
              <a:t>4</a:t>
            </a:fld>
            <a:endParaRPr lang="en-US"/>
          </a:p>
        </p:txBody>
      </p:sp>
    </p:spTree>
    <p:extLst>
      <p:ext uri="{BB962C8B-B14F-4D97-AF65-F5344CB8AC3E}">
        <p14:creationId xmlns:p14="http://schemas.microsoft.com/office/powerpoint/2010/main" val="13639574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A69B1-AFA0-7246-97A3-0FBDEF59C39B}" type="slidenum">
              <a:rPr lang="en-US" smtClean="0"/>
              <a:pPr/>
              <a:t>57</a:t>
            </a:fld>
            <a:endParaRPr lang="en-US"/>
          </a:p>
        </p:txBody>
      </p:sp>
    </p:spTree>
    <p:extLst>
      <p:ext uri="{BB962C8B-B14F-4D97-AF65-F5344CB8AC3E}">
        <p14:creationId xmlns:p14="http://schemas.microsoft.com/office/powerpoint/2010/main" val="11988862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(2*10000000*0.3*</a:t>
            </a:r>
            <a:r>
              <a:rPr lang="en-US" dirty="0" err="1" smtClean="0"/>
              <a:t>sqrt</a:t>
            </a:r>
            <a:r>
              <a:rPr lang="en-US" dirty="0" smtClean="0"/>
              <a:t>(2)/2) / 1540 = a frequency</a:t>
            </a:r>
            <a:r>
              <a:rPr lang="en-US" baseline="0" dirty="0" smtClean="0"/>
              <a:t> of 2.75kHz </a:t>
            </a:r>
          </a:p>
          <a:p>
            <a:r>
              <a:rPr lang="en-US" baseline="0" dirty="0" smtClean="0"/>
              <a:t>Since this frequency is audible, a simple hand-held indicator ca be used to present Doppler signals to the operator via a loudspeaker</a:t>
            </a:r>
            <a:endParaRPr lang="en-US" dirty="0"/>
          </a:p>
        </p:txBody>
      </p:sp>
      <p:sp>
        <p:nvSpPr>
          <p:cNvPr id="4" name="Slide Number Placeholder 3"/>
          <p:cNvSpPr>
            <a:spLocks noGrp="1"/>
          </p:cNvSpPr>
          <p:nvPr>
            <p:ph type="sldNum" sz="quarter" idx="10"/>
          </p:nvPr>
        </p:nvSpPr>
        <p:spPr/>
        <p:txBody>
          <a:bodyPr/>
          <a:lstStyle/>
          <a:p>
            <a:fld id="{C27C2FCE-31C2-DF49-83AC-6F8DADE5FB62}" type="slidenum">
              <a:rPr lang="en-US" smtClean="0"/>
              <a:t>59</a:t>
            </a:fld>
            <a:endParaRPr lang="en-US"/>
          </a:p>
        </p:txBody>
      </p:sp>
    </p:spTree>
    <p:extLst>
      <p:ext uri="{BB962C8B-B14F-4D97-AF65-F5344CB8AC3E}">
        <p14:creationId xmlns:p14="http://schemas.microsoft.com/office/powerpoint/2010/main" val="4829959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Free gas bubbles resonate more strongly than encapsulated</a:t>
            </a:r>
            <a:r>
              <a:rPr lang="en-US" baseline="0" dirty="0" smtClean="0"/>
              <a:t> ones but dissolve quickly giving only transient imaging</a:t>
            </a:r>
            <a:endParaRPr lang="en-US" dirty="0"/>
          </a:p>
        </p:txBody>
      </p:sp>
      <p:sp>
        <p:nvSpPr>
          <p:cNvPr id="4" name="Slide Number Placeholder 3"/>
          <p:cNvSpPr>
            <a:spLocks noGrp="1"/>
          </p:cNvSpPr>
          <p:nvPr>
            <p:ph type="sldNum" sz="quarter" idx="10"/>
          </p:nvPr>
        </p:nvSpPr>
        <p:spPr/>
        <p:txBody>
          <a:bodyPr/>
          <a:lstStyle/>
          <a:p>
            <a:fld id="{C27C2FCE-31C2-DF49-83AC-6F8DADE5FB62}" type="slidenum">
              <a:rPr lang="en-US" smtClean="0"/>
              <a:t>62</a:t>
            </a:fld>
            <a:endParaRPr lang="en-US"/>
          </a:p>
        </p:txBody>
      </p:sp>
    </p:spTree>
    <p:extLst>
      <p:ext uri="{BB962C8B-B14F-4D97-AF65-F5344CB8AC3E}">
        <p14:creationId xmlns:p14="http://schemas.microsoft.com/office/powerpoint/2010/main" val="8860032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Gas filling enables high reflection and scatter of sound in blood (because of their micron size they are usually confined to the vasculature). Takes advantage of the fact that </a:t>
            </a:r>
            <a:r>
              <a:rPr lang="en-US" baseline="0" dirty="0" err="1" smtClean="0"/>
              <a:t>microbubbles</a:t>
            </a:r>
            <a:r>
              <a:rPr lang="en-US" baseline="0" dirty="0" smtClean="0"/>
              <a:t> compress and expand to produce nonlinear scattering of sound to harmonic frequencies above or below the fundamental frequency. This means we can benefit from the aforementioned advantages of tissue harmonic imaging with the added benefit of sensitive detection of </a:t>
            </a:r>
            <a:r>
              <a:rPr lang="en-US" baseline="0" dirty="0" err="1" smtClean="0"/>
              <a:t>microbubbles</a:t>
            </a:r>
            <a:r>
              <a:rPr lang="en-US" baseline="0" dirty="0" smtClean="0"/>
              <a:t> and suppressed background.</a:t>
            </a:r>
          </a:p>
          <a:p>
            <a:endParaRPr lang="en-US" baseline="0" dirty="0" smtClean="0"/>
          </a:p>
          <a:p>
            <a:r>
              <a:rPr lang="en-US" dirty="0" smtClean="0"/>
              <a:t>Usually</a:t>
            </a:r>
            <a:r>
              <a:rPr lang="en-US" baseline="0" dirty="0" smtClean="0"/>
              <a:t> filled with </a:t>
            </a:r>
            <a:r>
              <a:rPr lang="en-US" baseline="0" dirty="0" err="1" smtClean="0"/>
              <a:t>perfluorocarbon</a:t>
            </a:r>
            <a:r>
              <a:rPr lang="en-US" baseline="0" dirty="0" smtClean="0"/>
              <a:t> gases that are heavier than air (for stability reasons). Generally safe and low toxicity compared to CT and MRI contrast agents. Although not standard of care in clinical use, their popularity has grown significantly in recent years.</a:t>
            </a:r>
            <a:endParaRPr lang="en-US" dirty="0"/>
          </a:p>
        </p:txBody>
      </p:sp>
      <p:sp>
        <p:nvSpPr>
          <p:cNvPr id="4" name="Slide Number Placeholder 3"/>
          <p:cNvSpPr>
            <a:spLocks noGrp="1"/>
          </p:cNvSpPr>
          <p:nvPr>
            <p:ph type="sldNum" sz="quarter" idx="10"/>
          </p:nvPr>
        </p:nvSpPr>
        <p:spPr/>
        <p:txBody>
          <a:bodyPr/>
          <a:lstStyle/>
          <a:p>
            <a:fld id="{DAB40A67-C860-E942-A6FE-E54AB6AAD8E0}" type="slidenum">
              <a:rPr lang="en-US" smtClean="0"/>
              <a:t>63</a:t>
            </a:fld>
            <a:endParaRPr lang="en-US"/>
          </a:p>
        </p:txBody>
      </p:sp>
    </p:spTree>
    <p:extLst>
      <p:ext uri="{BB962C8B-B14F-4D97-AF65-F5344CB8AC3E}">
        <p14:creationId xmlns:p14="http://schemas.microsoft.com/office/powerpoint/2010/main" val="5837774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3222" marR="0" lvl="0" indent="-514350" algn="l" defTabSz="914400" rtl="0" eaLnBrk="1" fontAlgn="auto" latinLnBrk="0" hangingPunct="1">
              <a:lnSpc>
                <a:spcPct val="100000"/>
              </a:lnSpc>
              <a:spcBef>
                <a:spcPts val="0"/>
              </a:spcBef>
              <a:spcAft>
                <a:spcPts val="0"/>
              </a:spcAft>
              <a:buClr>
                <a:schemeClr val="bg1"/>
              </a:buClr>
              <a:buSzTx/>
              <a:buFont typeface="Arial" charset="0"/>
              <a:buChar char="•"/>
              <a:tabLst/>
              <a:defRPr/>
            </a:pPr>
            <a:r>
              <a:rPr lang="en-US" u="none" kern="0" dirty="0" smtClean="0">
                <a:solidFill>
                  <a:schemeClr val="bg1"/>
                </a:solidFill>
                <a:latin typeface="+mn-lt"/>
                <a:ea typeface="+mn-ea"/>
              </a:rPr>
              <a:t>Functional Imaging: Measure Vascularity using perfusion of </a:t>
            </a:r>
            <a:r>
              <a:rPr lang="en-US" u="none" kern="0" dirty="0" err="1" smtClean="0">
                <a:solidFill>
                  <a:schemeClr val="bg1"/>
                </a:solidFill>
                <a:latin typeface="+mn-lt"/>
                <a:ea typeface="+mn-ea"/>
              </a:rPr>
              <a:t>microbubbles</a:t>
            </a:r>
            <a:r>
              <a:rPr lang="en-US" u="none" kern="0" dirty="0" smtClean="0">
                <a:solidFill>
                  <a:schemeClr val="bg1"/>
                </a:solidFill>
                <a:latin typeface="+mn-lt"/>
                <a:ea typeface="+mn-ea"/>
              </a:rPr>
              <a:t>.</a:t>
            </a:r>
            <a:r>
              <a:rPr lang="en-US" u="none" kern="0" baseline="0" dirty="0" smtClean="0">
                <a:solidFill>
                  <a:schemeClr val="bg1"/>
                </a:solidFill>
                <a:latin typeface="+mn-lt"/>
                <a:ea typeface="+mn-ea"/>
              </a:rPr>
              <a:t> One simple analysis method is illustrated here. </a:t>
            </a:r>
            <a:r>
              <a:rPr lang="en-US" kern="0" dirty="0" smtClean="0">
                <a:solidFill>
                  <a:schemeClr val="bg1"/>
                </a:solidFill>
                <a:latin typeface="+mn-lt"/>
                <a:ea typeface="+mn-ea"/>
              </a:rPr>
              <a:t>Time Intensity Curve (TIC)</a:t>
            </a:r>
            <a:r>
              <a:rPr lang="en-US" kern="0" baseline="0" dirty="0" smtClean="0">
                <a:solidFill>
                  <a:schemeClr val="bg1"/>
                </a:solidFill>
                <a:latin typeface="+mn-lt"/>
                <a:ea typeface="+mn-ea"/>
              </a:rPr>
              <a:t> gives </a:t>
            </a:r>
            <a:r>
              <a:rPr kumimoji="0" lang="en-US" b="0" i="0" u="none" strike="noStrike" kern="0" cap="none" spc="0" normalizeH="0" baseline="0" noProof="0" dirty="0" smtClean="0">
                <a:ln>
                  <a:noFill/>
                </a:ln>
                <a:solidFill>
                  <a:schemeClr val="bg1"/>
                </a:solidFill>
                <a:effectLst/>
                <a:uLnTx/>
                <a:uFillTx/>
                <a:latin typeface="+mn-lt"/>
                <a:ea typeface="+mn-ea"/>
                <a:cs typeface="ＭＳ Ｐゴシック"/>
              </a:rPr>
              <a:t>MB</a:t>
            </a:r>
            <a:r>
              <a:rPr kumimoji="0" lang="en-US" b="0" i="0" u="none" strike="noStrike" kern="0" cap="none" spc="0" normalizeH="0" noProof="0" dirty="0" smtClean="0">
                <a:ln>
                  <a:noFill/>
                </a:ln>
                <a:solidFill>
                  <a:schemeClr val="bg1"/>
                </a:solidFill>
                <a:effectLst/>
                <a:uLnTx/>
                <a:uFillTx/>
                <a:latin typeface="+mn-lt"/>
                <a:ea typeface="+mn-ea"/>
                <a:cs typeface="ＭＳ Ｐゴシック"/>
              </a:rPr>
              <a:t> Wash-in/Wash-out</a:t>
            </a:r>
            <a:r>
              <a:rPr kumimoji="0" lang="en-US" b="0" i="0" u="none" strike="noStrike" kern="0" cap="none" spc="0" normalizeH="0" baseline="0" noProof="0" dirty="0" smtClean="0">
                <a:ln>
                  <a:noFill/>
                </a:ln>
                <a:solidFill>
                  <a:schemeClr val="bg1"/>
                </a:solidFill>
                <a:effectLst/>
                <a:uLnTx/>
                <a:uFillTx/>
                <a:latin typeface="+mn-lt"/>
                <a:ea typeface="+mn-ea"/>
                <a:cs typeface="ＭＳ Ｐゴシック"/>
              </a:rPr>
              <a:t> </a:t>
            </a:r>
            <a:r>
              <a:rPr kumimoji="0" lang="en-US" b="0" i="0" u="none" strike="noStrike" kern="0" cap="none" spc="0" normalizeH="0" noProof="0" dirty="0" smtClean="0">
                <a:ln>
                  <a:noFill/>
                </a:ln>
                <a:solidFill>
                  <a:schemeClr val="bg1"/>
                </a:solidFill>
                <a:effectLst/>
                <a:uLnTx/>
                <a:uFillTx/>
                <a:latin typeface="+mn-lt"/>
                <a:ea typeface="+mn-ea"/>
                <a:cs typeface="ＭＳ Ｐゴシック"/>
              </a:rPr>
              <a:t>Kinetics</a:t>
            </a:r>
            <a:endParaRPr kumimoji="0" lang="en-US" b="0" i="0" u="none" strike="noStrike" kern="0" cap="none" spc="0" normalizeH="0" baseline="0" noProof="0" dirty="0" smtClean="0">
              <a:ln>
                <a:noFill/>
              </a:ln>
              <a:solidFill>
                <a:schemeClr val="bg1"/>
              </a:solidFill>
              <a:effectLst/>
              <a:uLnTx/>
              <a:uFillTx/>
              <a:latin typeface="+mn-lt"/>
              <a:ea typeface="+mn-ea"/>
              <a:cs typeface="ＭＳ Ｐゴシック"/>
            </a:endParaRPr>
          </a:p>
          <a:p>
            <a:pPr marL="290322" marR="0" lvl="0" indent="-171450" algn="l" defTabSz="914400" rtl="0" eaLnBrk="1" fontAlgn="auto" latinLnBrk="0" hangingPunct="1">
              <a:lnSpc>
                <a:spcPct val="100000"/>
              </a:lnSpc>
              <a:spcBef>
                <a:spcPts val="0"/>
              </a:spcBef>
              <a:spcAft>
                <a:spcPts val="0"/>
              </a:spcAft>
              <a:buClr>
                <a:schemeClr val="tx1"/>
              </a:buClr>
              <a:buSzTx/>
              <a:buFont typeface="Arial" charset="0"/>
              <a:buChar char="•"/>
              <a:tabLst/>
              <a:defRPr/>
            </a:pPr>
            <a:r>
              <a:rPr kumimoji="0" lang="en-US" b="0" i="0" u="none" strike="noStrike" kern="0" cap="none" spc="0" normalizeH="0" baseline="0" noProof="0" dirty="0" smtClean="0">
                <a:ln>
                  <a:noFill/>
                </a:ln>
                <a:solidFill>
                  <a:schemeClr val="bg1"/>
                </a:solidFill>
                <a:effectLst/>
                <a:uLnTx/>
                <a:uFillTx/>
                <a:latin typeface="+mn-lt"/>
                <a:ea typeface="+mn-ea"/>
                <a:cs typeface="ＭＳ Ｐゴシック"/>
              </a:rPr>
              <a:t>Other analysis methods include Maximum Intensity Persistence</a:t>
            </a:r>
            <a:r>
              <a:rPr kumimoji="0" lang="en-US" b="0" i="0" u="none" strike="noStrike" kern="0" cap="none" spc="0" normalizeH="0" noProof="0" dirty="0" smtClean="0">
                <a:ln>
                  <a:noFill/>
                </a:ln>
                <a:solidFill>
                  <a:schemeClr val="bg1"/>
                </a:solidFill>
                <a:effectLst/>
                <a:uLnTx/>
                <a:uFillTx/>
                <a:latin typeface="+mn-lt"/>
                <a:ea typeface="+mn-ea"/>
                <a:cs typeface="ＭＳ Ｐゴシック"/>
              </a:rPr>
              <a:t> (MIP),</a:t>
            </a:r>
            <a:r>
              <a:rPr kumimoji="0" lang="en-US" b="0" i="0" u="none" strike="noStrike" kern="0" cap="none" spc="0" normalizeH="0" baseline="0" noProof="0" dirty="0" smtClean="0">
                <a:ln>
                  <a:noFill/>
                </a:ln>
                <a:solidFill>
                  <a:schemeClr val="bg1"/>
                </a:solidFill>
                <a:effectLst/>
                <a:uLnTx/>
                <a:uFillTx/>
                <a:latin typeface="+mn-lt"/>
                <a:ea typeface="+mn-ea"/>
                <a:cs typeface="ＭＳ Ｐゴシック"/>
              </a:rPr>
              <a:t> where the a</a:t>
            </a:r>
            <a:r>
              <a:rPr lang="en-US" kern="0" dirty="0" err="1" smtClean="0">
                <a:solidFill>
                  <a:schemeClr val="bg1"/>
                </a:solidFill>
                <a:latin typeface="+mn-lt"/>
                <a:ea typeface="+mn-ea"/>
              </a:rPr>
              <a:t>ccumulation</a:t>
            </a:r>
            <a:r>
              <a:rPr lang="en-US" kern="0" dirty="0" smtClean="0">
                <a:solidFill>
                  <a:schemeClr val="bg1"/>
                </a:solidFill>
                <a:latin typeface="+mn-lt"/>
                <a:ea typeface="+mn-ea"/>
              </a:rPr>
              <a:t> of MB </a:t>
            </a:r>
            <a:r>
              <a:rPr lang="en-US" kern="0" dirty="0" smtClean="0">
                <a:solidFill>
                  <a:schemeClr val="bg1"/>
                </a:solidFill>
                <a:latin typeface="+mn-lt"/>
                <a:ea typeface="+mn-ea"/>
                <a:sym typeface="Wingdings" pitchFamily="2" charset="2"/>
              </a:rPr>
              <a:t> Vascular Map. Plus</a:t>
            </a:r>
            <a:r>
              <a:rPr lang="en-US" kern="0" baseline="0" dirty="0" smtClean="0">
                <a:solidFill>
                  <a:schemeClr val="bg1"/>
                </a:solidFill>
                <a:latin typeface="+mn-lt"/>
                <a:ea typeface="+mn-ea"/>
                <a:sym typeface="Wingdings" pitchFamily="2" charset="2"/>
              </a:rPr>
              <a:t> </a:t>
            </a:r>
            <a:r>
              <a:rPr kumimoji="0" lang="en-US" b="0" i="0" u="none" strike="noStrike" kern="0" cap="none" spc="0" normalizeH="0" baseline="0" noProof="0" dirty="0" smtClean="0">
                <a:ln>
                  <a:noFill/>
                </a:ln>
                <a:solidFill>
                  <a:schemeClr val="bg1"/>
                </a:solidFill>
                <a:effectLst/>
                <a:uLnTx/>
                <a:uFillTx/>
                <a:latin typeface="+mn-lt"/>
                <a:ea typeface="+mn-ea"/>
                <a:cs typeface="ＭＳ Ｐゴシック"/>
              </a:rPr>
              <a:t>Destruction-Replenishment</a:t>
            </a:r>
            <a:r>
              <a:rPr kumimoji="0" lang="en-US" b="0" i="0" u="none" strike="noStrike" kern="0" cap="none" spc="0" normalizeH="0" noProof="0" dirty="0" smtClean="0">
                <a:ln>
                  <a:noFill/>
                </a:ln>
                <a:solidFill>
                  <a:schemeClr val="bg1"/>
                </a:solidFill>
                <a:effectLst/>
                <a:uLnTx/>
                <a:uFillTx/>
                <a:latin typeface="+mn-lt"/>
                <a:ea typeface="+mn-ea"/>
                <a:cs typeface="ＭＳ Ｐゴシック"/>
              </a:rPr>
              <a:t> (Re-perfusion)</a:t>
            </a:r>
            <a:r>
              <a:rPr kumimoji="0" lang="en-US" b="0" i="0" u="none" strike="noStrike" kern="0" cap="none" spc="0" normalizeH="0" baseline="0" noProof="0" dirty="0" smtClean="0">
                <a:ln>
                  <a:noFill/>
                </a:ln>
                <a:solidFill>
                  <a:schemeClr val="bg1"/>
                </a:solidFill>
                <a:effectLst/>
                <a:uLnTx/>
                <a:uFillTx/>
                <a:latin typeface="+mn-lt"/>
                <a:ea typeface="+mn-ea"/>
                <a:cs typeface="ＭＳ Ｐゴシック"/>
              </a:rPr>
              <a:t> where the p</a:t>
            </a:r>
            <a:r>
              <a:rPr lang="en-US" kern="0" dirty="0" err="1" smtClean="0">
                <a:solidFill>
                  <a:schemeClr val="bg1"/>
                </a:solidFill>
                <a:latin typeface="+mn-lt"/>
                <a:ea typeface="+mn-ea"/>
              </a:rPr>
              <a:t>erfusion</a:t>
            </a:r>
            <a:r>
              <a:rPr lang="en-US" kern="0" dirty="0" smtClean="0">
                <a:solidFill>
                  <a:schemeClr val="bg1"/>
                </a:solidFill>
                <a:latin typeface="+mn-lt"/>
                <a:ea typeface="+mn-ea"/>
              </a:rPr>
              <a:t> measurement is performed after steady-state has been established, to avoid complications due to differences in bubble injection speed and volume.</a:t>
            </a:r>
          </a:p>
          <a:p>
            <a:endParaRPr lang="en-US" dirty="0"/>
          </a:p>
        </p:txBody>
      </p:sp>
      <p:sp>
        <p:nvSpPr>
          <p:cNvPr id="4" name="Slide Number Placeholder 3"/>
          <p:cNvSpPr>
            <a:spLocks noGrp="1"/>
          </p:cNvSpPr>
          <p:nvPr>
            <p:ph type="sldNum" sz="quarter" idx="10"/>
          </p:nvPr>
        </p:nvSpPr>
        <p:spPr/>
        <p:txBody>
          <a:bodyPr/>
          <a:lstStyle/>
          <a:p>
            <a:fld id="{DAB40A67-C860-E942-A6FE-E54AB6AAD8E0}" type="slidenum">
              <a:rPr lang="en-US" smtClean="0"/>
              <a:t>64</a:t>
            </a:fld>
            <a:endParaRPr lang="en-US"/>
          </a:p>
        </p:txBody>
      </p:sp>
    </p:spTree>
    <p:extLst>
      <p:ext uri="{BB962C8B-B14F-4D97-AF65-F5344CB8AC3E}">
        <p14:creationId xmlns:p14="http://schemas.microsoft.com/office/powerpoint/2010/main" val="7633309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B40A67-C860-E942-A6FE-E54AB6AAD8E0}" type="slidenum">
              <a:rPr lang="en-US" smtClean="0"/>
              <a:t>65</a:t>
            </a:fld>
            <a:endParaRPr lang="en-US"/>
          </a:p>
        </p:txBody>
      </p:sp>
    </p:spTree>
    <p:extLst>
      <p:ext uri="{BB962C8B-B14F-4D97-AF65-F5344CB8AC3E}">
        <p14:creationId xmlns:p14="http://schemas.microsoft.com/office/powerpoint/2010/main" val="16262649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u="none" kern="0" dirty="0" smtClean="0">
                <a:solidFill>
                  <a:schemeClr val="bg1"/>
                </a:solidFill>
                <a:latin typeface="+mn-lt"/>
                <a:ea typeface="+mn-ea"/>
              </a:rPr>
              <a:t>Molecular Imaging: Measure Vascular Marker Expression - </a:t>
            </a:r>
            <a:r>
              <a:rPr lang="en-US" kern="0" dirty="0" smtClean="0">
                <a:solidFill>
                  <a:schemeClr val="bg1"/>
                </a:solidFill>
                <a:latin typeface="+mn-lt"/>
                <a:ea typeface="+mn-ea"/>
              </a:rPr>
              <a:t>MBs Bind to Receptors on Luminal Surface</a:t>
            </a:r>
          </a:p>
          <a:p>
            <a:endParaRPr lang="en-US" dirty="0"/>
          </a:p>
        </p:txBody>
      </p:sp>
      <p:sp>
        <p:nvSpPr>
          <p:cNvPr id="4" name="Slide Number Placeholder 3"/>
          <p:cNvSpPr>
            <a:spLocks noGrp="1"/>
          </p:cNvSpPr>
          <p:nvPr>
            <p:ph type="sldNum" sz="quarter" idx="10"/>
          </p:nvPr>
        </p:nvSpPr>
        <p:spPr/>
        <p:txBody>
          <a:bodyPr/>
          <a:lstStyle/>
          <a:p>
            <a:fld id="{DAB40A67-C860-E942-A6FE-E54AB6AAD8E0}" type="slidenum">
              <a:rPr lang="en-US" smtClean="0"/>
              <a:t>66</a:t>
            </a:fld>
            <a:endParaRPr lang="en-US"/>
          </a:p>
        </p:txBody>
      </p:sp>
    </p:spTree>
    <p:extLst>
      <p:ext uri="{BB962C8B-B14F-4D97-AF65-F5344CB8AC3E}">
        <p14:creationId xmlns:p14="http://schemas.microsoft.com/office/powerpoint/2010/main" val="1714773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7C2FCE-31C2-DF49-83AC-6F8DADE5FB62}" type="slidenum">
              <a:rPr lang="en-US" smtClean="0"/>
              <a:t>5</a:t>
            </a:fld>
            <a:endParaRPr lang="en-US"/>
          </a:p>
        </p:txBody>
      </p:sp>
    </p:spTree>
    <p:extLst>
      <p:ext uri="{BB962C8B-B14F-4D97-AF65-F5344CB8AC3E}">
        <p14:creationId xmlns:p14="http://schemas.microsoft.com/office/powerpoint/2010/main" val="376223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kern="1200" dirty="0" smtClean="0">
                <a:solidFill>
                  <a:schemeClr val="tx1"/>
                </a:solidFill>
                <a:latin typeface="+mn-lt"/>
                <a:ea typeface="+mn-ea"/>
                <a:cs typeface="+mn-cs"/>
              </a:rPr>
              <a:t>The transmit signals passing to, and the received signals passing from, the array elements can be individually delayed in time, hence the term </a:t>
            </a:r>
            <a:r>
              <a:rPr lang="en-US" sz="1200" b="0" kern="1200" dirty="0" smtClean="0">
                <a:solidFill>
                  <a:schemeClr val="tx1"/>
                </a:solidFill>
                <a:latin typeface="+mn-lt"/>
                <a:ea typeface="+mn-ea"/>
                <a:cs typeface="+mn-cs"/>
              </a:rPr>
              <a:t>phased array. </a:t>
            </a:r>
          </a:p>
          <a:p>
            <a:pPr marL="171450" indent="-171450">
              <a:buFont typeface="Arial" charset="0"/>
              <a:buChar char="•"/>
            </a:pPr>
            <a:r>
              <a:rPr lang="en-US" sz="1200" b="0" kern="1200" dirty="0" smtClean="0">
                <a:solidFill>
                  <a:schemeClr val="tx1"/>
                </a:solidFill>
                <a:latin typeface="+mn-lt"/>
                <a:ea typeface="+mn-ea"/>
                <a:cs typeface="+mn-cs"/>
              </a:rPr>
              <a:t>This is done to electronically steer and focus each of a sequence of acoustic pulses through the plane or volume to be imaged in the body.</a:t>
            </a:r>
          </a:p>
          <a:p>
            <a:pPr marL="171450" indent="-171450">
              <a:buFont typeface="Arial" charset="0"/>
              <a:buChar char="•"/>
            </a:pPr>
            <a:r>
              <a:rPr lang="en-US" sz="1200" b="0" kern="1200" dirty="0" smtClean="0">
                <a:solidFill>
                  <a:schemeClr val="tx1"/>
                </a:solidFill>
                <a:latin typeface="+mn-lt"/>
                <a:ea typeface="+mn-ea"/>
                <a:cs typeface="+mn-cs"/>
              </a:rPr>
              <a:t>Beamforming</a:t>
            </a:r>
            <a:r>
              <a:rPr lang="en-US" sz="1200" b="0" kern="1200" baseline="0" dirty="0" smtClean="0">
                <a:solidFill>
                  <a:schemeClr val="tx1"/>
                </a:solidFill>
                <a:latin typeface="+mn-lt"/>
                <a:ea typeface="+mn-ea"/>
                <a:cs typeface="+mn-cs"/>
              </a:rPr>
              <a:t> refers to the </a:t>
            </a:r>
            <a:r>
              <a:rPr lang="en-US" sz="1200" b="0" kern="1200" dirty="0" smtClean="0">
                <a:solidFill>
                  <a:schemeClr val="tx1"/>
                </a:solidFill>
                <a:latin typeface="+mn-lt"/>
                <a:ea typeface="+mn-ea"/>
                <a:cs typeface="+mn-cs"/>
              </a:rPr>
              <a:t>process of steering and focusing these acoustic pulses. </a:t>
            </a:r>
            <a:endParaRPr lang="en-US" baseline="0" dirty="0" smtClean="0"/>
          </a:p>
          <a:p>
            <a:pPr marL="171450" indent="-171450">
              <a:buFont typeface="Arial" charset="0"/>
              <a:buChar char="•"/>
            </a:pPr>
            <a:r>
              <a:rPr lang="en-US" baseline="0" dirty="0" smtClean="0"/>
              <a:t>It is possible because the transducer on the far left / right are actually further from the object than the central one so nanosecond pulse delays allow the </a:t>
            </a:r>
            <a:r>
              <a:rPr lang="en-US" baseline="0" dirty="0" err="1" smtClean="0"/>
              <a:t>wavefronts</a:t>
            </a:r>
            <a:r>
              <a:rPr lang="en-US" baseline="0" dirty="0" smtClean="0"/>
              <a:t> to arrive simultaneously at the object. </a:t>
            </a:r>
          </a:p>
          <a:p>
            <a:pPr marL="171450" indent="-171450">
              <a:buFont typeface="Arial" charset="0"/>
              <a:buChar char="•"/>
            </a:pPr>
            <a:r>
              <a:rPr lang="en-US" baseline="0" dirty="0" smtClean="0"/>
              <a:t>We can also perform this retrospectively on reception of the signals and use multiple focal zones, at the expense of imaging speed.</a:t>
            </a:r>
          </a:p>
          <a:p>
            <a:pPr marL="171450" indent="-171450">
              <a:buFont typeface="Arial" charset="0"/>
              <a:buChar char="•"/>
            </a:pPr>
            <a:r>
              <a:rPr lang="en-US" baseline="0" dirty="0" smtClean="0"/>
              <a:t>Advantage is that the focus is no longer hard coded by the piezo element geometry, can adjust over time</a:t>
            </a:r>
            <a:endParaRPr lang="en-US" dirty="0"/>
          </a:p>
        </p:txBody>
      </p:sp>
      <p:sp>
        <p:nvSpPr>
          <p:cNvPr id="4" name="Slide Number Placeholder 3"/>
          <p:cNvSpPr>
            <a:spLocks noGrp="1"/>
          </p:cNvSpPr>
          <p:nvPr>
            <p:ph type="sldNum" sz="quarter" idx="10"/>
          </p:nvPr>
        </p:nvSpPr>
        <p:spPr/>
        <p:txBody>
          <a:bodyPr/>
          <a:lstStyle/>
          <a:p>
            <a:fld id="{DAB40A67-C860-E942-A6FE-E54AB6AAD8E0}" type="slidenum">
              <a:rPr lang="en-US" smtClean="0"/>
              <a:t>6</a:t>
            </a:fld>
            <a:endParaRPr lang="en-US"/>
          </a:p>
        </p:txBody>
      </p:sp>
    </p:spTree>
    <p:extLst>
      <p:ext uri="{BB962C8B-B14F-4D97-AF65-F5344CB8AC3E}">
        <p14:creationId xmlns:p14="http://schemas.microsoft.com/office/powerpoint/2010/main" val="1591748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7C2FCE-31C2-DF49-83AC-6F8DADE5FB62}" type="slidenum">
              <a:rPr lang="en-US" smtClean="0"/>
              <a:t>7</a:t>
            </a:fld>
            <a:endParaRPr lang="en-US"/>
          </a:p>
        </p:txBody>
      </p:sp>
    </p:spTree>
    <p:extLst>
      <p:ext uri="{BB962C8B-B14F-4D97-AF65-F5344CB8AC3E}">
        <p14:creationId xmlns:p14="http://schemas.microsoft.com/office/powerpoint/2010/main" val="1759618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An artefact is defined as a false</a:t>
            </a:r>
            <a:r>
              <a:rPr lang="en-US" baseline="0" dirty="0" smtClean="0"/>
              <a:t> echo signal in the image of the scanned medium created by the inherent nature of sound interactions, equipment malfunction or misuse of equipment.</a:t>
            </a:r>
          </a:p>
          <a:p>
            <a:pPr marL="171450" indent="-171450">
              <a:buFont typeface="Arial" charset="0"/>
              <a:buChar char="•"/>
            </a:pPr>
            <a:r>
              <a:rPr lang="en-US" baseline="0" dirty="0" smtClean="0"/>
              <a:t>Four main assumptions in ultrasound image acquisition that can be broken are: speed of sound is constant at 1540ms-1; attenuation in tissue is 0.5 dB MHz-1 cm-1; the beam axis of the ultrasound pulse is in a straight line; and the ultrasound pulse only travels to targets along the beam axis and back to the transducer. In reality, breaking these assumptions leads to artefacts.</a:t>
            </a:r>
          </a:p>
          <a:p>
            <a:pPr marL="171450" indent="-171450">
              <a:buFont typeface="Arial" charset="0"/>
              <a:buChar char="•"/>
            </a:pPr>
            <a:r>
              <a:rPr lang="en-US" baseline="0" dirty="0" smtClean="0"/>
              <a:t>Experience and good knowledge of anatomy allow most artefacts to be </a:t>
            </a:r>
            <a:r>
              <a:rPr lang="en-US" baseline="0" dirty="0" err="1" smtClean="0"/>
              <a:t>recognised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27C2FCE-31C2-DF49-83AC-6F8DADE5FB62}" type="slidenum">
              <a:rPr lang="en-US" smtClean="0"/>
              <a:t>14</a:t>
            </a:fld>
            <a:endParaRPr lang="en-US"/>
          </a:p>
        </p:txBody>
      </p:sp>
    </p:spTree>
    <p:extLst>
      <p:ext uri="{BB962C8B-B14F-4D97-AF65-F5344CB8AC3E}">
        <p14:creationId xmlns:p14="http://schemas.microsoft.com/office/powerpoint/2010/main" val="1879444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dirty="0" smtClean="0"/>
              <a:t>Recall from lecture 1: The spatially random distribution of </a:t>
            </a:r>
            <a:r>
              <a:rPr lang="en-US" dirty="0" err="1" smtClean="0"/>
              <a:t>scatterers</a:t>
            </a:r>
            <a:r>
              <a:rPr lang="en-US" dirty="0" smtClean="0"/>
              <a:t> produces the familiar ultrasound speckle</a:t>
            </a:r>
          </a:p>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dirty="0" smtClean="0"/>
              <a:t>There is no one-to-one correspondence</a:t>
            </a:r>
            <a:r>
              <a:rPr lang="en-US" baseline="0" dirty="0" smtClean="0"/>
              <a:t> between an individual speckle and individual </a:t>
            </a:r>
            <a:r>
              <a:rPr lang="en-US" baseline="0" dirty="0" err="1" smtClean="0"/>
              <a:t>scatterer</a:t>
            </a:r>
            <a:endParaRPr lang="en-US" baseline="0" dirty="0" smtClean="0"/>
          </a:p>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baseline="0" dirty="0" smtClean="0"/>
              <a:t>Individual </a:t>
            </a:r>
            <a:r>
              <a:rPr lang="en-US" baseline="0" dirty="0" err="1" smtClean="0"/>
              <a:t>scatterers</a:t>
            </a:r>
            <a:r>
              <a:rPr lang="en-US" baseline="0" dirty="0" smtClean="0"/>
              <a:t> are overlapping within a resolution cell</a:t>
            </a:r>
          </a:p>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baseline="0" dirty="0" smtClean="0"/>
              <a:t>Targets in different cells can be resolved but those within a cell cannot, leading to interference to form a resultant signal that ay be weak or strong depending on the precise spatial distribution of the </a:t>
            </a:r>
            <a:r>
              <a:rPr lang="en-US" baseline="0" dirty="0" err="1" smtClean="0"/>
              <a:t>scatterers</a:t>
            </a:r>
            <a:endParaRPr lang="en-US" baseline="0" dirty="0" smtClean="0"/>
          </a:p>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baseline="0" dirty="0" smtClean="0"/>
              <a:t>Average axial and lateral speckle dimensions relate to the resolution, making speckle a characteristic of the scanner and probe rather than the tissue being imaged. </a:t>
            </a:r>
          </a:p>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baseline="0" dirty="0" smtClean="0"/>
              <a:t>The structure of the tissue governs the average brightness of the speckle according to the strength of backscattering it produces</a:t>
            </a:r>
            <a:endParaRPr lang="en-US" dirty="0" smtClean="0"/>
          </a:p>
          <a:p>
            <a:endParaRPr lang="en-US" dirty="0"/>
          </a:p>
        </p:txBody>
      </p:sp>
      <p:sp>
        <p:nvSpPr>
          <p:cNvPr id="4" name="Slide Number Placeholder 3"/>
          <p:cNvSpPr>
            <a:spLocks noGrp="1"/>
          </p:cNvSpPr>
          <p:nvPr>
            <p:ph type="sldNum" sz="quarter" idx="10"/>
          </p:nvPr>
        </p:nvSpPr>
        <p:spPr/>
        <p:txBody>
          <a:bodyPr/>
          <a:lstStyle/>
          <a:p>
            <a:fld id="{C27C2FCE-31C2-DF49-83AC-6F8DADE5FB62}" type="slidenum">
              <a:rPr lang="en-US" smtClean="0"/>
              <a:t>15</a:t>
            </a:fld>
            <a:endParaRPr lang="en-US"/>
          </a:p>
        </p:txBody>
      </p:sp>
    </p:spTree>
    <p:extLst>
      <p:ext uri="{BB962C8B-B14F-4D97-AF65-F5344CB8AC3E}">
        <p14:creationId xmlns:p14="http://schemas.microsoft.com/office/powerpoint/2010/main" val="213954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ctr">
            <a:normAutofit/>
          </a:bodyPr>
          <a:lstStyle>
            <a:lvl1pPr algn="ct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E7FEBF5-D716-0243-96B6-C41A5A3FEEAF}" type="datetimeFigureOut">
              <a:rPr lang="en-US" smtClean="0"/>
              <a:t>12/8/17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47740C-E46A-FE45-B4BC-BE63F3DA7E2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7FEBF5-D716-0243-96B6-C41A5A3FEEAF}" type="datetimeFigureOut">
              <a:rPr lang="en-US" smtClean="0"/>
              <a:t>12/8/17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47740C-E46A-FE45-B4BC-BE63F3DA7E2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7FEBF5-D716-0243-96B6-C41A5A3FEEAF}" type="datetimeFigureOut">
              <a:rPr lang="en-US" smtClean="0"/>
              <a:t>12/8/17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47740C-E46A-FE45-B4BC-BE63F3DA7E2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7FEBF5-D716-0243-96B6-C41A5A3FEEAF}" type="datetimeFigureOut">
              <a:rPr lang="en-US" smtClean="0"/>
              <a:t>12/8/17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47740C-E46A-FE45-B4BC-BE63F3DA7E2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7FEBF5-D716-0243-96B6-C41A5A3FEEAF}" type="datetimeFigureOut">
              <a:rPr lang="en-US" smtClean="0"/>
              <a:t>12/8/17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47740C-E46A-FE45-B4BC-BE63F3DA7E2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E7FEBF5-D716-0243-96B6-C41A5A3FEEAF}" type="datetimeFigureOut">
              <a:rPr lang="en-US" smtClean="0"/>
              <a:t>12/8/17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47740C-E46A-FE45-B4BC-BE63F3DA7E2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E7FEBF5-D716-0243-96B6-C41A5A3FEEAF}" type="datetimeFigureOut">
              <a:rPr lang="en-US" smtClean="0"/>
              <a:t>12/8/17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47740C-E46A-FE45-B4BC-BE63F3DA7E2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E7FEBF5-D716-0243-96B6-C41A5A3FEEAF}" type="datetimeFigureOut">
              <a:rPr lang="en-US" smtClean="0"/>
              <a:t>12/8/17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47740C-E46A-FE45-B4BC-BE63F3DA7E2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7FEBF5-D716-0243-96B6-C41A5A3FEEAF}" type="datetimeFigureOut">
              <a:rPr lang="en-US" smtClean="0"/>
              <a:t>12/8/17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47740C-E46A-FE45-B4BC-BE63F3DA7E2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7FEBF5-D716-0243-96B6-C41A5A3FEEAF}" type="datetimeFigureOut">
              <a:rPr lang="en-US" smtClean="0"/>
              <a:t>12/8/17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47740C-E46A-FE45-B4BC-BE63F3DA7E2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7FEBF5-D716-0243-96B6-C41A5A3FEEAF}" type="datetimeFigureOut">
              <a:rPr lang="en-US" smtClean="0"/>
              <a:t>12/8/17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47740C-E46A-FE45-B4BC-BE63F3DA7E2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27930"/>
            <a:ext cx="7886700" cy="104889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640264"/>
            <a:ext cx="7886700" cy="45366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fld id="{8E7FEBF5-D716-0243-96B6-C41A5A3FEEAF}" type="datetimeFigureOut">
              <a:rPr lang="en-US" smtClean="0"/>
              <a:pPr/>
              <a:t>12/8/17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7B47740C-E46A-FE45-B4BC-BE63F3DA7E23}" type="slidenum">
              <a:rPr lang="en-US" smtClean="0"/>
              <a:pPr/>
              <a:t>‹#›</a:t>
            </a:fld>
            <a:endParaRPr lang="en-US"/>
          </a:p>
        </p:txBody>
      </p:sp>
    </p:spTree>
    <p:extLst>
      <p:ext uri="{BB962C8B-B14F-4D97-AF65-F5344CB8AC3E}">
        <p14:creationId xmlns:p14="http://schemas.microsoft.com/office/powerpoint/2010/main" val="2785427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32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36.tif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7.tif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8.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1.bin"/><Relationship Id="rId5" Type="http://schemas.openxmlformats.org/officeDocument/2006/relationships/image" Target="../media/image41.emf"/><Relationship Id="rId6" Type="http://schemas.openxmlformats.org/officeDocument/2006/relationships/image" Target="../media/image43.png"/><Relationship Id="rId7" Type="http://schemas.openxmlformats.org/officeDocument/2006/relationships/oleObject" Target="../embeddings/oleObject2.bin"/><Relationship Id="rId8" Type="http://schemas.openxmlformats.org/officeDocument/2006/relationships/image" Target="../media/image42.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50.tiff"/><Relationship Id="rId4" Type="http://schemas.openxmlformats.org/officeDocument/2006/relationships/image" Target="../media/image51.tiff"/><Relationship Id="rId5" Type="http://schemas.openxmlformats.org/officeDocument/2006/relationships/image" Target="../media/image52.tiff"/><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52.xml.rels><?xml version="1.0" encoding="UTF-8" standalone="yes"?>
<Relationships xmlns="http://schemas.openxmlformats.org/package/2006/relationships"><Relationship Id="rId3" Type="http://schemas.openxmlformats.org/officeDocument/2006/relationships/image" Target="../media/image53.tiff"/><Relationship Id="rId4" Type="http://schemas.openxmlformats.org/officeDocument/2006/relationships/image" Target="../media/image54.tiff"/><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5.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NUL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58.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58.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5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a:r>
              <a:rPr lang="en-US" u="sng" dirty="0" smtClean="0">
                <a:latin typeface="+mn-lt"/>
              </a:rPr>
              <a:t>Lecture </a:t>
            </a:r>
            <a:r>
              <a:rPr lang="en-US" u="sng" dirty="0" smtClean="0">
                <a:latin typeface="+mn-lt"/>
              </a:rPr>
              <a:t>7: </a:t>
            </a:r>
            <a:r>
              <a:rPr lang="en-US" dirty="0" smtClean="0">
                <a:latin typeface="+mn-lt"/>
              </a:rPr>
              <a:t/>
            </a:r>
            <a:br>
              <a:rPr lang="en-US" dirty="0" smtClean="0">
                <a:latin typeface="+mn-lt"/>
              </a:rPr>
            </a:br>
            <a:r>
              <a:rPr lang="en-US" dirty="0" smtClean="0">
                <a:latin typeface="+mn-lt"/>
              </a:rPr>
              <a:t>Ultrasound Applications and Safety</a:t>
            </a:r>
            <a:endParaRPr lang="en-US" dirty="0">
              <a:latin typeface="+mn-lt"/>
            </a:endParaRPr>
          </a:p>
        </p:txBody>
      </p:sp>
      <p:sp>
        <p:nvSpPr>
          <p:cNvPr id="3" name="Subtitle 2"/>
          <p:cNvSpPr>
            <a:spLocks noGrp="1"/>
          </p:cNvSpPr>
          <p:nvPr>
            <p:ph type="subTitle" idx="1"/>
          </p:nvPr>
        </p:nvSpPr>
        <p:spPr>
          <a:xfrm>
            <a:off x="1371600" y="4153560"/>
            <a:ext cx="6400800" cy="1752600"/>
          </a:xfrm>
        </p:spPr>
        <p:txBody>
          <a:bodyPr/>
          <a:lstStyle/>
          <a:p>
            <a:r>
              <a:rPr lang="en-US" sz="3200" dirty="0" smtClean="0">
                <a:solidFill>
                  <a:schemeClr val="bg1">
                    <a:lumMod val="50000"/>
                  </a:schemeClr>
                </a:solidFill>
                <a:latin typeface="+mn-lt"/>
              </a:rPr>
              <a:t>Dr Sarah Bohndiek</a:t>
            </a:r>
          </a:p>
        </p:txBody>
      </p:sp>
    </p:spTree>
    <p:extLst>
      <p:ext uri="{BB962C8B-B14F-4D97-AF65-F5344CB8AC3E}">
        <p14:creationId xmlns:p14="http://schemas.microsoft.com/office/powerpoint/2010/main" val="1857713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B-mode to monitor pregnancy</a:t>
            </a:r>
            <a:endParaRPr lang="en-US" dirty="0"/>
          </a:p>
        </p:txBody>
      </p:sp>
      <p:grpSp>
        <p:nvGrpSpPr>
          <p:cNvPr id="15" name="Group 14"/>
          <p:cNvGrpSpPr/>
          <p:nvPr/>
        </p:nvGrpSpPr>
        <p:grpSpPr>
          <a:xfrm>
            <a:off x="338728" y="1799374"/>
            <a:ext cx="5854700" cy="4140200"/>
            <a:chOff x="395288" y="1412875"/>
            <a:chExt cx="5854700" cy="4140200"/>
          </a:xfrm>
        </p:grpSpPr>
        <p:pic>
          <p:nvPicPr>
            <p:cNvPr id="7" name="Picture 10" descr="msul21i_8w4d"/>
            <p:cNvPicPr>
              <a:picLocks noChangeAspect="1" noChangeArrowheads="1"/>
            </p:cNvPicPr>
            <p:nvPr/>
          </p:nvPicPr>
          <p:blipFill>
            <a:blip r:embed="rId2" cstate="print"/>
            <a:srcRect/>
            <a:stretch>
              <a:fillRect/>
            </a:stretch>
          </p:blipFill>
          <p:spPr bwMode="auto">
            <a:xfrm>
              <a:off x="395288" y="1412875"/>
              <a:ext cx="5854700" cy="4140200"/>
            </a:xfrm>
            <a:prstGeom prst="rect">
              <a:avLst/>
            </a:prstGeom>
            <a:noFill/>
          </p:spPr>
        </p:pic>
        <p:sp>
          <p:nvSpPr>
            <p:cNvPr id="10" name="Text Box 13"/>
            <p:cNvSpPr txBox="1">
              <a:spLocks noChangeArrowheads="1"/>
            </p:cNvSpPr>
            <p:nvPr/>
          </p:nvSpPr>
          <p:spPr bwMode="auto">
            <a:xfrm>
              <a:off x="816637" y="1905006"/>
              <a:ext cx="5143588" cy="400110"/>
            </a:xfrm>
            <a:prstGeom prst="rect">
              <a:avLst/>
            </a:prstGeom>
            <a:noFill/>
            <a:ln w="9525">
              <a:noFill/>
              <a:miter lim="800000"/>
              <a:headEnd/>
              <a:tailEnd/>
            </a:ln>
            <a:effectLst/>
          </p:spPr>
          <p:txBody>
            <a:bodyPr wrap="none">
              <a:spAutoFit/>
            </a:bodyPr>
            <a:lstStyle/>
            <a:p>
              <a:r>
                <a:rPr lang="en-GB" sz="2000" i="0">
                  <a:solidFill>
                    <a:schemeClr val="bg1"/>
                  </a:solidFill>
                  <a:latin typeface="Calibri" charset="0"/>
                  <a:ea typeface="Calibri" charset="0"/>
                  <a:cs typeface="Calibri" charset="0"/>
                </a:rPr>
                <a:t>8 weeks gestation (out of a 40 week pregnancy)</a:t>
              </a:r>
            </a:p>
          </p:txBody>
        </p:sp>
      </p:grpSp>
      <p:grpSp>
        <p:nvGrpSpPr>
          <p:cNvPr id="14" name="Group 13"/>
          <p:cNvGrpSpPr/>
          <p:nvPr/>
        </p:nvGrpSpPr>
        <p:grpSpPr>
          <a:xfrm>
            <a:off x="1851615" y="2447074"/>
            <a:ext cx="6264275" cy="3960813"/>
            <a:chOff x="1908175" y="2060575"/>
            <a:chExt cx="6264275" cy="3960813"/>
          </a:xfrm>
        </p:grpSpPr>
        <p:pic>
          <p:nvPicPr>
            <p:cNvPr id="8" name="Picture 11" descr="clinimg_7_18w"/>
            <p:cNvPicPr>
              <a:picLocks noChangeAspect="1" noChangeArrowheads="1"/>
            </p:cNvPicPr>
            <p:nvPr/>
          </p:nvPicPr>
          <p:blipFill>
            <a:blip r:embed="rId3" cstate="print"/>
            <a:srcRect r="-255" b="8809"/>
            <a:stretch>
              <a:fillRect/>
            </a:stretch>
          </p:blipFill>
          <p:spPr bwMode="auto">
            <a:xfrm>
              <a:off x="1908175" y="2060575"/>
              <a:ext cx="6264275" cy="3960813"/>
            </a:xfrm>
            <a:prstGeom prst="rect">
              <a:avLst/>
            </a:prstGeom>
            <a:noFill/>
          </p:spPr>
        </p:pic>
        <p:sp>
          <p:nvSpPr>
            <p:cNvPr id="11" name="Text Box 14"/>
            <p:cNvSpPr txBox="1">
              <a:spLocks noChangeArrowheads="1"/>
            </p:cNvSpPr>
            <p:nvPr/>
          </p:nvSpPr>
          <p:spPr bwMode="auto">
            <a:xfrm>
              <a:off x="1908175" y="2060575"/>
              <a:ext cx="1154932" cy="400110"/>
            </a:xfrm>
            <a:prstGeom prst="rect">
              <a:avLst/>
            </a:prstGeom>
            <a:noFill/>
            <a:ln w="9525">
              <a:noFill/>
              <a:miter lim="800000"/>
              <a:headEnd/>
              <a:tailEnd/>
            </a:ln>
            <a:effectLst/>
          </p:spPr>
          <p:txBody>
            <a:bodyPr wrap="none">
              <a:spAutoFit/>
            </a:bodyPr>
            <a:lstStyle/>
            <a:p>
              <a:r>
                <a:rPr lang="en-GB" sz="2000" i="0">
                  <a:solidFill>
                    <a:schemeClr val="bg1"/>
                  </a:solidFill>
                  <a:latin typeface="Calibri" charset="0"/>
                  <a:ea typeface="Calibri" charset="0"/>
                  <a:cs typeface="Calibri" charset="0"/>
                </a:rPr>
                <a:t>18 weeks</a:t>
              </a:r>
            </a:p>
          </p:txBody>
        </p:sp>
      </p:grpSp>
      <p:grpSp>
        <p:nvGrpSpPr>
          <p:cNvPr id="13" name="Group 12"/>
          <p:cNvGrpSpPr/>
          <p:nvPr/>
        </p:nvGrpSpPr>
        <p:grpSpPr>
          <a:xfrm>
            <a:off x="3362915" y="2878874"/>
            <a:ext cx="5472113" cy="3730625"/>
            <a:chOff x="3419475" y="2492375"/>
            <a:chExt cx="5472113" cy="3730625"/>
          </a:xfrm>
        </p:grpSpPr>
        <p:pic>
          <p:nvPicPr>
            <p:cNvPr id="9" name="Picture 12" descr="fetal_profile_24w"/>
            <p:cNvPicPr>
              <a:picLocks noChangeAspect="1" noChangeArrowheads="1"/>
            </p:cNvPicPr>
            <p:nvPr/>
          </p:nvPicPr>
          <p:blipFill>
            <a:blip r:embed="rId4" cstate="print"/>
            <a:srcRect r="635" b="9196"/>
            <a:stretch>
              <a:fillRect/>
            </a:stretch>
          </p:blipFill>
          <p:spPr bwMode="auto">
            <a:xfrm>
              <a:off x="3419475" y="2492375"/>
              <a:ext cx="5472113" cy="3730625"/>
            </a:xfrm>
            <a:prstGeom prst="rect">
              <a:avLst/>
            </a:prstGeom>
            <a:noFill/>
          </p:spPr>
        </p:pic>
        <p:sp>
          <p:nvSpPr>
            <p:cNvPr id="12" name="Text Box 15"/>
            <p:cNvSpPr txBox="1">
              <a:spLocks noChangeArrowheads="1"/>
            </p:cNvSpPr>
            <p:nvPr/>
          </p:nvSpPr>
          <p:spPr bwMode="auto">
            <a:xfrm>
              <a:off x="3492500" y="2883276"/>
              <a:ext cx="1154932" cy="400110"/>
            </a:xfrm>
            <a:prstGeom prst="rect">
              <a:avLst/>
            </a:prstGeom>
            <a:noFill/>
            <a:ln w="9525">
              <a:noFill/>
              <a:miter lim="800000"/>
              <a:headEnd/>
              <a:tailEnd/>
            </a:ln>
            <a:effectLst/>
          </p:spPr>
          <p:txBody>
            <a:bodyPr wrap="none">
              <a:spAutoFit/>
            </a:bodyPr>
            <a:lstStyle/>
            <a:p>
              <a:r>
                <a:rPr lang="en-GB" sz="2000" i="0">
                  <a:solidFill>
                    <a:schemeClr val="bg1"/>
                  </a:solidFill>
                  <a:latin typeface="Calibri" charset="0"/>
                  <a:ea typeface="Calibri" charset="0"/>
                  <a:cs typeface="Calibri" charset="0"/>
                </a:rPr>
                <a:t>24 weeks</a:t>
              </a:r>
            </a:p>
          </p:txBody>
        </p:sp>
      </p:grpSp>
      <p:cxnSp>
        <p:nvCxnSpPr>
          <p:cNvPr id="16" name="Straight Connector 15"/>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773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83853" y="886120"/>
            <a:ext cx="4698236" cy="5536849"/>
          </a:xfrm>
          <a:prstGeom prst="rect">
            <a:avLst/>
          </a:prstGeom>
        </p:spPr>
      </p:pic>
      <p:sp>
        <p:nvSpPr>
          <p:cNvPr id="4" name="Rectangle 3"/>
          <p:cNvSpPr/>
          <p:nvPr/>
        </p:nvSpPr>
        <p:spPr>
          <a:xfrm rot="5400000">
            <a:off x="2481378" y="2189739"/>
            <a:ext cx="3398321" cy="506202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rot="5400000">
            <a:off x="1314973" y="1370017"/>
            <a:ext cx="3398321" cy="242441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0554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83853" y="886120"/>
            <a:ext cx="4698236" cy="5536849"/>
          </a:xfrm>
          <a:prstGeom prst="rect">
            <a:avLst/>
          </a:prstGeom>
        </p:spPr>
      </p:pic>
      <p:sp>
        <p:nvSpPr>
          <p:cNvPr id="4" name="Rectangle 3"/>
          <p:cNvSpPr/>
          <p:nvPr/>
        </p:nvSpPr>
        <p:spPr>
          <a:xfrm rot="5400000">
            <a:off x="2481378" y="2189739"/>
            <a:ext cx="3398321" cy="506202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24369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83853" y="886120"/>
            <a:ext cx="4698236" cy="5536849"/>
          </a:xfrm>
          <a:prstGeom prst="rect">
            <a:avLst/>
          </a:prstGeom>
        </p:spPr>
      </p:pic>
    </p:spTree>
    <p:extLst>
      <p:ext uri="{BB962C8B-B14F-4D97-AF65-F5344CB8AC3E}">
        <p14:creationId xmlns:p14="http://schemas.microsoft.com/office/powerpoint/2010/main" val="17997093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B-mode artefacts arise from a number of sources</a:t>
            </a:r>
            <a:endParaRPr lang="en-US" dirty="0"/>
          </a:p>
        </p:txBody>
      </p:sp>
      <p:sp>
        <p:nvSpPr>
          <p:cNvPr id="3" name="Content Placeholder 2"/>
          <p:cNvSpPr>
            <a:spLocks noGrp="1"/>
          </p:cNvSpPr>
          <p:nvPr>
            <p:ph idx="1"/>
          </p:nvPr>
        </p:nvSpPr>
        <p:spPr>
          <a:xfrm>
            <a:off x="628650" y="1923898"/>
            <a:ext cx="7886700" cy="4253065"/>
          </a:xfrm>
        </p:spPr>
        <p:txBody>
          <a:bodyPr/>
          <a:lstStyle/>
          <a:p>
            <a:r>
              <a:rPr lang="en-US" dirty="0"/>
              <a:t>Speckle</a:t>
            </a:r>
          </a:p>
          <a:p>
            <a:r>
              <a:rPr lang="en-US" dirty="0"/>
              <a:t>R</a:t>
            </a:r>
            <a:r>
              <a:rPr lang="en-US" dirty="0" smtClean="0"/>
              <a:t>eflections (reverberation and mirror images)</a:t>
            </a:r>
          </a:p>
          <a:p>
            <a:r>
              <a:rPr lang="en-US" dirty="0" smtClean="0"/>
              <a:t>Refraction</a:t>
            </a:r>
          </a:p>
          <a:p>
            <a:r>
              <a:rPr lang="en-US" dirty="0" smtClean="0"/>
              <a:t>Attenuation (shadowing and enhancement)</a:t>
            </a:r>
          </a:p>
          <a:p>
            <a:r>
              <a:rPr lang="en-US" dirty="0" smtClean="0"/>
              <a:t>Side lobes and grating lobes</a:t>
            </a:r>
          </a:p>
          <a:p>
            <a:r>
              <a:rPr lang="en-US" dirty="0"/>
              <a:t>Speed of sound errors</a:t>
            </a:r>
          </a:p>
          <a:p>
            <a:r>
              <a:rPr lang="en-US" dirty="0" smtClean="0"/>
              <a:t>Resolution artefacts &amp; range ambiguity</a:t>
            </a:r>
          </a:p>
        </p:txBody>
      </p:sp>
      <p:sp>
        <p:nvSpPr>
          <p:cNvPr id="4" name="TextBox 3"/>
          <p:cNvSpPr txBox="1"/>
          <p:nvPr/>
        </p:nvSpPr>
        <p:spPr>
          <a:xfrm>
            <a:off x="0" y="6142419"/>
            <a:ext cx="5425440" cy="715581"/>
          </a:xfrm>
          <a:prstGeom prst="rect">
            <a:avLst/>
          </a:prstGeom>
          <a:noFill/>
        </p:spPr>
        <p:txBody>
          <a:bodyPr wrap="square" rtlCol="0">
            <a:spAutoFit/>
          </a:bodyPr>
          <a:lstStyle/>
          <a:p>
            <a:r>
              <a:rPr lang="en-US" dirty="0"/>
              <a:t>Nice lecture overview: https://</a:t>
            </a:r>
            <a:r>
              <a:rPr lang="en-US" dirty="0" err="1"/>
              <a:t>radiology.uchicago.edu</a:t>
            </a:r>
            <a:r>
              <a:rPr lang="en-US" dirty="0"/>
              <a:t>/sites/</a:t>
            </a:r>
            <a:r>
              <a:rPr lang="en-US" dirty="0" err="1"/>
              <a:t>radiology.uchicago.edu</a:t>
            </a:r>
            <a:r>
              <a:rPr lang="en-US" dirty="0"/>
              <a:t>/files/uploads/Lectures/1505012_UCCME%20Radiology_Review.pdf</a:t>
            </a:r>
          </a:p>
        </p:txBody>
      </p:sp>
      <p:cxnSp>
        <p:nvCxnSpPr>
          <p:cNvPr id="5" name="Straight Connector 4"/>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90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Speckles arises from ultrasound scattering</a:t>
            </a:r>
            <a:endParaRPr lang="en-US" dirty="0"/>
          </a:p>
        </p:txBody>
      </p:sp>
      <p:sp>
        <p:nvSpPr>
          <p:cNvPr id="7" name="Rectangle 6"/>
          <p:cNvSpPr/>
          <p:nvPr/>
        </p:nvSpPr>
        <p:spPr>
          <a:xfrm>
            <a:off x="628650" y="1720757"/>
            <a:ext cx="1621501" cy="1710332"/>
          </a:xfrm>
          <a:prstGeom prst="rect">
            <a:avLst/>
          </a:prstGeom>
          <a:solidFill>
            <a:schemeClr val="bg1"/>
          </a:solidFill>
          <a:ln>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777066" y="2269855"/>
            <a:ext cx="723281" cy="704986"/>
          </a:xfrm>
          <a:prstGeom prst="ellipse">
            <a:avLst/>
          </a:prstGeom>
          <a:noFill/>
          <a:ln>
            <a:solidFill>
              <a:srgbClr val="31859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a:spLocks noChangeAspect="1"/>
          </p:cNvSpPr>
          <p:nvPr/>
        </p:nvSpPr>
        <p:spPr>
          <a:xfrm>
            <a:off x="628650" y="2117586"/>
            <a:ext cx="1030175" cy="1004117"/>
          </a:xfrm>
          <a:prstGeom prst="ellipse">
            <a:avLst/>
          </a:prstGeom>
          <a:noFill/>
          <a:ln>
            <a:solidFill>
              <a:srgbClr val="31859C"/>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942885" y="2419427"/>
            <a:ext cx="411988" cy="401566"/>
          </a:xfrm>
          <a:prstGeom prst="ellipse">
            <a:avLst/>
          </a:prstGeom>
          <a:noFill/>
          <a:ln>
            <a:solidFill>
              <a:srgbClr val="31859C"/>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1130362" y="2596153"/>
            <a:ext cx="51494" cy="52844"/>
          </a:xfrm>
          <a:prstGeom prst="ellipse">
            <a:avLst/>
          </a:prstGeom>
          <a:solidFill>
            <a:schemeClr val="accent5">
              <a:lumMod val="75000"/>
            </a:schemeClr>
          </a:solidFill>
          <a:ln>
            <a:solidFill>
              <a:srgbClr val="31859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330273" y="2579241"/>
            <a:ext cx="723281" cy="704986"/>
          </a:xfrm>
          <a:prstGeom prst="ellipse">
            <a:avLst/>
          </a:prstGeom>
          <a:noFill/>
          <a:ln>
            <a:solidFill>
              <a:srgbClr val="31859C"/>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1181857" y="2426972"/>
            <a:ext cx="1030175" cy="1004117"/>
          </a:xfrm>
          <a:prstGeom prst="ellipse">
            <a:avLst/>
          </a:prstGeom>
          <a:noFill/>
          <a:ln>
            <a:solidFill>
              <a:srgbClr val="31859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1496092" y="2728813"/>
            <a:ext cx="411988" cy="401566"/>
          </a:xfrm>
          <a:prstGeom prst="ellipse">
            <a:avLst/>
          </a:prstGeom>
          <a:noFill/>
          <a:ln>
            <a:solidFill>
              <a:srgbClr val="31859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1683569" y="2905539"/>
            <a:ext cx="51494" cy="52844"/>
          </a:xfrm>
          <a:prstGeom prst="ellipse">
            <a:avLst/>
          </a:prstGeom>
          <a:solidFill>
            <a:schemeClr val="accent5">
              <a:lumMod val="75000"/>
            </a:schemeClr>
          </a:solidFill>
          <a:ln>
            <a:solidFill>
              <a:srgbClr val="31859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368392" y="1873026"/>
            <a:ext cx="723281" cy="704986"/>
          </a:xfrm>
          <a:prstGeom prst="ellipse">
            <a:avLst/>
          </a:prstGeom>
          <a:noFill/>
          <a:ln>
            <a:solidFill>
              <a:srgbClr val="31859C"/>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a:off x="1219976" y="1720757"/>
            <a:ext cx="1030175" cy="1004117"/>
          </a:xfrm>
          <a:prstGeom prst="ellipse">
            <a:avLst/>
          </a:prstGeom>
          <a:noFill/>
          <a:ln>
            <a:solidFill>
              <a:srgbClr val="31859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1534211" y="2022598"/>
            <a:ext cx="411988" cy="401566"/>
          </a:xfrm>
          <a:prstGeom prst="ellipse">
            <a:avLst/>
          </a:prstGeom>
          <a:noFill/>
          <a:ln>
            <a:solidFill>
              <a:srgbClr val="31859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a:spLocks noChangeAspect="1"/>
          </p:cNvSpPr>
          <p:nvPr/>
        </p:nvSpPr>
        <p:spPr>
          <a:xfrm>
            <a:off x="1721688" y="2199324"/>
            <a:ext cx="51494" cy="52844"/>
          </a:xfrm>
          <a:prstGeom prst="ellipse">
            <a:avLst/>
          </a:prstGeom>
          <a:solidFill>
            <a:schemeClr val="accent5">
              <a:lumMod val="75000"/>
            </a:schemeClr>
          </a:solidFill>
          <a:ln>
            <a:solidFill>
              <a:srgbClr val="31859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stretch>
            <a:fillRect/>
          </a:stretch>
        </p:blipFill>
        <p:spPr>
          <a:xfrm>
            <a:off x="2836729" y="1860509"/>
            <a:ext cx="1377509" cy="1492788"/>
          </a:xfrm>
          <a:prstGeom prst="rect">
            <a:avLst/>
          </a:prstGeom>
        </p:spPr>
      </p:pic>
      <p:sp>
        <p:nvSpPr>
          <p:cNvPr id="21" name="Right Arrow 20"/>
          <p:cNvSpPr/>
          <p:nvPr/>
        </p:nvSpPr>
        <p:spPr>
          <a:xfrm>
            <a:off x="2252843" y="2492139"/>
            <a:ext cx="583886" cy="3137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202495" y="2456138"/>
            <a:ext cx="4765031" cy="3573773"/>
          </a:xfrm>
          <a:prstGeom prst="rect">
            <a:avLst/>
          </a:prstGeom>
        </p:spPr>
      </p:pic>
      <p:sp>
        <p:nvSpPr>
          <p:cNvPr id="24" name="TextBox 23"/>
          <p:cNvSpPr txBox="1"/>
          <p:nvPr/>
        </p:nvSpPr>
        <p:spPr>
          <a:xfrm>
            <a:off x="438913" y="4052959"/>
            <a:ext cx="4016044" cy="2308324"/>
          </a:xfrm>
          <a:prstGeom prst="rect">
            <a:avLst/>
          </a:prstGeom>
          <a:noFill/>
        </p:spPr>
        <p:txBody>
          <a:bodyPr wrap="square" rtlCol="0">
            <a:spAutoFit/>
          </a:bodyPr>
          <a:lstStyle/>
          <a:p>
            <a:pPr marL="285750" indent="-285750">
              <a:buFont typeface="Arial" charset="0"/>
              <a:buChar char="•"/>
            </a:pPr>
            <a:r>
              <a:rPr lang="en-US" sz="1600" dirty="0" smtClean="0">
                <a:latin typeface="+mj-lt"/>
              </a:rPr>
              <a:t>Speckle (S) adversely </a:t>
            </a:r>
            <a:r>
              <a:rPr lang="en-US" sz="1600" smtClean="0">
                <a:latin typeface="+mj-lt"/>
              </a:rPr>
              <a:t>affects contrast.</a:t>
            </a:r>
            <a:endParaRPr lang="en-US" sz="1600" dirty="0" smtClean="0">
              <a:latin typeface="+mj-lt"/>
            </a:endParaRPr>
          </a:p>
          <a:p>
            <a:pPr marL="285750" indent="-285750">
              <a:buFont typeface="Arial" charset="0"/>
              <a:buChar char="•"/>
            </a:pPr>
            <a:r>
              <a:rPr lang="en-US" sz="1600" dirty="0" smtClean="0">
                <a:latin typeface="+mj-lt"/>
              </a:rPr>
              <a:t>Post-cystic enhancement (E) occurs when the TGC has been set up to compensate absorption in solid tissue but part of the field of view consists of a liquid region with low absorption. Good indicator of the presence of liquid!</a:t>
            </a:r>
          </a:p>
          <a:p>
            <a:pPr marL="285750" indent="-285750">
              <a:buFont typeface="Arial" charset="0"/>
              <a:buChar char="•"/>
            </a:pPr>
            <a:r>
              <a:rPr lang="en-US" sz="1600" dirty="0" smtClean="0">
                <a:latin typeface="+mj-lt"/>
              </a:rPr>
              <a:t>Edge effect shadows (arrows) occur due to refraction at boundaries.</a:t>
            </a:r>
            <a:endParaRPr lang="en-US" sz="1600" dirty="0">
              <a:latin typeface="+mj-lt"/>
            </a:endParaRPr>
          </a:p>
        </p:txBody>
      </p:sp>
      <p:cxnSp>
        <p:nvCxnSpPr>
          <p:cNvPr id="23" name="Straight Connector 22"/>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844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Compounding pulse-echo processes reduces speckle and other artefacts</a:t>
            </a:r>
            <a:endParaRPr lang="en-US" dirty="0"/>
          </a:p>
        </p:txBody>
      </p:sp>
      <p:sp>
        <p:nvSpPr>
          <p:cNvPr id="6" name="TextBox 5"/>
          <p:cNvSpPr txBox="1"/>
          <p:nvPr/>
        </p:nvSpPr>
        <p:spPr>
          <a:xfrm>
            <a:off x="6998861" y="6627168"/>
            <a:ext cx="2145139" cy="230832"/>
          </a:xfrm>
          <a:prstGeom prst="rect">
            <a:avLst/>
          </a:prstGeom>
          <a:noFill/>
        </p:spPr>
        <p:txBody>
          <a:bodyPr wrap="none" rtlCol="0">
            <a:spAutoFit/>
          </a:bodyPr>
          <a:lstStyle/>
          <a:p>
            <a:r>
              <a:rPr lang="en-US" sz="900" dirty="0" smtClean="0"/>
              <a:t>Powers &amp; </a:t>
            </a:r>
            <a:r>
              <a:rPr lang="en-US" sz="900" dirty="0" err="1" smtClean="0"/>
              <a:t>Kremkau</a:t>
            </a:r>
            <a:r>
              <a:rPr lang="en-US" sz="900" dirty="0" smtClean="0"/>
              <a:t> (2011) Interface Focus</a:t>
            </a:r>
            <a:endParaRPr lang="en-US" sz="900" dirty="0"/>
          </a:p>
        </p:txBody>
      </p:sp>
      <p:pic>
        <p:nvPicPr>
          <p:cNvPr id="7" name="Picture 6"/>
          <p:cNvPicPr>
            <a:picLocks noChangeAspect="1"/>
          </p:cNvPicPr>
          <p:nvPr/>
        </p:nvPicPr>
        <p:blipFill>
          <a:blip r:embed="rId3"/>
          <a:stretch>
            <a:fillRect/>
          </a:stretch>
        </p:blipFill>
        <p:spPr>
          <a:xfrm>
            <a:off x="902175" y="1819834"/>
            <a:ext cx="7336389" cy="4413297"/>
          </a:xfrm>
          <a:prstGeom prst="rect">
            <a:avLst/>
          </a:prstGeom>
        </p:spPr>
      </p:pic>
      <p:cxnSp>
        <p:nvCxnSpPr>
          <p:cNvPr id="5" name="Straight Connector 4"/>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23813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Compounding pulse-echo processes reduces speckle and other artefacts</a:t>
            </a:r>
          </a:p>
        </p:txBody>
      </p:sp>
      <p:pic>
        <p:nvPicPr>
          <p:cNvPr id="5" name="Picture 4"/>
          <p:cNvPicPr>
            <a:picLocks noChangeAspect="1"/>
          </p:cNvPicPr>
          <p:nvPr/>
        </p:nvPicPr>
        <p:blipFill>
          <a:blip r:embed="rId2"/>
          <a:stretch>
            <a:fillRect/>
          </a:stretch>
        </p:blipFill>
        <p:spPr>
          <a:xfrm>
            <a:off x="62753" y="2293284"/>
            <a:ext cx="9144000" cy="3257550"/>
          </a:xfrm>
          <a:prstGeom prst="rect">
            <a:avLst/>
          </a:prstGeom>
        </p:spPr>
      </p:pic>
      <p:sp>
        <p:nvSpPr>
          <p:cNvPr id="6" name="TextBox 5"/>
          <p:cNvSpPr txBox="1"/>
          <p:nvPr/>
        </p:nvSpPr>
        <p:spPr>
          <a:xfrm>
            <a:off x="6998861" y="6627168"/>
            <a:ext cx="2145139" cy="230832"/>
          </a:xfrm>
          <a:prstGeom prst="rect">
            <a:avLst/>
          </a:prstGeom>
          <a:noFill/>
        </p:spPr>
        <p:txBody>
          <a:bodyPr wrap="none" rtlCol="0">
            <a:spAutoFit/>
          </a:bodyPr>
          <a:lstStyle/>
          <a:p>
            <a:r>
              <a:rPr lang="en-US" sz="900" dirty="0" smtClean="0"/>
              <a:t>Powers &amp; </a:t>
            </a:r>
            <a:r>
              <a:rPr lang="en-US" sz="900" dirty="0" err="1" smtClean="0"/>
              <a:t>Kremkau</a:t>
            </a:r>
            <a:r>
              <a:rPr lang="en-US" sz="900" dirty="0" smtClean="0"/>
              <a:t> (2011) Interface Focus</a:t>
            </a:r>
            <a:endParaRPr lang="en-US" sz="900" dirty="0"/>
          </a:p>
        </p:txBody>
      </p:sp>
      <p:cxnSp>
        <p:nvCxnSpPr>
          <p:cNvPr id="7" name="Straight Connector 6"/>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77493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Reverberations can occur between the transducer and a strong reflector or parallel reflectors</a:t>
            </a:r>
            <a:endParaRPr lang="en-US" dirty="0"/>
          </a:p>
        </p:txBody>
      </p:sp>
      <p:sp>
        <p:nvSpPr>
          <p:cNvPr id="6" name="Content Placeholder 5"/>
          <p:cNvSpPr>
            <a:spLocks noGrp="1"/>
          </p:cNvSpPr>
          <p:nvPr>
            <p:ph idx="1"/>
          </p:nvPr>
        </p:nvSpPr>
        <p:spPr>
          <a:xfrm>
            <a:off x="4543720" y="2554664"/>
            <a:ext cx="3971630" cy="3622299"/>
          </a:xfrm>
        </p:spPr>
        <p:txBody>
          <a:bodyPr/>
          <a:lstStyle/>
          <a:p>
            <a:r>
              <a:rPr lang="en-US" dirty="0" smtClean="0"/>
              <a:t>Examples: anterior bladder wall, bowel.</a:t>
            </a:r>
          </a:p>
          <a:p>
            <a:r>
              <a:rPr lang="en-US" dirty="0" smtClean="0"/>
              <a:t>Resulting image contains multiple echoes at regular </a:t>
            </a:r>
            <a:r>
              <a:rPr lang="en-US" dirty="0" err="1" smtClean="0"/>
              <a:t>spacings</a:t>
            </a:r>
            <a:r>
              <a:rPr lang="en-US" dirty="0" smtClean="0"/>
              <a:t>.</a:t>
            </a:r>
          </a:p>
          <a:p>
            <a:r>
              <a:rPr lang="en-US" dirty="0" smtClean="0"/>
              <a:t>Positioned at n*d: multiples of the depth of the reflector.</a:t>
            </a:r>
          </a:p>
          <a:p>
            <a:r>
              <a:rPr lang="en-US" dirty="0" smtClean="0"/>
              <a:t>Become gradually weaker with depth.</a:t>
            </a:r>
            <a:endParaRPr lang="en-US" dirty="0"/>
          </a:p>
        </p:txBody>
      </p:sp>
      <p:pic>
        <p:nvPicPr>
          <p:cNvPr id="5" name="Picture 4"/>
          <p:cNvPicPr>
            <a:picLocks noChangeAspect="1"/>
          </p:cNvPicPr>
          <p:nvPr/>
        </p:nvPicPr>
        <p:blipFill>
          <a:blip r:embed="rId2"/>
          <a:stretch>
            <a:fillRect/>
          </a:stretch>
        </p:blipFill>
        <p:spPr>
          <a:xfrm>
            <a:off x="907727" y="1611573"/>
            <a:ext cx="2844141" cy="4929843"/>
          </a:xfrm>
          <a:prstGeom prst="rect">
            <a:avLst/>
          </a:prstGeom>
        </p:spPr>
      </p:pic>
      <p:cxnSp>
        <p:nvCxnSpPr>
          <p:cNvPr id="7" name="Straight Connector 6"/>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905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 (mirror) artefacts from a strongly reflecting boundary</a:t>
            </a:r>
            <a:endParaRPr lang="en-US" dirty="0"/>
          </a:p>
        </p:txBody>
      </p:sp>
      <p:pic>
        <p:nvPicPr>
          <p:cNvPr id="4" name="Picture 1027" descr="UsArtMirr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41" y="2242008"/>
            <a:ext cx="3898215" cy="348948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5"/>
          <p:cNvSpPr>
            <a:spLocks noGrp="1"/>
          </p:cNvSpPr>
          <p:nvPr>
            <p:ph idx="1"/>
          </p:nvPr>
        </p:nvSpPr>
        <p:spPr>
          <a:xfrm>
            <a:off x="4543720" y="1951348"/>
            <a:ext cx="3971630" cy="4225615"/>
          </a:xfrm>
        </p:spPr>
        <p:txBody>
          <a:bodyPr>
            <a:normAutofit/>
          </a:bodyPr>
          <a:lstStyle/>
          <a:p>
            <a:r>
              <a:rPr lang="en-US" dirty="0" smtClean="0"/>
              <a:t>Example: diaphragm.</a:t>
            </a:r>
          </a:p>
          <a:p>
            <a:r>
              <a:rPr lang="en-US" dirty="0" smtClean="0"/>
              <a:t>Echo producing targets on the near side of the boundary appear in their proper position, and as virtual images beyond the boundary.</a:t>
            </a:r>
          </a:p>
          <a:p>
            <a:r>
              <a:rPr lang="en-US" dirty="0" smtClean="0"/>
              <a:t>The air backed diaphragm makes structures in the liver appear also in the lung.</a:t>
            </a:r>
            <a:endParaRPr lang="en-US" dirty="0"/>
          </a:p>
        </p:txBody>
      </p:sp>
      <p:cxnSp>
        <p:nvCxnSpPr>
          <p:cNvPr id="6" name="Straight Connector 5"/>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542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2020" y="949476"/>
            <a:ext cx="8917214" cy="2004786"/>
            <a:chOff x="122020" y="949476"/>
            <a:chExt cx="8917214" cy="2004786"/>
          </a:xfrm>
        </p:grpSpPr>
        <p:sp>
          <p:nvSpPr>
            <p:cNvPr id="15" name="Rectangle 14"/>
            <p:cNvSpPr/>
            <p:nvPr/>
          </p:nvSpPr>
          <p:spPr>
            <a:xfrm>
              <a:off x="122020" y="949476"/>
              <a:ext cx="8917214" cy="2004786"/>
            </a:xfrm>
            <a:prstGeom prst="rect">
              <a:avLst/>
            </a:prstGeom>
            <a:noFill/>
            <a:ln w="19050" cmpd="sng">
              <a:solidFill>
                <a:srgbClr val="604A7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3282014" y="1721037"/>
              <a:ext cx="3172535" cy="461665"/>
            </a:xfrm>
            <a:prstGeom prst="rect">
              <a:avLst/>
            </a:prstGeom>
            <a:noFill/>
          </p:spPr>
          <p:txBody>
            <a:bodyPr wrap="none" rtlCol="0">
              <a:spAutoFit/>
            </a:bodyPr>
            <a:lstStyle/>
            <a:p>
              <a:r>
                <a:rPr lang="en-US" sz="2400" dirty="0" smtClean="0"/>
                <a:t>Ultrasound Applications</a:t>
              </a:r>
              <a:endParaRPr lang="en-US" sz="2400" dirty="0"/>
            </a:p>
          </p:txBody>
        </p:sp>
      </p:grpSp>
      <p:pic>
        <p:nvPicPr>
          <p:cNvPr id="12" name="Picture 11"/>
          <p:cNvPicPr>
            <a:picLocks noChangeAspect="1"/>
          </p:cNvPicPr>
          <p:nvPr/>
        </p:nvPicPr>
        <p:blipFill rotWithShape="1">
          <a:blip r:embed="rId3"/>
          <a:srcRect l="50559"/>
          <a:stretch/>
        </p:blipFill>
        <p:spPr>
          <a:xfrm>
            <a:off x="520700" y="1032737"/>
            <a:ext cx="2278714" cy="1850999"/>
          </a:xfrm>
          <a:prstGeom prst="rect">
            <a:avLst/>
          </a:prstGeom>
        </p:spPr>
      </p:pic>
      <p:grpSp>
        <p:nvGrpSpPr>
          <p:cNvPr id="5" name="Group 4"/>
          <p:cNvGrpSpPr/>
          <p:nvPr/>
        </p:nvGrpSpPr>
        <p:grpSpPr>
          <a:xfrm>
            <a:off x="122020" y="3899942"/>
            <a:ext cx="8917214" cy="2004786"/>
            <a:chOff x="122020" y="3899942"/>
            <a:chExt cx="8917214" cy="2004786"/>
          </a:xfrm>
        </p:grpSpPr>
        <p:grpSp>
          <p:nvGrpSpPr>
            <p:cNvPr id="2" name="Group 1"/>
            <p:cNvGrpSpPr/>
            <p:nvPr/>
          </p:nvGrpSpPr>
          <p:grpSpPr>
            <a:xfrm>
              <a:off x="122020" y="3899942"/>
              <a:ext cx="8917214" cy="2004786"/>
              <a:chOff x="122020" y="3903738"/>
              <a:chExt cx="8917214" cy="2004786"/>
            </a:xfrm>
          </p:grpSpPr>
          <p:sp>
            <p:nvSpPr>
              <p:cNvPr id="4" name="Rectangle 3"/>
              <p:cNvSpPr/>
              <p:nvPr/>
            </p:nvSpPr>
            <p:spPr>
              <a:xfrm>
                <a:off x="122020" y="3903738"/>
                <a:ext cx="8917214" cy="2004786"/>
              </a:xfrm>
              <a:prstGeom prst="rect">
                <a:avLst/>
              </a:prstGeom>
              <a:noFill/>
              <a:ln w="19050" cmpd="sng">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282014" y="4675298"/>
                <a:ext cx="4974632" cy="461665"/>
              </a:xfrm>
              <a:prstGeom prst="rect">
                <a:avLst/>
              </a:prstGeom>
              <a:noFill/>
            </p:spPr>
            <p:txBody>
              <a:bodyPr wrap="none" rtlCol="0">
                <a:spAutoFit/>
              </a:bodyPr>
              <a:lstStyle/>
              <a:p>
                <a:r>
                  <a:rPr lang="en-US" sz="2400" dirty="0" smtClean="0"/>
                  <a:t>Ultrasound Safety and </a:t>
                </a:r>
                <a:r>
                  <a:rPr lang="en-US" sz="2400" dirty="0" err="1" smtClean="0"/>
                  <a:t>Standardisation</a:t>
                </a:r>
                <a:endParaRPr lang="en-US" sz="2400" dirty="0"/>
              </a:p>
            </p:txBody>
          </p:sp>
        </p:grpSp>
        <p:pic>
          <p:nvPicPr>
            <p:cNvPr id="14" name="Picture 5" descr="Fig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rot="5400000">
              <a:off x="772948" y="3738819"/>
              <a:ext cx="1517803" cy="235249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grpSp>
      <p:sp>
        <p:nvSpPr>
          <p:cNvPr id="18" name="Rectangle 17"/>
          <p:cNvSpPr/>
          <p:nvPr/>
        </p:nvSpPr>
        <p:spPr>
          <a:xfrm>
            <a:off x="0" y="3330651"/>
            <a:ext cx="9144000" cy="3574237"/>
          </a:xfrm>
          <a:prstGeom prst="rect">
            <a:avLst/>
          </a:prstGeom>
          <a:solidFill>
            <a:schemeClr val="bg1">
              <a:alpha val="5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623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Refraction and attenuation artefacts arise from strongly reflecting and/or absorbing features</a:t>
            </a:r>
            <a:endParaRPr lang="en-US" dirty="0"/>
          </a:p>
        </p:txBody>
      </p:sp>
      <p:sp>
        <p:nvSpPr>
          <p:cNvPr id="5" name="Content Placeholder 5"/>
          <p:cNvSpPr>
            <a:spLocks noGrp="1"/>
          </p:cNvSpPr>
          <p:nvPr>
            <p:ph idx="1"/>
          </p:nvPr>
        </p:nvSpPr>
        <p:spPr>
          <a:xfrm>
            <a:off x="4543720" y="1951348"/>
            <a:ext cx="3971630" cy="4225615"/>
          </a:xfrm>
        </p:spPr>
        <p:txBody>
          <a:bodyPr>
            <a:normAutofit/>
          </a:bodyPr>
          <a:lstStyle/>
          <a:p>
            <a:r>
              <a:rPr lang="en-US" dirty="0" smtClean="0"/>
              <a:t>Example: gallstones.</a:t>
            </a:r>
          </a:p>
          <a:p>
            <a:r>
              <a:rPr lang="en-US" dirty="0" smtClean="0"/>
              <a:t>Refraction artefact causes spatial distortion of the shape of the gallbladder at both edges.</a:t>
            </a:r>
          </a:p>
          <a:p>
            <a:r>
              <a:rPr lang="en-US" dirty="0" smtClean="0"/>
              <a:t>Shadowing is seen behind the gallstone.</a:t>
            </a:r>
          </a:p>
          <a:p>
            <a:r>
              <a:rPr lang="en-US" dirty="0" smtClean="0"/>
              <a:t>Enhancement is seen behind the fluid in the </a:t>
            </a:r>
            <a:r>
              <a:rPr lang="en-US" dirty="0" err="1" smtClean="0"/>
              <a:t>gallbladdder</a:t>
            </a:r>
            <a:r>
              <a:rPr lang="en-US" dirty="0" smtClean="0"/>
              <a:t>.</a:t>
            </a:r>
          </a:p>
          <a:p>
            <a:endParaRPr lang="en-US" dirty="0" smtClean="0"/>
          </a:p>
        </p:txBody>
      </p:sp>
      <p:pic>
        <p:nvPicPr>
          <p:cNvPr id="6" name="Picture 3" descr="UsArtRand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57" y="2073897"/>
            <a:ext cx="3795282" cy="331823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flipV="1">
            <a:off x="2102177" y="3289955"/>
            <a:ext cx="2469824" cy="94268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p:cNvCxnSpPr/>
          <p:nvPr/>
        </p:nvCxnSpPr>
        <p:spPr>
          <a:xfrm flipH="1" flipV="1">
            <a:off x="1775591" y="3376367"/>
            <a:ext cx="2890677" cy="169525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p:nvPr/>
        </p:nvCxnSpPr>
        <p:spPr>
          <a:xfrm flipH="1">
            <a:off x="2620653" y="2839040"/>
            <a:ext cx="1960772" cy="244311"/>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922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Side lobe artefacts come from high contrast objects that are located off-axis</a:t>
            </a:r>
            <a:endParaRPr lang="en-US" dirty="0"/>
          </a:p>
        </p:txBody>
      </p:sp>
      <p:pic>
        <p:nvPicPr>
          <p:cNvPr id="4" name="Picture 3"/>
          <p:cNvPicPr>
            <a:picLocks noChangeAspect="1"/>
          </p:cNvPicPr>
          <p:nvPr/>
        </p:nvPicPr>
        <p:blipFill>
          <a:blip r:embed="rId3"/>
          <a:stretch>
            <a:fillRect/>
          </a:stretch>
        </p:blipFill>
        <p:spPr>
          <a:xfrm>
            <a:off x="2245936" y="2208250"/>
            <a:ext cx="4652127" cy="3872044"/>
          </a:xfrm>
          <a:prstGeom prst="rect">
            <a:avLst/>
          </a:prstGeom>
        </p:spPr>
      </p:pic>
      <p:cxnSp>
        <p:nvCxnSpPr>
          <p:cNvPr id="5" name="Straight Connector 4"/>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22787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Speed of sound errors arise when speeds other than 1540 ms</a:t>
            </a:r>
            <a:r>
              <a:rPr lang="en-US" baseline="30000" dirty="0" smtClean="0"/>
              <a:t>-1</a:t>
            </a:r>
            <a:r>
              <a:rPr lang="en-US" dirty="0" smtClean="0"/>
              <a:t> are encountered</a:t>
            </a:r>
            <a:endParaRPr lang="en-US" dirty="0"/>
          </a:p>
        </p:txBody>
      </p:sp>
      <p:sp>
        <p:nvSpPr>
          <p:cNvPr id="4" name="Rectangle 3"/>
          <p:cNvSpPr/>
          <p:nvPr/>
        </p:nvSpPr>
        <p:spPr>
          <a:xfrm>
            <a:off x="0" y="6627168"/>
            <a:ext cx="4572000" cy="230832"/>
          </a:xfrm>
          <a:prstGeom prst="rect">
            <a:avLst/>
          </a:prstGeom>
        </p:spPr>
        <p:txBody>
          <a:bodyPr>
            <a:spAutoFit/>
          </a:bodyPr>
          <a:lstStyle/>
          <a:p>
            <a:r>
              <a:rPr lang="en-US" sz="900" dirty="0"/>
              <a:t>Case courtesy of </a:t>
            </a:r>
            <a:r>
              <a:rPr lang="en-US" sz="900" dirty="0" err="1"/>
              <a:t>Dr</a:t>
            </a:r>
            <a:r>
              <a:rPr lang="en-US" sz="900" dirty="0"/>
              <a:t> Francesco </a:t>
            </a:r>
            <a:r>
              <a:rPr lang="en-US" sz="900" dirty="0" err="1"/>
              <a:t>Priamo</a:t>
            </a:r>
            <a:r>
              <a:rPr lang="en-US" sz="900" dirty="0"/>
              <a:t>, </a:t>
            </a:r>
            <a:r>
              <a:rPr lang="en-US" sz="900" dirty="0" err="1"/>
              <a:t>Radiopaedia.org</a:t>
            </a:r>
            <a:r>
              <a:rPr lang="en-US" sz="900" dirty="0"/>
              <a:t>, </a:t>
            </a:r>
            <a:r>
              <a:rPr lang="en-US" sz="900" dirty="0" err="1"/>
              <a:t>rID</a:t>
            </a:r>
            <a:r>
              <a:rPr lang="en-US" sz="900" dirty="0"/>
              <a:t>: 31691</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336" y="2158844"/>
            <a:ext cx="4150157" cy="3112618"/>
          </a:xfrm>
          <a:prstGeom prst="rect">
            <a:avLst/>
          </a:prstGeom>
        </p:spPr>
      </p:pic>
      <p:sp>
        <p:nvSpPr>
          <p:cNvPr id="6" name="Content Placeholder 5"/>
          <p:cNvSpPr>
            <a:spLocks noGrp="1"/>
          </p:cNvSpPr>
          <p:nvPr>
            <p:ph idx="1"/>
          </p:nvPr>
        </p:nvSpPr>
        <p:spPr>
          <a:xfrm>
            <a:off x="4858274" y="1645907"/>
            <a:ext cx="3971630" cy="4749375"/>
          </a:xfrm>
        </p:spPr>
        <p:txBody>
          <a:bodyPr>
            <a:normAutofit fontScale="92500"/>
          </a:bodyPr>
          <a:lstStyle/>
          <a:p>
            <a:r>
              <a:rPr lang="en-US" dirty="0" smtClean="0"/>
              <a:t>Example: focal fat.</a:t>
            </a:r>
          </a:p>
          <a:p>
            <a:r>
              <a:rPr lang="en-US" dirty="0" smtClean="0"/>
              <a:t>Ultrasound image processors assume that the sound has travelled at the same speed throughout the imaged anatomy.</a:t>
            </a:r>
          </a:p>
          <a:p>
            <a:r>
              <a:rPr lang="en-US" dirty="0" smtClean="0"/>
              <a:t>Images are formed using the time of arrival of the pulse to determine the distance of the structure from the transducer.</a:t>
            </a:r>
          </a:p>
          <a:p>
            <a:r>
              <a:rPr lang="en-US" dirty="0" smtClean="0"/>
              <a:t>Any slowing of the sound will lead to a discontinuity in a boundary and cause it to appear artificially deep</a:t>
            </a:r>
          </a:p>
        </p:txBody>
      </p:sp>
      <p:cxnSp>
        <p:nvCxnSpPr>
          <p:cNvPr id="7" name="Straight Connector 6"/>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21131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Resolution errors arise from the finite axial and lateral resolution of the ultrasound beam</a:t>
            </a:r>
            <a:endParaRPr lang="en-US" dirty="0"/>
          </a:p>
        </p:txBody>
      </p:sp>
      <p:pic>
        <p:nvPicPr>
          <p:cNvPr id="4" name="Picture 3"/>
          <p:cNvPicPr>
            <a:picLocks noChangeAspect="1"/>
          </p:cNvPicPr>
          <p:nvPr/>
        </p:nvPicPr>
        <p:blipFill>
          <a:blip r:embed="rId3"/>
          <a:stretch>
            <a:fillRect/>
          </a:stretch>
        </p:blipFill>
        <p:spPr>
          <a:xfrm>
            <a:off x="1150931" y="2458972"/>
            <a:ext cx="3110037" cy="3172238"/>
          </a:xfrm>
          <a:prstGeom prst="rect">
            <a:avLst/>
          </a:prstGeom>
        </p:spPr>
      </p:pic>
      <p:pic>
        <p:nvPicPr>
          <p:cNvPr id="5" name="Picture 4"/>
          <p:cNvPicPr>
            <a:picLocks noChangeAspect="1"/>
          </p:cNvPicPr>
          <p:nvPr/>
        </p:nvPicPr>
        <p:blipFill>
          <a:blip r:embed="rId4"/>
          <a:stretch>
            <a:fillRect/>
          </a:stretch>
        </p:blipFill>
        <p:spPr>
          <a:xfrm>
            <a:off x="4922237" y="2441698"/>
            <a:ext cx="3140959" cy="3206787"/>
          </a:xfrm>
          <a:prstGeom prst="rect">
            <a:avLst/>
          </a:prstGeom>
        </p:spPr>
      </p:pic>
      <p:cxnSp>
        <p:nvCxnSpPr>
          <p:cNvPr id="6" name="Straight Connector 5"/>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05020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To create a 3D image you need to sweep a 2D plane through a volume of tissue</a:t>
            </a:r>
            <a:endParaRPr lang="en-US" dirty="0"/>
          </a:p>
        </p:txBody>
      </p:sp>
      <p:pic>
        <p:nvPicPr>
          <p:cNvPr id="5" name="Picture 3" descr="Hoskins3D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4448" y="3150417"/>
            <a:ext cx="4572000" cy="33924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Hoskins3D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047" y="1837765"/>
            <a:ext cx="3822487" cy="262530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7331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 4D ultrasound</a:t>
            </a:r>
            <a:endParaRPr lang="en-US" dirty="0"/>
          </a:p>
        </p:txBody>
      </p:sp>
      <p:pic>
        <p:nvPicPr>
          <p:cNvPr id="3" name="Picture 3" descr="ultrasound-3dimagesa[1]"/>
          <p:cNvPicPr>
            <a:picLocks noChangeAspect="1" noChangeArrowheads="1"/>
          </p:cNvPicPr>
          <p:nvPr/>
        </p:nvPicPr>
        <p:blipFill>
          <a:blip r:embed="rId2" cstate="print"/>
          <a:srcRect r="1613"/>
          <a:stretch>
            <a:fillRect/>
          </a:stretch>
        </p:blipFill>
        <p:spPr>
          <a:xfrm>
            <a:off x="457200" y="1601534"/>
            <a:ext cx="4975225" cy="2487612"/>
          </a:xfrm>
          <a:prstGeom prst="rect">
            <a:avLst/>
          </a:prstGeom>
          <a:noFill/>
        </p:spPr>
      </p:pic>
      <p:pic>
        <p:nvPicPr>
          <p:cNvPr id="4" name="Picture 4" descr="3dob2"/>
          <p:cNvPicPr>
            <a:picLocks noChangeAspect="1" noChangeArrowheads="1"/>
          </p:cNvPicPr>
          <p:nvPr/>
        </p:nvPicPr>
        <p:blipFill>
          <a:blip r:embed="rId3" cstate="print">
            <a:lum bright="-6000" contrast="6000"/>
          </a:blip>
          <a:srcRect l="23438" t="16107" r="26250" b="10573"/>
          <a:stretch>
            <a:fillRect/>
          </a:stretch>
        </p:blipFill>
        <p:spPr>
          <a:xfrm>
            <a:off x="5594350" y="1652334"/>
            <a:ext cx="2292350" cy="2212975"/>
          </a:xfrm>
          <a:prstGeom prst="rect">
            <a:avLst/>
          </a:prstGeom>
          <a:noFill/>
        </p:spPr>
      </p:pic>
      <p:pic>
        <p:nvPicPr>
          <p:cNvPr id="5" name="Picture 5" descr="3dspine"/>
          <p:cNvPicPr>
            <a:picLocks noChangeAspect="1" noChangeArrowheads="1"/>
          </p:cNvPicPr>
          <p:nvPr/>
        </p:nvPicPr>
        <p:blipFill>
          <a:blip r:embed="rId4" cstate="print"/>
          <a:srcRect/>
          <a:stretch>
            <a:fillRect/>
          </a:stretch>
        </p:blipFill>
        <p:spPr>
          <a:xfrm>
            <a:off x="3503613" y="4176459"/>
            <a:ext cx="1247775" cy="2270125"/>
          </a:xfrm>
          <a:prstGeom prst="rect">
            <a:avLst/>
          </a:prstGeom>
          <a:noFill/>
        </p:spPr>
      </p:pic>
      <p:pic>
        <p:nvPicPr>
          <p:cNvPr id="6" name="Picture 6" descr="3dhand"/>
          <p:cNvPicPr>
            <a:picLocks noChangeAspect="1" noChangeArrowheads="1"/>
          </p:cNvPicPr>
          <p:nvPr/>
        </p:nvPicPr>
        <p:blipFill>
          <a:blip r:embed="rId5" cstate="print">
            <a:lum bright="-12000" contrast="12000"/>
          </a:blip>
          <a:srcRect b="8041"/>
          <a:stretch>
            <a:fillRect/>
          </a:stretch>
        </p:blipFill>
        <p:spPr bwMode="auto">
          <a:xfrm>
            <a:off x="547688" y="4185984"/>
            <a:ext cx="2717800" cy="2159000"/>
          </a:xfrm>
          <a:prstGeom prst="rect">
            <a:avLst/>
          </a:prstGeom>
          <a:noFill/>
          <a:ln w="9525">
            <a:noFill/>
            <a:miter lim="800000"/>
            <a:headEnd/>
            <a:tailEnd/>
          </a:ln>
        </p:spPr>
      </p:pic>
      <p:pic>
        <p:nvPicPr>
          <p:cNvPr id="7" name="Picture 7" descr="3dleg"/>
          <p:cNvPicPr>
            <a:picLocks noChangeAspect="1" noChangeArrowheads="1"/>
          </p:cNvPicPr>
          <p:nvPr/>
        </p:nvPicPr>
        <p:blipFill>
          <a:blip r:embed="rId6" cstate="print">
            <a:lum bright="-18000" contrast="12000"/>
          </a:blip>
          <a:srcRect t="8815"/>
          <a:stretch>
            <a:fillRect/>
          </a:stretch>
        </p:blipFill>
        <p:spPr>
          <a:xfrm>
            <a:off x="5064125" y="4206621"/>
            <a:ext cx="3451225" cy="2193925"/>
          </a:xfrm>
          <a:prstGeom prst="rect">
            <a:avLst/>
          </a:prstGeom>
          <a:noFill/>
        </p:spPr>
      </p:pic>
      <p:cxnSp>
        <p:nvCxnSpPr>
          <p:cNvPr id="8" name="Straight Connector 7"/>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18190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B-mode</a:t>
            </a:r>
            <a:endParaRPr lang="en-US" dirty="0"/>
          </a:p>
        </p:txBody>
      </p:sp>
      <p:sp>
        <p:nvSpPr>
          <p:cNvPr id="3" name="Content Placeholder 2"/>
          <p:cNvSpPr>
            <a:spLocks noGrp="1"/>
          </p:cNvSpPr>
          <p:nvPr>
            <p:ph idx="1"/>
          </p:nvPr>
        </p:nvSpPr>
        <p:spPr/>
        <p:txBody>
          <a:bodyPr/>
          <a:lstStyle/>
          <a:p>
            <a:r>
              <a:rPr lang="en-US" dirty="0" smtClean="0"/>
              <a:t>Most commonly used ultrasound mode in clinical diagnosis.</a:t>
            </a:r>
          </a:p>
          <a:p>
            <a:r>
              <a:rPr lang="en-US" dirty="0" smtClean="0"/>
              <a:t>Forms images based on pulse-echo technique, relying on impedance mismatches for contrast.</a:t>
            </a:r>
          </a:p>
          <a:p>
            <a:r>
              <a:rPr lang="en-US" dirty="0" smtClean="0"/>
              <a:t>Assumes constant speed of sound and acoustic attenuation in tissue.</a:t>
            </a:r>
          </a:p>
          <a:p>
            <a:r>
              <a:rPr lang="en-US" dirty="0" smtClean="0"/>
              <a:t>Suffers from a range of artefacts that must be identified and interpreted by the radiologist</a:t>
            </a:r>
            <a:endParaRPr lang="en-US" dirty="0"/>
          </a:p>
        </p:txBody>
      </p:sp>
      <p:cxnSp>
        <p:nvCxnSpPr>
          <p:cNvPr id="4" name="Straight Connector 3"/>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607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Tissue harmonic imaging</a:t>
            </a:r>
            <a:endParaRPr lang="en-US" dirty="0"/>
          </a:p>
        </p:txBody>
      </p:sp>
    </p:spTree>
    <p:extLst>
      <p:ext uri="{BB962C8B-B14F-4D97-AF65-F5344CB8AC3E}">
        <p14:creationId xmlns:p14="http://schemas.microsoft.com/office/powerpoint/2010/main" val="18752545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Ultrasound harmonics arise from non-linear propagation of sound in tissue</a:t>
            </a:r>
            <a:endParaRPr lang="en-US" dirty="0"/>
          </a:p>
        </p:txBody>
      </p:sp>
      <p:pic>
        <p:nvPicPr>
          <p:cNvPr id="4" name="Picture 3"/>
          <p:cNvPicPr>
            <a:picLocks noChangeAspect="1"/>
          </p:cNvPicPr>
          <p:nvPr/>
        </p:nvPicPr>
        <p:blipFill>
          <a:blip r:embed="rId3"/>
          <a:stretch>
            <a:fillRect/>
          </a:stretch>
        </p:blipFill>
        <p:spPr>
          <a:xfrm>
            <a:off x="267571" y="2413174"/>
            <a:ext cx="3914257" cy="3110804"/>
          </a:xfrm>
          <a:prstGeom prst="rect">
            <a:avLst/>
          </a:prstGeom>
        </p:spPr>
      </p:pic>
      <p:pic>
        <p:nvPicPr>
          <p:cNvPr id="5" name="Picture 4"/>
          <p:cNvPicPr>
            <a:picLocks noChangeAspect="1"/>
          </p:cNvPicPr>
          <p:nvPr/>
        </p:nvPicPr>
        <p:blipFill>
          <a:blip r:embed="rId4"/>
          <a:stretch>
            <a:fillRect/>
          </a:stretch>
        </p:blipFill>
        <p:spPr>
          <a:xfrm>
            <a:off x="4646548" y="2413174"/>
            <a:ext cx="4071567" cy="3250597"/>
          </a:xfrm>
          <a:prstGeom prst="rect">
            <a:avLst/>
          </a:prstGeom>
        </p:spPr>
      </p:pic>
      <p:cxnSp>
        <p:nvCxnSpPr>
          <p:cNvPr id="7" name="Straight Arrow Connector 6"/>
          <p:cNvCxnSpPr/>
          <p:nvPr/>
        </p:nvCxnSpPr>
        <p:spPr>
          <a:xfrm flipV="1">
            <a:off x="3486760" y="5979026"/>
            <a:ext cx="922402" cy="1"/>
          </a:xfrm>
          <a:prstGeom prst="straightConnector1">
            <a:avLst/>
          </a:prstGeom>
          <a:ln w="28575">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486760" y="6311913"/>
            <a:ext cx="922402" cy="0"/>
          </a:xfrm>
          <a:prstGeom prst="straightConnector1">
            <a:avLst/>
          </a:prstGeom>
          <a:ln w="28575">
            <a:prstDash val="solid"/>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09162" y="5828985"/>
            <a:ext cx="1114472" cy="300082"/>
          </a:xfrm>
          <a:prstGeom prst="rect">
            <a:avLst/>
          </a:prstGeom>
          <a:noFill/>
        </p:spPr>
        <p:txBody>
          <a:bodyPr wrap="none" rtlCol="0">
            <a:spAutoFit/>
          </a:bodyPr>
          <a:lstStyle/>
          <a:p>
            <a:r>
              <a:rPr lang="en-US" dirty="0" smtClean="0"/>
              <a:t>Pulse </a:t>
            </a:r>
            <a:r>
              <a:rPr lang="en-US" smtClean="0"/>
              <a:t>at 0 cm</a:t>
            </a:r>
            <a:endParaRPr lang="en-US" dirty="0"/>
          </a:p>
        </p:txBody>
      </p:sp>
      <p:sp>
        <p:nvSpPr>
          <p:cNvPr id="12" name="TextBox 11"/>
          <p:cNvSpPr txBox="1"/>
          <p:nvPr/>
        </p:nvSpPr>
        <p:spPr>
          <a:xfrm>
            <a:off x="4409162" y="6161872"/>
            <a:ext cx="1202637" cy="300082"/>
          </a:xfrm>
          <a:prstGeom prst="rect">
            <a:avLst/>
          </a:prstGeom>
          <a:noFill/>
        </p:spPr>
        <p:txBody>
          <a:bodyPr wrap="none" rtlCol="0">
            <a:spAutoFit/>
          </a:bodyPr>
          <a:lstStyle/>
          <a:p>
            <a:r>
              <a:rPr lang="en-US" smtClean="0"/>
              <a:t>Pulse at 10 cm</a:t>
            </a:r>
            <a:endParaRPr lang="en-US"/>
          </a:p>
        </p:txBody>
      </p:sp>
      <p:sp>
        <p:nvSpPr>
          <p:cNvPr id="15" name="TextBox 14"/>
          <p:cNvSpPr txBox="1"/>
          <p:nvPr/>
        </p:nvSpPr>
        <p:spPr>
          <a:xfrm>
            <a:off x="6939550" y="6627168"/>
            <a:ext cx="2204450" cy="230832"/>
          </a:xfrm>
          <a:prstGeom prst="rect">
            <a:avLst/>
          </a:prstGeom>
          <a:noFill/>
        </p:spPr>
        <p:txBody>
          <a:bodyPr wrap="none" rtlCol="0">
            <a:spAutoFit/>
          </a:bodyPr>
          <a:lstStyle/>
          <a:p>
            <a:r>
              <a:rPr lang="en-US" sz="900" dirty="0" err="1" smtClean="0"/>
              <a:t>Tranquart</a:t>
            </a:r>
            <a:r>
              <a:rPr lang="en-US" sz="900" dirty="0" smtClean="0"/>
              <a:t> </a:t>
            </a:r>
            <a:r>
              <a:rPr lang="en-US" sz="900" i="1" dirty="0" smtClean="0"/>
              <a:t>et al </a:t>
            </a:r>
            <a:r>
              <a:rPr lang="en-US" sz="900" dirty="0" smtClean="0"/>
              <a:t>(1999) Ultrasound Med </a:t>
            </a:r>
            <a:r>
              <a:rPr lang="en-US" sz="900" dirty="0" err="1" smtClean="0"/>
              <a:t>Biol</a:t>
            </a:r>
            <a:endParaRPr lang="en-US" sz="900" dirty="0"/>
          </a:p>
        </p:txBody>
      </p:sp>
      <p:cxnSp>
        <p:nvCxnSpPr>
          <p:cNvPr id="10" name="Straight Connector 9"/>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282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Tissue harmonic imaging (THI) uses the ultrasound harmonics generated in tissue</a:t>
            </a:r>
            <a:endParaRPr lang="en-US" dirty="0"/>
          </a:p>
        </p:txBody>
      </p:sp>
      <p:pic>
        <p:nvPicPr>
          <p:cNvPr id="6" name="Picture 5"/>
          <p:cNvPicPr>
            <a:picLocks noChangeAspect="1"/>
          </p:cNvPicPr>
          <p:nvPr/>
        </p:nvPicPr>
        <p:blipFill>
          <a:blip r:embed="rId3"/>
          <a:stretch>
            <a:fillRect/>
          </a:stretch>
        </p:blipFill>
        <p:spPr>
          <a:xfrm>
            <a:off x="1670304" y="1587520"/>
            <a:ext cx="4605348" cy="4697455"/>
          </a:xfrm>
          <a:prstGeom prst="rect">
            <a:avLst/>
          </a:prstGeom>
        </p:spPr>
      </p:pic>
      <p:cxnSp>
        <p:nvCxnSpPr>
          <p:cNvPr id="5" name="Straight Connector 4"/>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57240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Transducer arrays can be used to build up B-mode images</a:t>
            </a:r>
            <a:endParaRPr lang="en-US" dirty="0"/>
          </a:p>
        </p:txBody>
      </p:sp>
      <p:sp>
        <p:nvSpPr>
          <p:cNvPr id="38" name="TextBox 37"/>
          <p:cNvSpPr txBox="1"/>
          <p:nvPr/>
        </p:nvSpPr>
        <p:spPr>
          <a:xfrm>
            <a:off x="2649276" y="4276049"/>
            <a:ext cx="4827901" cy="646331"/>
          </a:xfrm>
          <a:prstGeom prst="rect">
            <a:avLst/>
          </a:prstGeom>
          <a:noFill/>
        </p:spPr>
        <p:txBody>
          <a:bodyPr wrap="square" rtlCol="0">
            <a:spAutoFit/>
          </a:bodyPr>
          <a:lstStyle/>
          <a:p>
            <a:r>
              <a:rPr lang="en-US" sz="1800" dirty="0" smtClean="0"/>
              <a:t>1D Linear: Enables beam steering; can be unfocused or focus in one axis</a:t>
            </a:r>
            <a:endParaRPr lang="en-US" sz="1800" dirty="0"/>
          </a:p>
        </p:txBody>
      </p:sp>
      <p:grpSp>
        <p:nvGrpSpPr>
          <p:cNvPr id="47" name="Group 46"/>
          <p:cNvGrpSpPr/>
          <p:nvPr/>
        </p:nvGrpSpPr>
        <p:grpSpPr>
          <a:xfrm>
            <a:off x="1553243" y="1687514"/>
            <a:ext cx="6037513" cy="2249202"/>
            <a:chOff x="2279187" y="1424223"/>
            <a:chExt cx="4542541" cy="1487209"/>
          </a:xfrm>
        </p:grpSpPr>
        <p:pic>
          <p:nvPicPr>
            <p:cNvPr id="41" name="Picture 40"/>
            <p:cNvPicPr>
              <a:picLocks noChangeAspect="1"/>
            </p:cNvPicPr>
            <p:nvPr/>
          </p:nvPicPr>
          <p:blipFill>
            <a:blip r:embed="rId3"/>
            <a:stretch>
              <a:fillRect/>
            </a:stretch>
          </p:blipFill>
          <p:spPr>
            <a:xfrm>
              <a:off x="2279187" y="1617761"/>
              <a:ext cx="1664547" cy="1100132"/>
            </a:xfrm>
            <a:prstGeom prst="rect">
              <a:avLst/>
            </a:prstGeom>
          </p:spPr>
        </p:pic>
        <p:pic>
          <p:nvPicPr>
            <p:cNvPr id="43" name="Picture 42"/>
            <p:cNvPicPr>
              <a:picLocks noChangeAspect="1"/>
            </p:cNvPicPr>
            <p:nvPr/>
          </p:nvPicPr>
          <p:blipFill>
            <a:blip r:embed="rId4"/>
            <a:stretch>
              <a:fillRect/>
            </a:stretch>
          </p:blipFill>
          <p:spPr>
            <a:xfrm>
              <a:off x="4920050" y="1424223"/>
              <a:ext cx="1901678" cy="1487209"/>
            </a:xfrm>
            <a:prstGeom prst="rect">
              <a:avLst/>
            </a:prstGeom>
          </p:spPr>
        </p:pic>
        <p:sp>
          <p:nvSpPr>
            <p:cNvPr id="44" name="Right Arrow 43"/>
            <p:cNvSpPr/>
            <p:nvPr/>
          </p:nvSpPr>
          <p:spPr>
            <a:xfrm>
              <a:off x="4055188" y="2020480"/>
              <a:ext cx="744438" cy="29469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628650" y="4210209"/>
            <a:ext cx="1893070" cy="778012"/>
            <a:chOff x="799176" y="5178088"/>
            <a:chExt cx="1893070" cy="996333"/>
          </a:xfrm>
        </p:grpSpPr>
        <p:sp>
          <p:nvSpPr>
            <p:cNvPr id="4" name="Rectangle 3"/>
            <p:cNvSpPr/>
            <p:nvPr/>
          </p:nvSpPr>
          <p:spPr>
            <a:xfrm>
              <a:off x="799176" y="5178088"/>
              <a:ext cx="153266" cy="99633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Rectangle 4"/>
            <p:cNvSpPr/>
            <p:nvPr/>
          </p:nvSpPr>
          <p:spPr>
            <a:xfrm>
              <a:off x="1016651" y="5178088"/>
              <a:ext cx="153266" cy="99633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Rectangle 5"/>
            <p:cNvSpPr/>
            <p:nvPr/>
          </p:nvSpPr>
          <p:spPr>
            <a:xfrm>
              <a:off x="1234126" y="5178088"/>
              <a:ext cx="153266" cy="99633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Rectangle 6"/>
            <p:cNvSpPr/>
            <p:nvPr/>
          </p:nvSpPr>
          <p:spPr>
            <a:xfrm>
              <a:off x="1451601" y="5178088"/>
              <a:ext cx="153266" cy="99633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Rectangle 7"/>
            <p:cNvSpPr/>
            <p:nvPr/>
          </p:nvSpPr>
          <p:spPr>
            <a:xfrm>
              <a:off x="1669076" y="5178088"/>
              <a:ext cx="153266" cy="99633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Rectangle 8"/>
            <p:cNvSpPr/>
            <p:nvPr/>
          </p:nvSpPr>
          <p:spPr>
            <a:xfrm>
              <a:off x="2104027" y="5178088"/>
              <a:ext cx="153266" cy="99633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Rectangle 9"/>
            <p:cNvSpPr/>
            <p:nvPr/>
          </p:nvSpPr>
          <p:spPr>
            <a:xfrm>
              <a:off x="2321502" y="5178088"/>
              <a:ext cx="153266" cy="99633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Rectangle 10"/>
            <p:cNvSpPr/>
            <p:nvPr/>
          </p:nvSpPr>
          <p:spPr>
            <a:xfrm>
              <a:off x="2538980" y="5178088"/>
              <a:ext cx="153266" cy="99633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Rectangle 11"/>
            <p:cNvSpPr/>
            <p:nvPr/>
          </p:nvSpPr>
          <p:spPr>
            <a:xfrm>
              <a:off x="1886551" y="5178088"/>
              <a:ext cx="153266" cy="99633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grpSp>
        <p:nvGrpSpPr>
          <p:cNvPr id="51" name="Group 50"/>
          <p:cNvGrpSpPr/>
          <p:nvPr/>
        </p:nvGrpSpPr>
        <p:grpSpPr>
          <a:xfrm>
            <a:off x="999391" y="5313514"/>
            <a:ext cx="1025509" cy="1192529"/>
            <a:chOff x="645910" y="3588480"/>
            <a:chExt cx="1025509" cy="1192529"/>
          </a:xfrm>
        </p:grpSpPr>
        <p:sp>
          <p:nvSpPr>
            <p:cNvPr id="52" name="Rectangle 51"/>
            <p:cNvSpPr/>
            <p:nvPr/>
          </p:nvSpPr>
          <p:spPr>
            <a:xfrm>
              <a:off x="648253" y="3588480"/>
              <a:ext cx="153266" cy="16511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3" name="Rectangle 52"/>
            <p:cNvSpPr/>
            <p:nvPr/>
          </p:nvSpPr>
          <p:spPr>
            <a:xfrm>
              <a:off x="865728" y="3588480"/>
              <a:ext cx="153266" cy="16511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4" name="Rectangle 53"/>
            <p:cNvSpPr/>
            <p:nvPr/>
          </p:nvSpPr>
          <p:spPr>
            <a:xfrm>
              <a:off x="1081726" y="3588480"/>
              <a:ext cx="153266" cy="16511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5" name="Rectangle 54"/>
            <p:cNvSpPr/>
            <p:nvPr/>
          </p:nvSpPr>
          <p:spPr>
            <a:xfrm>
              <a:off x="1300678" y="3588480"/>
              <a:ext cx="153266" cy="16511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6" name="Rectangle 55"/>
            <p:cNvSpPr/>
            <p:nvPr/>
          </p:nvSpPr>
          <p:spPr>
            <a:xfrm>
              <a:off x="1518153" y="3588480"/>
              <a:ext cx="153266" cy="16511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7" name="Rectangle 56"/>
            <p:cNvSpPr/>
            <p:nvPr/>
          </p:nvSpPr>
          <p:spPr>
            <a:xfrm>
              <a:off x="648253" y="3850368"/>
              <a:ext cx="153266" cy="16511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8" name="Rectangle 57"/>
            <p:cNvSpPr/>
            <p:nvPr/>
          </p:nvSpPr>
          <p:spPr>
            <a:xfrm>
              <a:off x="865728" y="3850368"/>
              <a:ext cx="153266" cy="16511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9" name="Rectangle 58"/>
            <p:cNvSpPr/>
            <p:nvPr/>
          </p:nvSpPr>
          <p:spPr>
            <a:xfrm>
              <a:off x="1080860" y="3850368"/>
              <a:ext cx="153266" cy="16511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0" name="Rectangle 59"/>
            <p:cNvSpPr/>
            <p:nvPr/>
          </p:nvSpPr>
          <p:spPr>
            <a:xfrm>
              <a:off x="1299812" y="3850368"/>
              <a:ext cx="153266" cy="16511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1" name="Rectangle 60"/>
            <p:cNvSpPr/>
            <p:nvPr/>
          </p:nvSpPr>
          <p:spPr>
            <a:xfrm>
              <a:off x="1517287" y="3850368"/>
              <a:ext cx="153266" cy="16511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2" name="Rectangle 61"/>
            <p:cNvSpPr/>
            <p:nvPr/>
          </p:nvSpPr>
          <p:spPr>
            <a:xfrm>
              <a:off x="647387" y="4101307"/>
              <a:ext cx="153266" cy="16511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3" name="Rectangle 62"/>
            <p:cNvSpPr/>
            <p:nvPr/>
          </p:nvSpPr>
          <p:spPr>
            <a:xfrm>
              <a:off x="864862" y="4101307"/>
              <a:ext cx="153266" cy="16511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4" name="Rectangle 63"/>
            <p:cNvSpPr/>
            <p:nvPr/>
          </p:nvSpPr>
          <p:spPr>
            <a:xfrm>
              <a:off x="1079994" y="4101307"/>
              <a:ext cx="153266" cy="16511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5" name="Rectangle 64"/>
            <p:cNvSpPr/>
            <p:nvPr/>
          </p:nvSpPr>
          <p:spPr>
            <a:xfrm>
              <a:off x="1298946" y="4101307"/>
              <a:ext cx="153266" cy="16511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6" name="Rectangle 65"/>
            <p:cNvSpPr/>
            <p:nvPr/>
          </p:nvSpPr>
          <p:spPr>
            <a:xfrm>
              <a:off x="1516421" y="4101307"/>
              <a:ext cx="153266" cy="16511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7" name="Rectangle 66"/>
            <p:cNvSpPr/>
            <p:nvPr/>
          </p:nvSpPr>
          <p:spPr>
            <a:xfrm>
              <a:off x="645910" y="4364075"/>
              <a:ext cx="153266" cy="16511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8" name="Rectangle 67"/>
            <p:cNvSpPr/>
            <p:nvPr/>
          </p:nvSpPr>
          <p:spPr>
            <a:xfrm>
              <a:off x="863385" y="4364075"/>
              <a:ext cx="153266" cy="16511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9" name="Rectangle 68"/>
            <p:cNvSpPr/>
            <p:nvPr/>
          </p:nvSpPr>
          <p:spPr>
            <a:xfrm>
              <a:off x="1078517" y="4364075"/>
              <a:ext cx="153266" cy="16511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0" name="Rectangle 69"/>
            <p:cNvSpPr/>
            <p:nvPr/>
          </p:nvSpPr>
          <p:spPr>
            <a:xfrm>
              <a:off x="1297469" y="4364075"/>
              <a:ext cx="153266" cy="16511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1" name="Rectangle 70"/>
            <p:cNvSpPr/>
            <p:nvPr/>
          </p:nvSpPr>
          <p:spPr>
            <a:xfrm>
              <a:off x="1514944" y="4364075"/>
              <a:ext cx="153266" cy="16511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2" name="Rectangle 71"/>
            <p:cNvSpPr/>
            <p:nvPr/>
          </p:nvSpPr>
          <p:spPr>
            <a:xfrm>
              <a:off x="648253" y="4615896"/>
              <a:ext cx="153266" cy="16511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3" name="Rectangle 72"/>
            <p:cNvSpPr/>
            <p:nvPr/>
          </p:nvSpPr>
          <p:spPr>
            <a:xfrm>
              <a:off x="865728" y="4615896"/>
              <a:ext cx="153266" cy="16511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4" name="Rectangle 73"/>
            <p:cNvSpPr/>
            <p:nvPr/>
          </p:nvSpPr>
          <p:spPr>
            <a:xfrm>
              <a:off x="1080860" y="4615896"/>
              <a:ext cx="153266" cy="16511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5" name="Rectangle 74"/>
            <p:cNvSpPr/>
            <p:nvPr/>
          </p:nvSpPr>
          <p:spPr>
            <a:xfrm>
              <a:off x="1299812" y="4615896"/>
              <a:ext cx="153266" cy="16511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6" name="Rectangle 75"/>
            <p:cNvSpPr/>
            <p:nvPr/>
          </p:nvSpPr>
          <p:spPr>
            <a:xfrm>
              <a:off x="1517287" y="4615896"/>
              <a:ext cx="153266" cy="16511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sp>
        <p:nvSpPr>
          <p:cNvPr id="77" name="TextBox 76"/>
          <p:cNvSpPr txBox="1"/>
          <p:nvPr/>
        </p:nvSpPr>
        <p:spPr>
          <a:xfrm>
            <a:off x="2649276" y="5607891"/>
            <a:ext cx="5725087" cy="646331"/>
          </a:xfrm>
          <a:prstGeom prst="rect">
            <a:avLst/>
          </a:prstGeom>
          <a:noFill/>
        </p:spPr>
        <p:txBody>
          <a:bodyPr wrap="square" rtlCol="0">
            <a:spAutoFit/>
          </a:bodyPr>
          <a:lstStyle/>
          <a:p>
            <a:r>
              <a:rPr lang="en-US" sz="1800" dirty="0" smtClean="0"/>
              <a:t>2D Square: Spherical or single axis focus, imaging in 3D, more complex design and manufacturing</a:t>
            </a:r>
            <a:endParaRPr lang="en-US" sz="1800" dirty="0"/>
          </a:p>
        </p:txBody>
      </p:sp>
      <p:cxnSp>
        <p:nvCxnSpPr>
          <p:cNvPr id="45" name="Straight Connector 44"/>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395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THI include reduced artefacts and improved spatial resolution</a:t>
            </a:r>
            <a:endParaRPr lang="en-US" dirty="0"/>
          </a:p>
        </p:txBody>
      </p:sp>
      <p:pic>
        <p:nvPicPr>
          <p:cNvPr id="3" name="Picture 2"/>
          <p:cNvPicPr>
            <a:picLocks noChangeAspect="1"/>
          </p:cNvPicPr>
          <p:nvPr/>
        </p:nvPicPr>
        <p:blipFill>
          <a:blip r:embed="rId3"/>
          <a:stretch>
            <a:fillRect/>
          </a:stretch>
        </p:blipFill>
        <p:spPr>
          <a:xfrm>
            <a:off x="2613166" y="1939848"/>
            <a:ext cx="3458450" cy="4552391"/>
          </a:xfrm>
          <a:prstGeom prst="rect">
            <a:avLst/>
          </a:prstGeom>
        </p:spPr>
      </p:pic>
      <p:sp>
        <p:nvSpPr>
          <p:cNvPr id="4" name="TextBox 3"/>
          <p:cNvSpPr txBox="1"/>
          <p:nvPr/>
        </p:nvSpPr>
        <p:spPr>
          <a:xfrm>
            <a:off x="6811310" y="6627168"/>
            <a:ext cx="2332690" cy="230832"/>
          </a:xfrm>
          <a:prstGeom prst="rect">
            <a:avLst/>
          </a:prstGeom>
          <a:noFill/>
        </p:spPr>
        <p:txBody>
          <a:bodyPr wrap="none" rtlCol="0">
            <a:spAutoFit/>
          </a:bodyPr>
          <a:lstStyle/>
          <a:p>
            <a:r>
              <a:rPr lang="en-US" sz="900" dirty="0" err="1" smtClean="0"/>
              <a:t>Uppal</a:t>
            </a:r>
            <a:r>
              <a:rPr lang="en-US" sz="900" dirty="0" smtClean="0"/>
              <a:t> </a:t>
            </a:r>
            <a:r>
              <a:rPr lang="en-US" sz="900" i="1" dirty="0" smtClean="0"/>
              <a:t>et al </a:t>
            </a:r>
            <a:r>
              <a:rPr lang="en-US" sz="900" dirty="0" smtClean="0"/>
              <a:t>(2010) </a:t>
            </a:r>
            <a:r>
              <a:rPr lang="en-US" sz="900" dirty="0" err="1" smtClean="0"/>
              <a:t>Australas</a:t>
            </a:r>
            <a:r>
              <a:rPr lang="en-US" sz="900" dirty="0" smtClean="0"/>
              <a:t> J Ultrasound Med</a:t>
            </a:r>
            <a:endParaRPr lang="en-US" sz="900" dirty="0"/>
          </a:p>
        </p:txBody>
      </p:sp>
      <p:cxnSp>
        <p:nvCxnSpPr>
          <p:cNvPr id="5" name="Straight Connector 4"/>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10402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Modern transducers have wide bandwidth so can be tuned to receive echoes at higher harmonics</a:t>
            </a:r>
            <a:endParaRPr lang="en-US" dirty="0"/>
          </a:p>
        </p:txBody>
      </p:sp>
      <p:sp>
        <p:nvSpPr>
          <p:cNvPr id="6" name="Freeform 5"/>
          <p:cNvSpPr/>
          <p:nvPr/>
        </p:nvSpPr>
        <p:spPr>
          <a:xfrm>
            <a:off x="1084480" y="2106273"/>
            <a:ext cx="797455" cy="991069"/>
          </a:xfrm>
          <a:custGeom>
            <a:avLst/>
            <a:gdLst>
              <a:gd name="connsiteX0" fmla="*/ 0 w 552450"/>
              <a:gd name="connsiteY0" fmla="*/ 861292 h 862842"/>
              <a:gd name="connsiteX1" fmla="*/ 146050 w 552450"/>
              <a:gd name="connsiteY1" fmla="*/ 740642 h 862842"/>
              <a:gd name="connsiteX2" fmla="*/ 247650 w 552450"/>
              <a:gd name="connsiteY2" fmla="*/ 99292 h 862842"/>
              <a:gd name="connsiteX3" fmla="*/ 317500 w 552450"/>
              <a:gd name="connsiteY3" fmla="*/ 4042 h 862842"/>
              <a:gd name="connsiteX4" fmla="*/ 368300 w 552450"/>
              <a:gd name="connsiteY4" fmla="*/ 118342 h 862842"/>
              <a:gd name="connsiteX5" fmla="*/ 444500 w 552450"/>
              <a:gd name="connsiteY5" fmla="*/ 759692 h 862842"/>
              <a:gd name="connsiteX6" fmla="*/ 552450 w 552450"/>
              <a:gd name="connsiteY6" fmla="*/ 861292 h 86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862842">
                <a:moveTo>
                  <a:pt x="0" y="861292"/>
                </a:moveTo>
                <a:cubicBezTo>
                  <a:pt x="52387" y="864467"/>
                  <a:pt x="104775" y="867642"/>
                  <a:pt x="146050" y="740642"/>
                </a:cubicBezTo>
                <a:cubicBezTo>
                  <a:pt x="187325" y="613642"/>
                  <a:pt x="219075" y="222059"/>
                  <a:pt x="247650" y="99292"/>
                </a:cubicBezTo>
                <a:cubicBezTo>
                  <a:pt x="276225" y="-23475"/>
                  <a:pt x="297392" y="867"/>
                  <a:pt x="317500" y="4042"/>
                </a:cubicBezTo>
                <a:cubicBezTo>
                  <a:pt x="337608" y="7217"/>
                  <a:pt x="347133" y="-7600"/>
                  <a:pt x="368300" y="118342"/>
                </a:cubicBezTo>
                <a:cubicBezTo>
                  <a:pt x="389467" y="244284"/>
                  <a:pt x="413808" y="635867"/>
                  <a:pt x="444500" y="759692"/>
                </a:cubicBezTo>
                <a:cubicBezTo>
                  <a:pt x="475192" y="883517"/>
                  <a:pt x="552450" y="861292"/>
                  <a:pt x="552450" y="861292"/>
                </a:cubicBezTo>
              </a:path>
            </a:pathLst>
          </a:custGeom>
          <a:ln>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 name="Straight Arrow Connector 6"/>
          <p:cNvCxnSpPr/>
          <p:nvPr/>
        </p:nvCxnSpPr>
        <p:spPr>
          <a:xfrm>
            <a:off x="647630" y="3097342"/>
            <a:ext cx="2504230"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647630" y="1921360"/>
            <a:ext cx="0" cy="117598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151860" y="2890459"/>
            <a:ext cx="948572" cy="307777"/>
          </a:xfrm>
          <a:prstGeom prst="rect">
            <a:avLst/>
          </a:prstGeom>
          <a:noFill/>
        </p:spPr>
        <p:txBody>
          <a:bodyPr wrap="none" rtlCol="0">
            <a:spAutoFit/>
          </a:bodyPr>
          <a:lstStyle/>
          <a:p>
            <a:r>
              <a:rPr lang="en-US" sz="1400" dirty="0" smtClean="0"/>
              <a:t>Frequency</a:t>
            </a:r>
            <a:endParaRPr lang="en-US" sz="1400" dirty="0"/>
          </a:p>
        </p:txBody>
      </p:sp>
      <p:sp>
        <p:nvSpPr>
          <p:cNvPr id="20" name="TextBox 19"/>
          <p:cNvSpPr txBox="1"/>
          <p:nvPr/>
        </p:nvSpPr>
        <p:spPr>
          <a:xfrm rot="16200000">
            <a:off x="-16210" y="2361166"/>
            <a:ext cx="946819" cy="307777"/>
          </a:xfrm>
          <a:prstGeom prst="rect">
            <a:avLst/>
          </a:prstGeom>
          <a:noFill/>
        </p:spPr>
        <p:txBody>
          <a:bodyPr wrap="none" rtlCol="0">
            <a:spAutoFit/>
          </a:bodyPr>
          <a:lstStyle/>
          <a:p>
            <a:r>
              <a:rPr lang="en-US" sz="1400" dirty="0" smtClean="0"/>
              <a:t>Amplitude</a:t>
            </a:r>
            <a:endParaRPr lang="en-US" sz="1400" dirty="0"/>
          </a:p>
        </p:txBody>
      </p:sp>
      <p:sp>
        <p:nvSpPr>
          <p:cNvPr id="23" name="TextBox 22"/>
          <p:cNvSpPr txBox="1"/>
          <p:nvPr/>
        </p:nvSpPr>
        <p:spPr>
          <a:xfrm>
            <a:off x="2134786" y="1921360"/>
            <a:ext cx="1319667" cy="369332"/>
          </a:xfrm>
          <a:prstGeom prst="rect">
            <a:avLst/>
          </a:prstGeom>
          <a:noFill/>
        </p:spPr>
        <p:txBody>
          <a:bodyPr wrap="none" rtlCol="0">
            <a:spAutoFit/>
          </a:bodyPr>
          <a:lstStyle/>
          <a:p>
            <a:r>
              <a:rPr lang="en-US" dirty="0" smtClean="0"/>
              <a:t>Transmitted</a:t>
            </a:r>
            <a:endParaRPr lang="en-US" dirty="0"/>
          </a:p>
        </p:txBody>
      </p:sp>
      <p:sp>
        <p:nvSpPr>
          <p:cNvPr id="25" name="TextBox 24"/>
          <p:cNvSpPr txBox="1"/>
          <p:nvPr/>
        </p:nvSpPr>
        <p:spPr>
          <a:xfrm>
            <a:off x="1346558" y="3097342"/>
            <a:ext cx="333107" cy="369332"/>
          </a:xfrm>
          <a:prstGeom prst="rect">
            <a:avLst/>
          </a:prstGeom>
          <a:noFill/>
        </p:spPr>
        <p:txBody>
          <a:bodyPr wrap="none" rtlCol="0">
            <a:spAutoFit/>
          </a:bodyPr>
          <a:lstStyle/>
          <a:p>
            <a:r>
              <a:rPr lang="en-US" dirty="0" smtClean="0"/>
              <a:t>f</a:t>
            </a:r>
            <a:r>
              <a:rPr lang="en-US" baseline="-25000" dirty="0" smtClean="0"/>
              <a:t>0</a:t>
            </a:r>
            <a:endParaRPr lang="en-US" dirty="0"/>
          </a:p>
        </p:txBody>
      </p:sp>
      <p:grpSp>
        <p:nvGrpSpPr>
          <p:cNvPr id="3" name="Group 2"/>
          <p:cNvGrpSpPr/>
          <p:nvPr/>
        </p:nvGrpSpPr>
        <p:grpSpPr>
          <a:xfrm>
            <a:off x="307049" y="3714853"/>
            <a:ext cx="3793383" cy="1540364"/>
            <a:chOff x="307049" y="3714853"/>
            <a:chExt cx="3793383" cy="1540364"/>
          </a:xfrm>
        </p:grpSpPr>
        <p:sp>
          <p:nvSpPr>
            <p:cNvPr id="11" name="Freeform 10"/>
            <p:cNvSpPr/>
            <p:nvPr/>
          </p:nvSpPr>
          <p:spPr>
            <a:xfrm>
              <a:off x="1084480" y="3899766"/>
              <a:ext cx="797455" cy="991069"/>
            </a:xfrm>
            <a:custGeom>
              <a:avLst/>
              <a:gdLst>
                <a:gd name="connsiteX0" fmla="*/ 0 w 552450"/>
                <a:gd name="connsiteY0" fmla="*/ 861292 h 862842"/>
                <a:gd name="connsiteX1" fmla="*/ 146050 w 552450"/>
                <a:gd name="connsiteY1" fmla="*/ 740642 h 862842"/>
                <a:gd name="connsiteX2" fmla="*/ 247650 w 552450"/>
                <a:gd name="connsiteY2" fmla="*/ 99292 h 862842"/>
                <a:gd name="connsiteX3" fmla="*/ 317500 w 552450"/>
                <a:gd name="connsiteY3" fmla="*/ 4042 h 862842"/>
                <a:gd name="connsiteX4" fmla="*/ 368300 w 552450"/>
                <a:gd name="connsiteY4" fmla="*/ 118342 h 862842"/>
                <a:gd name="connsiteX5" fmla="*/ 444500 w 552450"/>
                <a:gd name="connsiteY5" fmla="*/ 759692 h 862842"/>
                <a:gd name="connsiteX6" fmla="*/ 552450 w 552450"/>
                <a:gd name="connsiteY6" fmla="*/ 861292 h 86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862842">
                  <a:moveTo>
                    <a:pt x="0" y="861292"/>
                  </a:moveTo>
                  <a:cubicBezTo>
                    <a:pt x="52387" y="864467"/>
                    <a:pt x="104775" y="867642"/>
                    <a:pt x="146050" y="740642"/>
                  </a:cubicBezTo>
                  <a:cubicBezTo>
                    <a:pt x="187325" y="613642"/>
                    <a:pt x="219075" y="222059"/>
                    <a:pt x="247650" y="99292"/>
                  </a:cubicBezTo>
                  <a:cubicBezTo>
                    <a:pt x="276225" y="-23475"/>
                    <a:pt x="297392" y="867"/>
                    <a:pt x="317500" y="4042"/>
                  </a:cubicBezTo>
                  <a:cubicBezTo>
                    <a:pt x="337608" y="7217"/>
                    <a:pt x="347133" y="-7600"/>
                    <a:pt x="368300" y="118342"/>
                  </a:cubicBezTo>
                  <a:cubicBezTo>
                    <a:pt x="389467" y="244284"/>
                    <a:pt x="413808" y="635867"/>
                    <a:pt x="444500" y="759692"/>
                  </a:cubicBezTo>
                  <a:cubicBezTo>
                    <a:pt x="475192" y="883517"/>
                    <a:pt x="552450" y="861292"/>
                    <a:pt x="552450" y="861292"/>
                  </a:cubicBezTo>
                </a:path>
              </a:pathLst>
            </a:custGeom>
            <a:ln>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Arrow Connector 11"/>
            <p:cNvCxnSpPr/>
            <p:nvPr/>
          </p:nvCxnSpPr>
          <p:spPr>
            <a:xfrm>
              <a:off x="647630" y="4890835"/>
              <a:ext cx="2504230"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647630" y="3714853"/>
              <a:ext cx="0" cy="117598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Freeform 13"/>
            <p:cNvSpPr/>
            <p:nvPr/>
          </p:nvSpPr>
          <p:spPr>
            <a:xfrm>
              <a:off x="2034335" y="4597245"/>
              <a:ext cx="797455" cy="293590"/>
            </a:xfrm>
            <a:custGeom>
              <a:avLst/>
              <a:gdLst>
                <a:gd name="connsiteX0" fmla="*/ 0 w 552450"/>
                <a:gd name="connsiteY0" fmla="*/ 861292 h 862842"/>
                <a:gd name="connsiteX1" fmla="*/ 146050 w 552450"/>
                <a:gd name="connsiteY1" fmla="*/ 740642 h 862842"/>
                <a:gd name="connsiteX2" fmla="*/ 247650 w 552450"/>
                <a:gd name="connsiteY2" fmla="*/ 99292 h 862842"/>
                <a:gd name="connsiteX3" fmla="*/ 317500 w 552450"/>
                <a:gd name="connsiteY3" fmla="*/ 4042 h 862842"/>
                <a:gd name="connsiteX4" fmla="*/ 368300 w 552450"/>
                <a:gd name="connsiteY4" fmla="*/ 118342 h 862842"/>
                <a:gd name="connsiteX5" fmla="*/ 444500 w 552450"/>
                <a:gd name="connsiteY5" fmla="*/ 759692 h 862842"/>
                <a:gd name="connsiteX6" fmla="*/ 552450 w 552450"/>
                <a:gd name="connsiteY6" fmla="*/ 861292 h 86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50" h="862842">
                  <a:moveTo>
                    <a:pt x="0" y="861292"/>
                  </a:moveTo>
                  <a:cubicBezTo>
                    <a:pt x="52387" y="864467"/>
                    <a:pt x="104775" y="867642"/>
                    <a:pt x="146050" y="740642"/>
                  </a:cubicBezTo>
                  <a:cubicBezTo>
                    <a:pt x="187325" y="613642"/>
                    <a:pt x="219075" y="222059"/>
                    <a:pt x="247650" y="99292"/>
                  </a:cubicBezTo>
                  <a:cubicBezTo>
                    <a:pt x="276225" y="-23475"/>
                    <a:pt x="297392" y="867"/>
                    <a:pt x="317500" y="4042"/>
                  </a:cubicBezTo>
                  <a:cubicBezTo>
                    <a:pt x="337608" y="7217"/>
                    <a:pt x="347133" y="-7600"/>
                    <a:pt x="368300" y="118342"/>
                  </a:cubicBezTo>
                  <a:cubicBezTo>
                    <a:pt x="389467" y="244284"/>
                    <a:pt x="413808" y="635867"/>
                    <a:pt x="444500" y="759692"/>
                  </a:cubicBezTo>
                  <a:cubicBezTo>
                    <a:pt x="475192" y="883517"/>
                    <a:pt x="552450" y="861292"/>
                    <a:pt x="552450" y="861292"/>
                  </a:cubicBezTo>
                </a:path>
              </a:pathLst>
            </a:custGeom>
            <a:ln>
              <a:solidFill>
                <a:schemeClr val="accent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rot="16200000">
              <a:off x="-12472" y="4154658"/>
              <a:ext cx="946819" cy="307777"/>
            </a:xfrm>
            <a:prstGeom prst="rect">
              <a:avLst/>
            </a:prstGeom>
            <a:noFill/>
          </p:spPr>
          <p:txBody>
            <a:bodyPr wrap="none" rtlCol="0">
              <a:spAutoFit/>
            </a:bodyPr>
            <a:lstStyle/>
            <a:p>
              <a:r>
                <a:rPr lang="en-US" sz="1400" dirty="0" smtClean="0"/>
                <a:t>Amplitude</a:t>
              </a:r>
              <a:endParaRPr lang="en-US" sz="1400" dirty="0"/>
            </a:p>
          </p:txBody>
        </p:sp>
        <p:sp>
          <p:nvSpPr>
            <p:cNvPr id="22" name="TextBox 21"/>
            <p:cNvSpPr txBox="1"/>
            <p:nvPr/>
          </p:nvSpPr>
          <p:spPr>
            <a:xfrm>
              <a:off x="3151860" y="4702927"/>
              <a:ext cx="948572" cy="307777"/>
            </a:xfrm>
            <a:prstGeom prst="rect">
              <a:avLst/>
            </a:prstGeom>
            <a:noFill/>
          </p:spPr>
          <p:txBody>
            <a:bodyPr wrap="none" rtlCol="0">
              <a:spAutoFit/>
            </a:bodyPr>
            <a:lstStyle/>
            <a:p>
              <a:r>
                <a:rPr lang="en-US" sz="1400" dirty="0" smtClean="0"/>
                <a:t>Frequency</a:t>
              </a:r>
              <a:endParaRPr lang="en-US" sz="1400" dirty="0"/>
            </a:p>
          </p:txBody>
        </p:sp>
        <p:sp>
          <p:nvSpPr>
            <p:cNvPr id="24" name="TextBox 23"/>
            <p:cNvSpPr txBox="1"/>
            <p:nvPr/>
          </p:nvSpPr>
          <p:spPr>
            <a:xfrm>
              <a:off x="2171956" y="3835137"/>
              <a:ext cx="1030676" cy="369332"/>
            </a:xfrm>
            <a:prstGeom prst="rect">
              <a:avLst/>
            </a:prstGeom>
            <a:noFill/>
          </p:spPr>
          <p:txBody>
            <a:bodyPr wrap="none" rtlCol="0">
              <a:spAutoFit/>
            </a:bodyPr>
            <a:lstStyle/>
            <a:p>
              <a:r>
                <a:rPr lang="en-US" dirty="0" smtClean="0"/>
                <a:t>Received</a:t>
              </a:r>
              <a:endParaRPr lang="en-US" dirty="0"/>
            </a:p>
          </p:txBody>
        </p:sp>
        <p:sp>
          <p:nvSpPr>
            <p:cNvPr id="26" name="TextBox 25"/>
            <p:cNvSpPr txBox="1"/>
            <p:nvPr/>
          </p:nvSpPr>
          <p:spPr>
            <a:xfrm>
              <a:off x="1332404" y="4885885"/>
              <a:ext cx="333107" cy="369332"/>
            </a:xfrm>
            <a:prstGeom prst="rect">
              <a:avLst/>
            </a:prstGeom>
            <a:noFill/>
          </p:spPr>
          <p:txBody>
            <a:bodyPr wrap="none" rtlCol="0">
              <a:spAutoFit/>
            </a:bodyPr>
            <a:lstStyle/>
            <a:p>
              <a:r>
                <a:rPr lang="en-US" dirty="0" smtClean="0"/>
                <a:t>f</a:t>
              </a:r>
              <a:r>
                <a:rPr lang="en-US" baseline="-25000" dirty="0" smtClean="0"/>
                <a:t>0</a:t>
              </a:r>
              <a:endParaRPr lang="en-US" dirty="0"/>
            </a:p>
          </p:txBody>
        </p:sp>
        <p:sp>
          <p:nvSpPr>
            <p:cNvPr id="27" name="TextBox 26"/>
            <p:cNvSpPr txBox="1"/>
            <p:nvPr/>
          </p:nvSpPr>
          <p:spPr>
            <a:xfrm>
              <a:off x="2254342" y="4880935"/>
              <a:ext cx="450101" cy="369332"/>
            </a:xfrm>
            <a:prstGeom prst="rect">
              <a:avLst/>
            </a:prstGeom>
            <a:noFill/>
          </p:spPr>
          <p:txBody>
            <a:bodyPr wrap="none" rtlCol="0">
              <a:spAutoFit/>
            </a:bodyPr>
            <a:lstStyle/>
            <a:p>
              <a:r>
                <a:rPr lang="en-US" dirty="0" smtClean="0"/>
                <a:t>2f</a:t>
              </a:r>
              <a:r>
                <a:rPr lang="en-US" baseline="-25000" dirty="0" smtClean="0"/>
                <a:t>0</a:t>
              </a:r>
              <a:endParaRPr lang="en-US" dirty="0"/>
            </a:p>
          </p:txBody>
        </p:sp>
      </p:grpSp>
      <p:grpSp>
        <p:nvGrpSpPr>
          <p:cNvPr id="54" name="Group 53"/>
          <p:cNvGrpSpPr/>
          <p:nvPr/>
        </p:nvGrpSpPr>
        <p:grpSpPr>
          <a:xfrm>
            <a:off x="2034335" y="1760583"/>
            <a:ext cx="6652465" cy="3863734"/>
            <a:chOff x="2034335" y="1760583"/>
            <a:chExt cx="6652465" cy="3863734"/>
          </a:xfrm>
        </p:grpSpPr>
        <p:sp>
          <p:nvSpPr>
            <p:cNvPr id="28" name="Oval 27"/>
            <p:cNvSpPr/>
            <p:nvPr/>
          </p:nvSpPr>
          <p:spPr>
            <a:xfrm>
              <a:off x="2034335" y="4157353"/>
              <a:ext cx="1095818" cy="1466964"/>
            </a:xfrm>
            <a:prstGeom prst="ellipse">
              <a:avLst/>
            </a:prstGeom>
            <a:noFill/>
            <a:ln w="19050" cmpd="sng">
              <a:solidFill>
                <a:schemeClr val="accent5"/>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a:off x="5595937" y="1984353"/>
              <a:ext cx="2254357" cy="974996"/>
            </a:xfrm>
            <a:custGeom>
              <a:avLst/>
              <a:gdLst>
                <a:gd name="connsiteX0" fmla="*/ 0 w 3054386"/>
                <a:gd name="connsiteY0" fmla="*/ 1426623 h 1459469"/>
                <a:gd name="connsiteX1" fmla="*/ 164214 w 3054386"/>
                <a:gd name="connsiteY1" fmla="*/ 977726 h 1459469"/>
                <a:gd name="connsiteX2" fmla="*/ 426957 w 3054386"/>
                <a:gd name="connsiteY2" fmla="*/ 912033 h 1459469"/>
                <a:gd name="connsiteX3" fmla="*/ 569276 w 3054386"/>
                <a:gd name="connsiteY3" fmla="*/ 1065315 h 1459469"/>
                <a:gd name="connsiteX4" fmla="*/ 645909 w 3054386"/>
                <a:gd name="connsiteY4" fmla="*/ 714956 h 1459469"/>
                <a:gd name="connsiteX5" fmla="*/ 875810 w 3054386"/>
                <a:gd name="connsiteY5" fmla="*/ 517880 h 1459469"/>
                <a:gd name="connsiteX6" fmla="*/ 1061919 w 3054386"/>
                <a:gd name="connsiteY6" fmla="*/ 605469 h 1459469"/>
                <a:gd name="connsiteX7" fmla="*/ 1105710 w 3054386"/>
                <a:gd name="connsiteY7" fmla="*/ 682110 h 1459469"/>
                <a:gd name="connsiteX8" fmla="*/ 1204238 w 3054386"/>
                <a:gd name="connsiteY8" fmla="*/ 342700 h 1459469"/>
                <a:gd name="connsiteX9" fmla="*/ 1368452 w 3054386"/>
                <a:gd name="connsiteY9" fmla="*/ 58034 h 1459469"/>
                <a:gd name="connsiteX10" fmla="*/ 1521719 w 3054386"/>
                <a:gd name="connsiteY10" fmla="*/ 3290 h 1459469"/>
                <a:gd name="connsiteX11" fmla="*/ 1762567 w 3054386"/>
                <a:gd name="connsiteY11" fmla="*/ 112777 h 1459469"/>
                <a:gd name="connsiteX12" fmla="*/ 1861095 w 3054386"/>
                <a:gd name="connsiteY12" fmla="*/ 331752 h 1459469"/>
                <a:gd name="connsiteX13" fmla="*/ 1926781 w 3054386"/>
                <a:gd name="connsiteY13" fmla="*/ 583572 h 1459469"/>
                <a:gd name="connsiteX14" fmla="*/ 1948676 w 3054386"/>
                <a:gd name="connsiteY14" fmla="*/ 682110 h 1459469"/>
                <a:gd name="connsiteX15" fmla="*/ 2036257 w 3054386"/>
                <a:gd name="connsiteY15" fmla="*/ 561675 h 1459469"/>
                <a:gd name="connsiteX16" fmla="*/ 2178576 w 3054386"/>
                <a:gd name="connsiteY16" fmla="*/ 506931 h 1459469"/>
                <a:gd name="connsiteX17" fmla="*/ 2266157 w 3054386"/>
                <a:gd name="connsiteY17" fmla="*/ 561675 h 1459469"/>
                <a:gd name="connsiteX18" fmla="*/ 2408476 w 3054386"/>
                <a:gd name="connsiteY18" fmla="*/ 714956 h 1459469"/>
                <a:gd name="connsiteX19" fmla="*/ 2463214 w 3054386"/>
                <a:gd name="connsiteY19" fmla="*/ 901085 h 1459469"/>
                <a:gd name="connsiteX20" fmla="*/ 2496057 w 3054386"/>
                <a:gd name="connsiteY20" fmla="*/ 1021520 h 1459469"/>
                <a:gd name="connsiteX21" fmla="*/ 2627429 w 3054386"/>
                <a:gd name="connsiteY21" fmla="*/ 901085 h 1459469"/>
                <a:gd name="connsiteX22" fmla="*/ 2747853 w 3054386"/>
                <a:gd name="connsiteY22" fmla="*/ 868238 h 1459469"/>
                <a:gd name="connsiteX23" fmla="*/ 2890172 w 3054386"/>
                <a:gd name="connsiteY23" fmla="*/ 988674 h 1459469"/>
                <a:gd name="connsiteX24" fmla="*/ 2999648 w 3054386"/>
                <a:gd name="connsiteY24" fmla="*/ 1163854 h 1459469"/>
                <a:gd name="connsiteX25" fmla="*/ 3032491 w 3054386"/>
                <a:gd name="connsiteY25" fmla="*/ 1328084 h 1459469"/>
                <a:gd name="connsiteX26" fmla="*/ 3054386 w 3054386"/>
                <a:gd name="connsiteY26" fmla="*/ 1459469 h 145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54386" h="1459469">
                  <a:moveTo>
                    <a:pt x="0" y="1426623"/>
                  </a:moveTo>
                  <a:cubicBezTo>
                    <a:pt x="46527" y="1245057"/>
                    <a:pt x="93055" y="1063491"/>
                    <a:pt x="164214" y="977726"/>
                  </a:cubicBezTo>
                  <a:cubicBezTo>
                    <a:pt x="235373" y="891961"/>
                    <a:pt x="359447" y="897435"/>
                    <a:pt x="426957" y="912033"/>
                  </a:cubicBezTo>
                  <a:cubicBezTo>
                    <a:pt x="494467" y="926631"/>
                    <a:pt x="532784" y="1098161"/>
                    <a:pt x="569276" y="1065315"/>
                  </a:cubicBezTo>
                  <a:cubicBezTo>
                    <a:pt x="605768" y="1032469"/>
                    <a:pt x="594820" y="806195"/>
                    <a:pt x="645909" y="714956"/>
                  </a:cubicBezTo>
                  <a:cubicBezTo>
                    <a:pt x="696998" y="623717"/>
                    <a:pt x="806475" y="536128"/>
                    <a:pt x="875810" y="517880"/>
                  </a:cubicBezTo>
                  <a:cubicBezTo>
                    <a:pt x="945145" y="499632"/>
                    <a:pt x="1023602" y="578097"/>
                    <a:pt x="1061919" y="605469"/>
                  </a:cubicBezTo>
                  <a:cubicBezTo>
                    <a:pt x="1100236" y="632841"/>
                    <a:pt x="1081990" y="725905"/>
                    <a:pt x="1105710" y="682110"/>
                  </a:cubicBezTo>
                  <a:cubicBezTo>
                    <a:pt x="1129430" y="638315"/>
                    <a:pt x="1160448" y="446713"/>
                    <a:pt x="1204238" y="342700"/>
                  </a:cubicBezTo>
                  <a:cubicBezTo>
                    <a:pt x="1248028" y="238687"/>
                    <a:pt x="1315539" y="114602"/>
                    <a:pt x="1368452" y="58034"/>
                  </a:cubicBezTo>
                  <a:cubicBezTo>
                    <a:pt x="1421365" y="1466"/>
                    <a:pt x="1456033" y="-5834"/>
                    <a:pt x="1521719" y="3290"/>
                  </a:cubicBezTo>
                  <a:cubicBezTo>
                    <a:pt x="1587405" y="12414"/>
                    <a:pt x="1706004" y="58033"/>
                    <a:pt x="1762567" y="112777"/>
                  </a:cubicBezTo>
                  <a:cubicBezTo>
                    <a:pt x="1819130" y="167521"/>
                    <a:pt x="1833726" y="253286"/>
                    <a:pt x="1861095" y="331752"/>
                  </a:cubicBezTo>
                  <a:cubicBezTo>
                    <a:pt x="1888464" y="410218"/>
                    <a:pt x="1912184" y="525179"/>
                    <a:pt x="1926781" y="583572"/>
                  </a:cubicBezTo>
                  <a:cubicBezTo>
                    <a:pt x="1941378" y="641965"/>
                    <a:pt x="1930430" y="685759"/>
                    <a:pt x="1948676" y="682110"/>
                  </a:cubicBezTo>
                  <a:cubicBezTo>
                    <a:pt x="1966922" y="678461"/>
                    <a:pt x="1997940" y="590871"/>
                    <a:pt x="2036257" y="561675"/>
                  </a:cubicBezTo>
                  <a:cubicBezTo>
                    <a:pt x="2074574" y="532479"/>
                    <a:pt x="2140259" y="506931"/>
                    <a:pt x="2178576" y="506931"/>
                  </a:cubicBezTo>
                  <a:cubicBezTo>
                    <a:pt x="2216893" y="506931"/>
                    <a:pt x="2227840" y="527004"/>
                    <a:pt x="2266157" y="561675"/>
                  </a:cubicBezTo>
                  <a:cubicBezTo>
                    <a:pt x="2304474" y="596346"/>
                    <a:pt x="2375633" y="658388"/>
                    <a:pt x="2408476" y="714956"/>
                  </a:cubicBezTo>
                  <a:cubicBezTo>
                    <a:pt x="2441319" y="771524"/>
                    <a:pt x="2448617" y="849991"/>
                    <a:pt x="2463214" y="901085"/>
                  </a:cubicBezTo>
                  <a:cubicBezTo>
                    <a:pt x="2477811" y="952179"/>
                    <a:pt x="2468688" y="1021520"/>
                    <a:pt x="2496057" y="1021520"/>
                  </a:cubicBezTo>
                  <a:cubicBezTo>
                    <a:pt x="2523426" y="1021520"/>
                    <a:pt x="2585463" y="926632"/>
                    <a:pt x="2627429" y="901085"/>
                  </a:cubicBezTo>
                  <a:cubicBezTo>
                    <a:pt x="2669395" y="875538"/>
                    <a:pt x="2704063" y="853640"/>
                    <a:pt x="2747853" y="868238"/>
                  </a:cubicBezTo>
                  <a:cubicBezTo>
                    <a:pt x="2791643" y="882836"/>
                    <a:pt x="2848206" y="939405"/>
                    <a:pt x="2890172" y="988674"/>
                  </a:cubicBezTo>
                  <a:cubicBezTo>
                    <a:pt x="2932138" y="1037943"/>
                    <a:pt x="2975928" y="1107286"/>
                    <a:pt x="2999648" y="1163854"/>
                  </a:cubicBezTo>
                  <a:cubicBezTo>
                    <a:pt x="3023368" y="1220422"/>
                    <a:pt x="3023368" y="1278815"/>
                    <a:pt x="3032491" y="1328084"/>
                  </a:cubicBezTo>
                  <a:cubicBezTo>
                    <a:pt x="3041614" y="1377353"/>
                    <a:pt x="3054386" y="1459469"/>
                    <a:pt x="3054386" y="1459469"/>
                  </a:cubicBezTo>
                </a:path>
              </a:pathLst>
            </a:custGeom>
            <a:ln>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Freeform 34"/>
            <p:cNvSpPr/>
            <p:nvPr/>
          </p:nvSpPr>
          <p:spPr>
            <a:xfrm>
              <a:off x="6285635" y="2682311"/>
              <a:ext cx="853915" cy="256280"/>
            </a:xfrm>
            <a:custGeom>
              <a:avLst/>
              <a:gdLst>
                <a:gd name="connsiteX0" fmla="*/ 0 w 853915"/>
                <a:gd name="connsiteY0" fmla="*/ 256280 h 256280"/>
                <a:gd name="connsiteX1" fmla="*/ 120424 w 853915"/>
                <a:gd name="connsiteY1" fmla="*/ 201537 h 256280"/>
                <a:gd name="connsiteX2" fmla="*/ 208005 w 853915"/>
                <a:gd name="connsiteY2" fmla="*/ 201537 h 256280"/>
                <a:gd name="connsiteX3" fmla="*/ 284638 w 853915"/>
                <a:gd name="connsiteY3" fmla="*/ 70152 h 256280"/>
                <a:gd name="connsiteX4" fmla="*/ 394114 w 853915"/>
                <a:gd name="connsiteY4" fmla="*/ 4460 h 256280"/>
                <a:gd name="connsiteX5" fmla="*/ 514538 w 853915"/>
                <a:gd name="connsiteY5" fmla="*/ 15409 h 256280"/>
                <a:gd name="connsiteX6" fmla="*/ 602119 w 853915"/>
                <a:gd name="connsiteY6" fmla="*/ 92050 h 256280"/>
                <a:gd name="connsiteX7" fmla="*/ 678753 w 853915"/>
                <a:gd name="connsiteY7" fmla="*/ 179639 h 256280"/>
                <a:gd name="connsiteX8" fmla="*/ 744438 w 853915"/>
                <a:gd name="connsiteY8" fmla="*/ 190588 h 256280"/>
                <a:gd name="connsiteX9" fmla="*/ 821072 w 853915"/>
                <a:gd name="connsiteY9" fmla="*/ 223434 h 256280"/>
                <a:gd name="connsiteX10" fmla="*/ 853915 w 853915"/>
                <a:gd name="connsiteY10" fmla="*/ 256280 h 25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3915" h="256280">
                  <a:moveTo>
                    <a:pt x="0" y="256280"/>
                  </a:moveTo>
                  <a:cubicBezTo>
                    <a:pt x="42878" y="233470"/>
                    <a:pt x="85757" y="210661"/>
                    <a:pt x="120424" y="201537"/>
                  </a:cubicBezTo>
                  <a:cubicBezTo>
                    <a:pt x="155091" y="192413"/>
                    <a:pt x="180636" y="223434"/>
                    <a:pt x="208005" y="201537"/>
                  </a:cubicBezTo>
                  <a:cubicBezTo>
                    <a:pt x="235374" y="179639"/>
                    <a:pt x="253620" y="102998"/>
                    <a:pt x="284638" y="70152"/>
                  </a:cubicBezTo>
                  <a:cubicBezTo>
                    <a:pt x="315656" y="37306"/>
                    <a:pt x="355797" y="13584"/>
                    <a:pt x="394114" y="4460"/>
                  </a:cubicBezTo>
                  <a:cubicBezTo>
                    <a:pt x="432431" y="-4664"/>
                    <a:pt x="479871" y="811"/>
                    <a:pt x="514538" y="15409"/>
                  </a:cubicBezTo>
                  <a:cubicBezTo>
                    <a:pt x="549206" y="30007"/>
                    <a:pt x="574750" y="64678"/>
                    <a:pt x="602119" y="92050"/>
                  </a:cubicBezTo>
                  <a:cubicBezTo>
                    <a:pt x="629488" y="119422"/>
                    <a:pt x="655033" y="163216"/>
                    <a:pt x="678753" y="179639"/>
                  </a:cubicBezTo>
                  <a:cubicBezTo>
                    <a:pt x="702473" y="196062"/>
                    <a:pt x="720718" y="183289"/>
                    <a:pt x="744438" y="190588"/>
                  </a:cubicBezTo>
                  <a:cubicBezTo>
                    <a:pt x="768158" y="197887"/>
                    <a:pt x="802826" y="212485"/>
                    <a:pt x="821072" y="223434"/>
                  </a:cubicBezTo>
                  <a:cubicBezTo>
                    <a:pt x="839318" y="234383"/>
                    <a:pt x="853915" y="256280"/>
                    <a:pt x="853915" y="256280"/>
                  </a:cubicBezTo>
                </a:path>
              </a:pathLst>
            </a:custGeom>
            <a:ln>
              <a:solidFill>
                <a:srgbClr val="604A7B"/>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6" name="Straight Arrow Connector 35"/>
            <p:cNvCxnSpPr/>
            <p:nvPr/>
          </p:nvCxnSpPr>
          <p:spPr>
            <a:xfrm>
              <a:off x="5552145" y="2936565"/>
              <a:ext cx="2504230"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6712593" y="1760583"/>
              <a:ext cx="0" cy="117598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Freeform 37"/>
            <p:cNvSpPr/>
            <p:nvPr/>
          </p:nvSpPr>
          <p:spPr>
            <a:xfrm>
              <a:off x="6275538" y="1984353"/>
              <a:ext cx="853915" cy="967943"/>
            </a:xfrm>
            <a:custGeom>
              <a:avLst/>
              <a:gdLst>
                <a:gd name="connsiteX0" fmla="*/ 0 w 853915"/>
                <a:gd name="connsiteY0" fmla="*/ 256280 h 256280"/>
                <a:gd name="connsiteX1" fmla="*/ 120424 w 853915"/>
                <a:gd name="connsiteY1" fmla="*/ 201537 h 256280"/>
                <a:gd name="connsiteX2" fmla="*/ 208005 w 853915"/>
                <a:gd name="connsiteY2" fmla="*/ 201537 h 256280"/>
                <a:gd name="connsiteX3" fmla="*/ 284638 w 853915"/>
                <a:gd name="connsiteY3" fmla="*/ 70152 h 256280"/>
                <a:gd name="connsiteX4" fmla="*/ 394114 w 853915"/>
                <a:gd name="connsiteY4" fmla="*/ 4460 h 256280"/>
                <a:gd name="connsiteX5" fmla="*/ 514538 w 853915"/>
                <a:gd name="connsiteY5" fmla="*/ 15409 h 256280"/>
                <a:gd name="connsiteX6" fmla="*/ 602119 w 853915"/>
                <a:gd name="connsiteY6" fmla="*/ 92050 h 256280"/>
                <a:gd name="connsiteX7" fmla="*/ 678753 w 853915"/>
                <a:gd name="connsiteY7" fmla="*/ 179639 h 256280"/>
                <a:gd name="connsiteX8" fmla="*/ 744438 w 853915"/>
                <a:gd name="connsiteY8" fmla="*/ 190588 h 256280"/>
                <a:gd name="connsiteX9" fmla="*/ 821072 w 853915"/>
                <a:gd name="connsiteY9" fmla="*/ 223434 h 256280"/>
                <a:gd name="connsiteX10" fmla="*/ 853915 w 853915"/>
                <a:gd name="connsiteY10" fmla="*/ 256280 h 25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3915" h="256280">
                  <a:moveTo>
                    <a:pt x="0" y="256280"/>
                  </a:moveTo>
                  <a:cubicBezTo>
                    <a:pt x="42878" y="233470"/>
                    <a:pt x="85757" y="210661"/>
                    <a:pt x="120424" y="201537"/>
                  </a:cubicBezTo>
                  <a:cubicBezTo>
                    <a:pt x="155091" y="192413"/>
                    <a:pt x="180636" y="223434"/>
                    <a:pt x="208005" y="201537"/>
                  </a:cubicBezTo>
                  <a:cubicBezTo>
                    <a:pt x="235374" y="179639"/>
                    <a:pt x="253620" y="102998"/>
                    <a:pt x="284638" y="70152"/>
                  </a:cubicBezTo>
                  <a:cubicBezTo>
                    <a:pt x="315656" y="37306"/>
                    <a:pt x="355797" y="13584"/>
                    <a:pt x="394114" y="4460"/>
                  </a:cubicBezTo>
                  <a:cubicBezTo>
                    <a:pt x="432431" y="-4664"/>
                    <a:pt x="479871" y="811"/>
                    <a:pt x="514538" y="15409"/>
                  </a:cubicBezTo>
                  <a:cubicBezTo>
                    <a:pt x="549206" y="30007"/>
                    <a:pt x="574750" y="64678"/>
                    <a:pt x="602119" y="92050"/>
                  </a:cubicBezTo>
                  <a:cubicBezTo>
                    <a:pt x="629488" y="119422"/>
                    <a:pt x="655033" y="163216"/>
                    <a:pt x="678753" y="179639"/>
                  </a:cubicBezTo>
                  <a:cubicBezTo>
                    <a:pt x="702473" y="196062"/>
                    <a:pt x="720718" y="183289"/>
                    <a:pt x="744438" y="190588"/>
                  </a:cubicBezTo>
                  <a:cubicBezTo>
                    <a:pt x="768158" y="197887"/>
                    <a:pt x="802826" y="212485"/>
                    <a:pt x="821072" y="223434"/>
                  </a:cubicBezTo>
                  <a:cubicBezTo>
                    <a:pt x="839318" y="234383"/>
                    <a:pt x="853915" y="256280"/>
                    <a:pt x="853915" y="256280"/>
                  </a:cubicBezTo>
                </a:path>
              </a:pathLst>
            </a:custGeom>
            <a:ln>
              <a:solidFill>
                <a:schemeClr val="accent5"/>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0" name="Straight Arrow Connector 39"/>
            <p:cNvCxnSpPr>
              <a:stCxn id="28" idx="7"/>
            </p:cNvCxnSpPr>
            <p:nvPr/>
          </p:nvCxnSpPr>
          <p:spPr>
            <a:xfrm flipV="1">
              <a:off x="2969674" y="2485358"/>
              <a:ext cx="2339922" cy="1886827"/>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7090089" y="2938591"/>
              <a:ext cx="1596711" cy="369332"/>
            </a:xfrm>
            <a:prstGeom prst="rect">
              <a:avLst/>
            </a:prstGeom>
            <a:noFill/>
          </p:spPr>
          <p:txBody>
            <a:bodyPr wrap="none" rtlCol="0">
              <a:spAutoFit/>
            </a:bodyPr>
            <a:lstStyle/>
            <a:p>
              <a:r>
                <a:rPr lang="en-US" dirty="0" smtClean="0"/>
                <a:t>Radial distance</a:t>
              </a:r>
              <a:endParaRPr lang="en-US" dirty="0"/>
            </a:p>
          </p:txBody>
        </p:sp>
      </p:grpSp>
      <p:grpSp>
        <p:nvGrpSpPr>
          <p:cNvPr id="55" name="Group 54"/>
          <p:cNvGrpSpPr/>
          <p:nvPr/>
        </p:nvGrpSpPr>
        <p:grpSpPr>
          <a:xfrm>
            <a:off x="2969674" y="4204469"/>
            <a:ext cx="5848109" cy="2483732"/>
            <a:chOff x="2969674" y="4204469"/>
            <a:chExt cx="5848109" cy="2483732"/>
          </a:xfrm>
        </p:grpSpPr>
        <p:cxnSp>
          <p:nvCxnSpPr>
            <p:cNvPr id="41" name="Straight Arrow Connector 40"/>
            <p:cNvCxnSpPr>
              <a:stCxn id="28" idx="5"/>
            </p:cNvCxnSpPr>
            <p:nvPr/>
          </p:nvCxnSpPr>
          <p:spPr>
            <a:xfrm flipV="1">
              <a:off x="2969674" y="5145252"/>
              <a:ext cx="2492322" cy="264233"/>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5946262" y="6271587"/>
              <a:ext cx="2504230"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5946262" y="4204469"/>
              <a:ext cx="0" cy="206711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8056374" y="6271587"/>
              <a:ext cx="761409" cy="369332"/>
            </a:xfrm>
            <a:prstGeom prst="rect">
              <a:avLst/>
            </a:prstGeom>
            <a:noFill/>
          </p:spPr>
          <p:txBody>
            <a:bodyPr wrap="none" rtlCol="0">
              <a:spAutoFit/>
            </a:bodyPr>
            <a:lstStyle/>
            <a:p>
              <a:r>
                <a:rPr lang="en-US" dirty="0" smtClean="0"/>
                <a:t>Depth</a:t>
              </a:r>
              <a:endParaRPr lang="en-US" dirty="0"/>
            </a:p>
          </p:txBody>
        </p:sp>
        <p:sp>
          <p:nvSpPr>
            <p:cNvPr id="49" name="Freeform 48"/>
            <p:cNvSpPr/>
            <p:nvPr/>
          </p:nvSpPr>
          <p:spPr>
            <a:xfrm>
              <a:off x="5955506" y="4401383"/>
              <a:ext cx="2288052" cy="1783943"/>
            </a:xfrm>
            <a:custGeom>
              <a:avLst/>
              <a:gdLst>
                <a:gd name="connsiteX0" fmla="*/ 0 w 2288052"/>
                <a:gd name="connsiteY0" fmla="*/ 0 h 1783943"/>
                <a:gd name="connsiteX1" fmla="*/ 613066 w 2288052"/>
                <a:gd name="connsiteY1" fmla="*/ 853999 h 1783943"/>
                <a:gd name="connsiteX2" fmla="*/ 1477928 w 2288052"/>
                <a:gd name="connsiteY2" fmla="*/ 1532819 h 1783943"/>
                <a:gd name="connsiteX3" fmla="*/ 2112890 w 2288052"/>
                <a:gd name="connsiteY3" fmla="*/ 1762742 h 1783943"/>
                <a:gd name="connsiteX4" fmla="*/ 2288052 w 2288052"/>
                <a:gd name="connsiteY4" fmla="*/ 1773691 h 1783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052" h="1783943">
                  <a:moveTo>
                    <a:pt x="0" y="0"/>
                  </a:moveTo>
                  <a:cubicBezTo>
                    <a:pt x="183372" y="299264"/>
                    <a:pt x="366745" y="598529"/>
                    <a:pt x="613066" y="853999"/>
                  </a:cubicBezTo>
                  <a:cubicBezTo>
                    <a:pt x="859387" y="1109469"/>
                    <a:pt x="1227957" y="1381362"/>
                    <a:pt x="1477928" y="1532819"/>
                  </a:cubicBezTo>
                  <a:cubicBezTo>
                    <a:pt x="1727899" y="1684276"/>
                    <a:pt x="1977869" y="1722597"/>
                    <a:pt x="2112890" y="1762742"/>
                  </a:cubicBezTo>
                  <a:cubicBezTo>
                    <a:pt x="2247911" y="1802887"/>
                    <a:pt x="2288052" y="1773691"/>
                    <a:pt x="2288052" y="1773691"/>
                  </a:cubicBezTo>
                </a:path>
              </a:pathLst>
            </a:cu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Freeform 49"/>
            <p:cNvSpPr/>
            <p:nvPr/>
          </p:nvSpPr>
          <p:spPr>
            <a:xfrm>
              <a:off x="5955506" y="5270171"/>
              <a:ext cx="2277105" cy="981544"/>
            </a:xfrm>
            <a:custGeom>
              <a:avLst/>
              <a:gdLst>
                <a:gd name="connsiteX0" fmla="*/ 0 w 2277105"/>
                <a:gd name="connsiteY0" fmla="*/ 981544 h 981544"/>
                <a:gd name="connsiteX1" fmla="*/ 405061 w 2277105"/>
                <a:gd name="connsiteY1" fmla="*/ 335570 h 981544"/>
                <a:gd name="connsiteX2" fmla="*/ 744438 w 2277105"/>
                <a:gd name="connsiteY2" fmla="*/ 39955 h 981544"/>
                <a:gd name="connsiteX3" fmla="*/ 1072866 w 2277105"/>
                <a:gd name="connsiteY3" fmla="*/ 18057 h 981544"/>
                <a:gd name="connsiteX4" fmla="*/ 1357504 w 2277105"/>
                <a:gd name="connsiteY4" fmla="*/ 182288 h 981544"/>
                <a:gd name="connsiteX5" fmla="*/ 1609300 w 2277105"/>
                <a:gd name="connsiteY5" fmla="*/ 445057 h 981544"/>
                <a:gd name="connsiteX6" fmla="*/ 1850147 w 2277105"/>
                <a:gd name="connsiteY6" fmla="*/ 631185 h 981544"/>
                <a:gd name="connsiteX7" fmla="*/ 2156681 w 2277105"/>
                <a:gd name="connsiteY7" fmla="*/ 773518 h 981544"/>
                <a:gd name="connsiteX8" fmla="*/ 2277105 w 2277105"/>
                <a:gd name="connsiteY8" fmla="*/ 806365 h 98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105" h="981544">
                  <a:moveTo>
                    <a:pt x="0" y="981544"/>
                  </a:moveTo>
                  <a:cubicBezTo>
                    <a:pt x="140494" y="737022"/>
                    <a:pt x="280988" y="492501"/>
                    <a:pt x="405061" y="335570"/>
                  </a:cubicBezTo>
                  <a:cubicBezTo>
                    <a:pt x="529134" y="178639"/>
                    <a:pt x="633137" y="92874"/>
                    <a:pt x="744438" y="39955"/>
                  </a:cubicBezTo>
                  <a:cubicBezTo>
                    <a:pt x="855739" y="-12964"/>
                    <a:pt x="970688" y="-5665"/>
                    <a:pt x="1072866" y="18057"/>
                  </a:cubicBezTo>
                  <a:cubicBezTo>
                    <a:pt x="1175044" y="41779"/>
                    <a:pt x="1268098" y="111121"/>
                    <a:pt x="1357504" y="182288"/>
                  </a:cubicBezTo>
                  <a:cubicBezTo>
                    <a:pt x="1446910" y="253455"/>
                    <a:pt x="1527193" y="370241"/>
                    <a:pt x="1609300" y="445057"/>
                  </a:cubicBezTo>
                  <a:cubicBezTo>
                    <a:pt x="1691407" y="519873"/>
                    <a:pt x="1758917" y="576441"/>
                    <a:pt x="1850147" y="631185"/>
                  </a:cubicBezTo>
                  <a:cubicBezTo>
                    <a:pt x="1941377" y="685928"/>
                    <a:pt x="2085521" y="744321"/>
                    <a:pt x="2156681" y="773518"/>
                  </a:cubicBezTo>
                  <a:cubicBezTo>
                    <a:pt x="2227841" y="802715"/>
                    <a:pt x="2277105" y="806365"/>
                    <a:pt x="2277105" y="806365"/>
                  </a:cubicBezTo>
                </a:path>
              </a:pathLst>
            </a:custGeom>
            <a:ln>
              <a:solidFill>
                <a:schemeClr val="accent5"/>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Oval 50"/>
            <p:cNvSpPr/>
            <p:nvPr/>
          </p:nvSpPr>
          <p:spPr>
            <a:xfrm>
              <a:off x="6870599" y="4880935"/>
              <a:ext cx="517708" cy="1099732"/>
            </a:xfrm>
            <a:prstGeom prst="ellipse">
              <a:avLst/>
            </a:prstGeom>
            <a:noFill/>
            <a:ln w="19050" cmpd="sng">
              <a:solidFill>
                <a:schemeClr val="accent5"/>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5946262" y="5270171"/>
              <a:ext cx="766331" cy="1087628"/>
            </a:xfrm>
            <a:prstGeom prst="ellipse">
              <a:avLst/>
            </a:prstGeom>
            <a:noFill/>
            <a:ln w="19050" cmpd="sng">
              <a:solidFill>
                <a:schemeClr val="accent5"/>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6581418" y="6318869"/>
              <a:ext cx="750814" cy="369332"/>
            </a:xfrm>
            <a:prstGeom prst="rect">
              <a:avLst/>
            </a:prstGeom>
            <a:noFill/>
          </p:spPr>
          <p:txBody>
            <a:bodyPr wrap="none" rtlCol="0">
              <a:spAutoFit/>
            </a:bodyPr>
            <a:lstStyle/>
            <a:p>
              <a:r>
                <a:rPr lang="en-US" dirty="0" smtClean="0"/>
                <a:t>~ 6cm</a:t>
              </a:r>
              <a:endParaRPr lang="en-US" dirty="0"/>
            </a:p>
          </p:txBody>
        </p:sp>
      </p:grpSp>
      <p:cxnSp>
        <p:nvCxnSpPr>
          <p:cNvPr id="39" name="Straight Connector 38"/>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430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Modern transducers have wide bandwidth so can be tuned to receive echoes at higher harmonics</a:t>
            </a:r>
          </a:p>
        </p:txBody>
      </p:sp>
      <p:pic>
        <p:nvPicPr>
          <p:cNvPr id="6" name="Picture 3" descr="THI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0033" y="2034696"/>
            <a:ext cx="6123933" cy="432361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00852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Improved </a:t>
            </a:r>
            <a:r>
              <a:rPr lang="en-US" dirty="0" err="1" smtClean="0"/>
              <a:t>visualisation</a:t>
            </a:r>
            <a:r>
              <a:rPr lang="en-US" dirty="0" smtClean="0"/>
              <a:t>: Imaging </a:t>
            </a:r>
            <a:r>
              <a:rPr lang="en-US" dirty="0" err="1" smtClean="0"/>
              <a:t>endocardial</a:t>
            </a:r>
            <a:r>
              <a:rPr lang="en-US" dirty="0" smtClean="0"/>
              <a:t> borders</a:t>
            </a:r>
            <a:endParaRPr lang="en-US" dirty="0"/>
          </a:p>
        </p:txBody>
      </p:sp>
      <p:pic>
        <p:nvPicPr>
          <p:cNvPr id="3" name="Picture 2"/>
          <p:cNvPicPr>
            <a:picLocks noChangeAspect="1"/>
          </p:cNvPicPr>
          <p:nvPr/>
        </p:nvPicPr>
        <p:blipFill>
          <a:blip r:embed="rId3"/>
          <a:stretch>
            <a:fillRect/>
          </a:stretch>
        </p:blipFill>
        <p:spPr>
          <a:xfrm>
            <a:off x="762000" y="2600464"/>
            <a:ext cx="7620000" cy="3124200"/>
          </a:xfrm>
          <a:prstGeom prst="rect">
            <a:avLst/>
          </a:prstGeom>
        </p:spPr>
      </p:pic>
      <p:sp>
        <p:nvSpPr>
          <p:cNvPr id="5" name="TextBox 4"/>
          <p:cNvSpPr txBox="1"/>
          <p:nvPr/>
        </p:nvSpPr>
        <p:spPr>
          <a:xfrm>
            <a:off x="0" y="6607860"/>
            <a:ext cx="1485352" cy="246221"/>
          </a:xfrm>
          <a:prstGeom prst="rect">
            <a:avLst/>
          </a:prstGeom>
          <a:noFill/>
        </p:spPr>
        <p:txBody>
          <a:bodyPr wrap="none" rtlCol="0">
            <a:spAutoFit/>
          </a:bodyPr>
          <a:lstStyle/>
          <a:p>
            <a:r>
              <a:rPr lang="en-US" sz="1000" dirty="0"/>
              <a:t>http://</a:t>
            </a:r>
            <a:r>
              <a:rPr lang="en-US" sz="1000" dirty="0" err="1"/>
              <a:t>www.escardio.org</a:t>
            </a:r>
            <a:endParaRPr lang="en-US" sz="1000" dirty="0"/>
          </a:p>
        </p:txBody>
      </p:sp>
      <p:sp>
        <p:nvSpPr>
          <p:cNvPr id="6" name="TextBox 5"/>
          <p:cNvSpPr txBox="1"/>
          <p:nvPr/>
        </p:nvSpPr>
        <p:spPr>
          <a:xfrm>
            <a:off x="762000" y="2600464"/>
            <a:ext cx="1446935" cy="369332"/>
          </a:xfrm>
          <a:prstGeom prst="rect">
            <a:avLst/>
          </a:prstGeom>
          <a:noFill/>
        </p:spPr>
        <p:txBody>
          <a:bodyPr wrap="none" rtlCol="0">
            <a:spAutoFit/>
          </a:bodyPr>
          <a:lstStyle/>
          <a:p>
            <a:r>
              <a:rPr lang="en-US" sz="1800" b="1" dirty="0" smtClean="0">
                <a:solidFill>
                  <a:schemeClr val="bg1"/>
                </a:solidFill>
              </a:rPr>
              <a:t>Fundamental</a:t>
            </a:r>
            <a:endParaRPr lang="en-US" sz="1800" b="1" dirty="0">
              <a:solidFill>
                <a:schemeClr val="bg1"/>
              </a:solidFill>
            </a:endParaRPr>
          </a:p>
        </p:txBody>
      </p:sp>
      <p:sp>
        <p:nvSpPr>
          <p:cNvPr id="7" name="TextBox 6"/>
          <p:cNvSpPr txBox="1"/>
          <p:nvPr/>
        </p:nvSpPr>
        <p:spPr>
          <a:xfrm>
            <a:off x="4790200" y="2600464"/>
            <a:ext cx="505267" cy="369332"/>
          </a:xfrm>
          <a:prstGeom prst="rect">
            <a:avLst/>
          </a:prstGeom>
          <a:noFill/>
        </p:spPr>
        <p:txBody>
          <a:bodyPr wrap="none" rtlCol="0">
            <a:spAutoFit/>
          </a:bodyPr>
          <a:lstStyle/>
          <a:p>
            <a:r>
              <a:rPr lang="en-US" sz="1800" b="1" smtClean="0">
                <a:solidFill>
                  <a:schemeClr val="bg1"/>
                </a:solidFill>
              </a:rPr>
              <a:t>THI</a:t>
            </a:r>
            <a:endParaRPr lang="en-US" sz="1800" b="1" dirty="0">
              <a:solidFill>
                <a:schemeClr val="bg1"/>
              </a:solidFill>
            </a:endParaRPr>
          </a:p>
        </p:txBody>
      </p:sp>
      <p:cxnSp>
        <p:nvCxnSpPr>
          <p:cNvPr id="8" name="Straight Connector 7"/>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28444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THI</a:t>
            </a:r>
            <a:endParaRPr lang="en-US" dirty="0"/>
          </a:p>
        </p:txBody>
      </p:sp>
      <p:sp>
        <p:nvSpPr>
          <p:cNvPr id="3" name="Content Placeholder 2"/>
          <p:cNvSpPr>
            <a:spLocks noGrp="1"/>
          </p:cNvSpPr>
          <p:nvPr>
            <p:ph idx="1"/>
          </p:nvPr>
        </p:nvSpPr>
        <p:spPr/>
        <p:txBody>
          <a:bodyPr/>
          <a:lstStyle/>
          <a:p>
            <a:r>
              <a:rPr lang="en-US" dirty="0" smtClean="0"/>
              <a:t>Improves axial resolution due to higher frequencies and lateral resolution due to narrower beams.</a:t>
            </a:r>
          </a:p>
          <a:p>
            <a:r>
              <a:rPr lang="en-US" dirty="0" smtClean="0"/>
              <a:t>Fewer </a:t>
            </a:r>
            <a:r>
              <a:rPr lang="en-US" dirty="0" smtClean="0"/>
              <a:t>artefacts from reverberations and side lobes but often more shadowing.</a:t>
            </a:r>
          </a:p>
          <a:p>
            <a:r>
              <a:rPr lang="en-US" dirty="0" smtClean="0"/>
              <a:t>Can lead to better lesion visibility in patients with high BMI, or in highly echogenic tissues such as fat, bone or air.</a:t>
            </a:r>
          </a:p>
          <a:p>
            <a:r>
              <a:rPr lang="en-US" dirty="0" smtClean="0"/>
              <a:t>Improves imaging of liver, gallbladder, pancreas, kidneys etc.</a:t>
            </a:r>
          </a:p>
          <a:p>
            <a:endParaRPr lang="en-US" dirty="0"/>
          </a:p>
        </p:txBody>
      </p:sp>
      <p:cxnSp>
        <p:nvCxnSpPr>
          <p:cNvPr id="4" name="Straight Connector 3"/>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27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Doppler</a:t>
            </a:r>
            <a:endParaRPr lang="en-US" dirty="0"/>
          </a:p>
        </p:txBody>
      </p:sp>
    </p:spTree>
    <p:extLst>
      <p:ext uri="{BB962C8B-B14F-4D97-AF65-F5344CB8AC3E}">
        <p14:creationId xmlns:p14="http://schemas.microsoft.com/office/powerpoint/2010/main" val="14861364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Doppler effect can be exploited in ultrasound to detect, image and quantify flow</a:t>
            </a:r>
            <a:endParaRPr lang="en-US" dirty="0"/>
          </a:p>
        </p:txBody>
      </p:sp>
      <p:grpSp>
        <p:nvGrpSpPr>
          <p:cNvPr id="6" name="Group 5"/>
          <p:cNvGrpSpPr/>
          <p:nvPr/>
        </p:nvGrpSpPr>
        <p:grpSpPr>
          <a:xfrm>
            <a:off x="317482" y="3716384"/>
            <a:ext cx="7291633" cy="2901271"/>
            <a:chOff x="317482" y="3716384"/>
            <a:chExt cx="7291633" cy="2901271"/>
          </a:xfrm>
        </p:grpSpPr>
        <p:sp>
          <p:nvSpPr>
            <p:cNvPr id="7" name="TextBox 6"/>
            <p:cNvSpPr txBox="1"/>
            <p:nvPr/>
          </p:nvSpPr>
          <p:spPr>
            <a:xfrm>
              <a:off x="317482" y="3716384"/>
              <a:ext cx="6834432" cy="369332"/>
            </a:xfrm>
            <a:prstGeom prst="rect">
              <a:avLst/>
            </a:prstGeom>
            <a:noFill/>
          </p:spPr>
          <p:txBody>
            <a:bodyPr wrap="square" rtlCol="0">
              <a:spAutoFit/>
            </a:bodyPr>
            <a:lstStyle/>
            <a:p>
              <a:r>
                <a:rPr lang="en-US" sz="1800" dirty="0" smtClean="0">
                  <a:latin typeface="+mj-lt"/>
                </a:rPr>
                <a:t>The Doppler frequency shift enables us to calculate </a:t>
              </a:r>
              <a:r>
                <a:rPr lang="en-US" sz="1800" dirty="0" err="1" smtClean="0">
                  <a:latin typeface="+mj-lt"/>
                </a:rPr>
                <a:t>scatterer</a:t>
              </a:r>
              <a:r>
                <a:rPr lang="en-US" sz="1800" dirty="0" smtClean="0">
                  <a:latin typeface="+mj-lt"/>
                </a:rPr>
                <a:t> velocity v:</a:t>
              </a:r>
              <a:endParaRPr lang="en-US" sz="1800" dirty="0">
                <a:latin typeface="+mj-lt"/>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778284504"/>
                </p:ext>
              </p:extLst>
            </p:nvPr>
          </p:nvGraphicFramePr>
          <p:xfrm>
            <a:off x="2938139" y="4362715"/>
            <a:ext cx="3267723" cy="755800"/>
          </p:xfrm>
          <a:graphic>
            <a:graphicData uri="http://schemas.openxmlformats.org/presentationml/2006/ole">
              <mc:AlternateContent xmlns:mc="http://schemas.openxmlformats.org/markup-compatibility/2006">
                <mc:Choice xmlns:v="urn:schemas-microsoft-com:vml" Requires="v">
                  <p:oleObj spid="_x0000_s3139" name="Equation" r:id="rId4" imgW="1866900" imgH="431800" progId="Equation.3">
                    <p:embed/>
                  </p:oleObj>
                </mc:Choice>
                <mc:Fallback>
                  <p:oleObj name="Equation" r:id="rId4" imgW="1866900" imgH="431800" progId="Equation.3">
                    <p:embed/>
                    <p:pic>
                      <p:nvPicPr>
                        <p:cNvPr id="0" name=""/>
                        <p:cNvPicPr/>
                        <p:nvPr/>
                      </p:nvPicPr>
                      <p:blipFill>
                        <a:blip r:embed="rId5"/>
                        <a:stretch>
                          <a:fillRect/>
                        </a:stretch>
                      </p:blipFill>
                      <p:spPr>
                        <a:xfrm>
                          <a:off x="2938139" y="4362715"/>
                          <a:ext cx="3267723" cy="755800"/>
                        </a:xfrm>
                        <a:prstGeom prst="rect">
                          <a:avLst/>
                        </a:prstGeom>
                      </p:spPr>
                    </p:pic>
                  </p:oleObj>
                </mc:Fallback>
              </mc:AlternateContent>
            </a:graphicData>
          </a:graphic>
        </p:graphicFrame>
        <p:sp>
          <p:nvSpPr>
            <p:cNvPr id="9" name="TextBox 8"/>
            <p:cNvSpPr txBox="1"/>
            <p:nvPr/>
          </p:nvSpPr>
          <p:spPr>
            <a:xfrm>
              <a:off x="807339" y="5486576"/>
              <a:ext cx="6801776" cy="1131079"/>
            </a:xfrm>
            <a:prstGeom prst="rect">
              <a:avLst/>
            </a:prstGeom>
            <a:noFill/>
          </p:spPr>
          <p:txBody>
            <a:bodyPr wrap="square" rtlCol="0">
              <a:spAutoFit/>
            </a:bodyPr>
            <a:lstStyle/>
            <a:p>
              <a:r>
                <a:rPr lang="en-US" dirty="0" smtClean="0">
                  <a:latin typeface="+mj-lt"/>
                </a:rPr>
                <a:t>t = denotes transmit, r denotes receive</a:t>
              </a:r>
            </a:p>
            <a:p>
              <a:r>
                <a:rPr lang="en-US" dirty="0" err="1" smtClean="0">
                  <a:latin typeface="+mj-lt"/>
                </a:rPr>
                <a:t>f</a:t>
              </a:r>
              <a:r>
                <a:rPr lang="en-US" baseline="-25000" dirty="0" err="1" smtClean="0">
                  <a:latin typeface="+mj-lt"/>
                </a:rPr>
                <a:t>d</a:t>
              </a:r>
              <a:r>
                <a:rPr lang="en-US" dirty="0" smtClean="0">
                  <a:latin typeface="+mj-lt"/>
                </a:rPr>
                <a:t> = </a:t>
              </a:r>
              <a:r>
                <a:rPr lang="en-US" dirty="0" err="1" smtClean="0">
                  <a:latin typeface="+mj-lt"/>
                </a:rPr>
                <a:t>f</a:t>
              </a:r>
              <a:r>
                <a:rPr lang="en-US" baseline="-25000" dirty="0" err="1" smtClean="0">
                  <a:latin typeface="+mj-lt"/>
                </a:rPr>
                <a:t>t</a:t>
              </a:r>
              <a:r>
                <a:rPr lang="en-US" dirty="0" smtClean="0">
                  <a:latin typeface="+mj-lt"/>
                </a:rPr>
                <a:t> – </a:t>
              </a:r>
              <a:r>
                <a:rPr lang="en-US" dirty="0" err="1" smtClean="0">
                  <a:latin typeface="+mj-lt"/>
                </a:rPr>
                <a:t>f</a:t>
              </a:r>
              <a:r>
                <a:rPr lang="en-US" baseline="-25000" dirty="0" err="1" smtClean="0">
                  <a:latin typeface="+mj-lt"/>
                </a:rPr>
                <a:t>r</a:t>
              </a:r>
              <a:r>
                <a:rPr lang="en-US" dirty="0" smtClean="0">
                  <a:latin typeface="+mj-lt"/>
                </a:rPr>
                <a:t> is the Doppler frequency shift</a:t>
              </a:r>
            </a:p>
            <a:p>
              <a:r>
                <a:rPr lang="en-US" dirty="0" smtClean="0">
                  <a:latin typeface="+mj-lt"/>
                </a:rPr>
                <a:t>v = </a:t>
              </a:r>
              <a:r>
                <a:rPr lang="en-US" dirty="0" err="1" smtClean="0">
                  <a:latin typeface="+mj-lt"/>
                </a:rPr>
                <a:t>scatterer</a:t>
              </a:r>
              <a:r>
                <a:rPr lang="en-US" dirty="0" smtClean="0">
                  <a:latin typeface="+mj-lt"/>
                </a:rPr>
                <a:t> velocity</a:t>
              </a:r>
            </a:p>
            <a:p>
              <a:r>
                <a:rPr lang="en-US" dirty="0" err="1" smtClean="0">
                  <a:latin typeface="+mj-lt"/>
                </a:rPr>
                <a:t>θ</a:t>
              </a:r>
              <a:r>
                <a:rPr lang="en-US" dirty="0" smtClean="0">
                  <a:latin typeface="+mj-lt"/>
                </a:rPr>
                <a:t> = angle between the ultrasound beam and flow direction</a:t>
              </a:r>
            </a:p>
            <a:p>
              <a:r>
                <a:rPr lang="en-US" dirty="0" smtClean="0">
                  <a:latin typeface="+mj-lt"/>
                </a:rPr>
                <a:t>c = speed of sound in tissue</a:t>
              </a:r>
              <a:endParaRPr lang="en-US" dirty="0">
                <a:latin typeface="+mj-lt"/>
              </a:endParaRPr>
            </a:p>
          </p:txBody>
        </p:sp>
      </p:grpSp>
      <p:pic>
        <p:nvPicPr>
          <p:cNvPr id="10" name="Picture 9"/>
          <p:cNvPicPr>
            <a:picLocks noChangeAspect="1"/>
          </p:cNvPicPr>
          <p:nvPr/>
        </p:nvPicPr>
        <p:blipFill>
          <a:blip r:embed="rId6"/>
          <a:stretch>
            <a:fillRect/>
          </a:stretch>
        </p:blipFill>
        <p:spPr>
          <a:xfrm>
            <a:off x="2627498" y="1782396"/>
            <a:ext cx="3889005" cy="1630518"/>
          </a:xfrm>
          <a:prstGeom prst="rect">
            <a:avLst/>
          </a:prstGeom>
        </p:spPr>
      </p:pic>
      <p:grpSp>
        <p:nvGrpSpPr>
          <p:cNvPr id="4" name="Group 3"/>
          <p:cNvGrpSpPr/>
          <p:nvPr/>
        </p:nvGrpSpPr>
        <p:grpSpPr>
          <a:xfrm>
            <a:off x="6878034" y="4310109"/>
            <a:ext cx="2175660" cy="2006193"/>
            <a:chOff x="6878034" y="4310109"/>
            <a:chExt cx="2175660" cy="2006193"/>
          </a:xfrm>
        </p:grpSpPr>
        <p:graphicFrame>
          <p:nvGraphicFramePr>
            <p:cNvPr id="11" name="Object 6"/>
            <p:cNvGraphicFramePr>
              <a:graphicFrameLocks noChangeAspect="1"/>
            </p:cNvGraphicFramePr>
            <p:nvPr>
              <p:extLst>
                <p:ext uri="{D42A27DB-BD31-4B8C-83A1-F6EECF244321}">
                  <p14:modId xmlns:p14="http://schemas.microsoft.com/office/powerpoint/2010/main" val="694562731"/>
                </p:ext>
              </p:extLst>
            </p:nvPr>
          </p:nvGraphicFramePr>
          <p:xfrm>
            <a:off x="7151914" y="4310109"/>
            <a:ext cx="1627900" cy="1638132"/>
          </p:xfrm>
          <a:graphic>
            <a:graphicData uri="http://schemas.openxmlformats.org/presentationml/2006/ole">
              <mc:AlternateContent xmlns:mc="http://schemas.openxmlformats.org/markup-compatibility/2006">
                <mc:Choice xmlns:v="urn:schemas-microsoft-com:vml" Requires="v">
                  <p:oleObj spid="_x0000_s3140" name="Worksheet" r:id="rId7" imgW="3057751" imgH="3077057" progId="Excel.Sheet.8">
                    <p:embed/>
                  </p:oleObj>
                </mc:Choice>
                <mc:Fallback>
                  <p:oleObj name="Worksheet" r:id="rId7" imgW="3057751" imgH="3077057" progId="Excel.Shee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1914" y="4310109"/>
                          <a:ext cx="1627900" cy="1638132"/>
                        </a:xfrm>
                        <a:prstGeom prst="rect">
                          <a:avLst/>
                        </a:prstGeom>
                        <a:noFill/>
                        <a:ln>
                          <a:noFill/>
                        </a:ln>
                        <a:effectLst/>
                      </p:spPr>
                    </p:pic>
                  </p:oleObj>
                </mc:Fallback>
              </mc:AlternateContent>
            </a:graphicData>
          </a:graphic>
        </p:graphicFrame>
        <p:sp>
          <p:nvSpPr>
            <p:cNvPr id="3" name="TextBox 2"/>
            <p:cNvSpPr txBox="1"/>
            <p:nvPr/>
          </p:nvSpPr>
          <p:spPr>
            <a:xfrm>
              <a:off x="6878034" y="6016220"/>
              <a:ext cx="2175660" cy="300082"/>
            </a:xfrm>
            <a:prstGeom prst="rect">
              <a:avLst/>
            </a:prstGeom>
            <a:noFill/>
          </p:spPr>
          <p:txBody>
            <a:bodyPr wrap="none" rtlCol="0">
              <a:spAutoFit/>
            </a:bodyPr>
            <a:lstStyle/>
            <a:p>
              <a:r>
                <a:rPr lang="en-US" dirty="0" smtClean="0"/>
                <a:t>NB no Doppler shift at </a:t>
              </a:r>
              <a:r>
                <a:rPr lang="en-US" dirty="0" err="1" smtClean="0"/>
                <a:t>θ</a:t>
              </a:r>
              <a:r>
                <a:rPr lang="en-US" dirty="0" smtClean="0"/>
                <a:t>=90 </a:t>
              </a:r>
              <a:endParaRPr lang="en-US" dirty="0"/>
            </a:p>
          </p:txBody>
        </p:sp>
      </p:grpSp>
      <p:cxnSp>
        <p:nvCxnSpPr>
          <p:cNvPr id="12" name="Straight Connector 11"/>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226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a pulse-echo system, waves reflected or back-scattered from moving features shift in frequency</a:t>
            </a:r>
            <a:endParaRPr lang="en-US" dirty="0"/>
          </a:p>
        </p:txBody>
      </p:sp>
      <p:pic>
        <p:nvPicPr>
          <p:cNvPr id="33" name="Picture 3" descr="pr-5"/>
          <p:cNvPicPr>
            <a:picLocks noChangeAspect="1" noChangeArrowheads="1"/>
          </p:cNvPicPr>
          <p:nvPr/>
        </p:nvPicPr>
        <p:blipFill>
          <a:blip r:embed="rId3" cstate="print"/>
          <a:srcRect/>
          <a:stretch>
            <a:fillRect/>
          </a:stretch>
        </p:blipFill>
        <p:spPr bwMode="auto">
          <a:xfrm>
            <a:off x="1385660" y="1549854"/>
            <a:ext cx="6372679" cy="5037972"/>
          </a:xfrm>
          <a:prstGeom prst="rect">
            <a:avLst/>
          </a:prstGeom>
          <a:noFill/>
          <a:ln w="9525">
            <a:noFill/>
            <a:miter lim="800000"/>
            <a:headEnd/>
            <a:tailEnd/>
          </a:ln>
        </p:spPr>
      </p:pic>
      <p:cxnSp>
        <p:nvCxnSpPr>
          <p:cNvPr id="4" name="Straight Connector 3"/>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52925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rot="19437776">
            <a:off x="5118444" y="5000979"/>
            <a:ext cx="2768881" cy="300554"/>
          </a:xfrm>
          <a:prstGeom prst="rect">
            <a:avLst/>
          </a:prstGeom>
          <a:solidFill>
            <a:srgbClr val="FF0000"/>
          </a:solidFill>
          <a:ln>
            <a:solidFill>
              <a:srgbClr val="FF0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Continuous Wave (CW) Doppler is the simplest approach</a:t>
            </a:r>
            <a:endParaRPr lang="en-US" dirty="0"/>
          </a:p>
        </p:txBody>
      </p:sp>
      <p:sp>
        <p:nvSpPr>
          <p:cNvPr id="3" name="Content Placeholder 2"/>
          <p:cNvSpPr>
            <a:spLocks noGrp="1"/>
          </p:cNvSpPr>
          <p:nvPr>
            <p:ph idx="1"/>
          </p:nvPr>
        </p:nvSpPr>
        <p:spPr>
          <a:xfrm>
            <a:off x="457200" y="1600200"/>
            <a:ext cx="8229600" cy="4525963"/>
          </a:xfrm>
        </p:spPr>
        <p:txBody>
          <a:bodyPr>
            <a:normAutofit/>
          </a:bodyPr>
          <a:lstStyle/>
          <a:p>
            <a:r>
              <a:rPr lang="en-US" dirty="0" smtClean="0"/>
              <a:t>A continuous sinusoidal wave is transmitted with one </a:t>
            </a:r>
            <a:r>
              <a:rPr lang="en-US" dirty="0" err="1" smtClean="0"/>
              <a:t>piezo</a:t>
            </a:r>
            <a:r>
              <a:rPr lang="en-US" dirty="0" smtClean="0"/>
              <a:t> element and the reflected wave is received with a second </a:t>
            </a:r>
            <a:r>
              <a:rPr lang="en-US" dirty="0" err="1" smtClean="0"/>
              <a:t>piezo</a:t>
            </a:r>
            <a:r>
              <a:rPr lang="en-US" dirty="0" smtClean="0"/>
              <a:t> element</a:t>
            </a:r>
          </a:p>
          <a:p>
            <a:r>
              <a:rPr lang="en-US" dirty="0" smtClean="0"/>
              <a:t>Narrow ultrasound bandwidth means high sensitivity and accuracy</a:t>
            </a:r>
          </a:p>
          <a:p>
            <a:r>
              <a:rPr lang="en-US" i="1" dirty="0" smtClean="0"/>
              <a:t>But: No imaging</a:t>
            </a:r>
          </a:p>
        </p:txBody>
      </p:sp>
      <p:sp>
        <p:nvSpPr>
          <p:cNvPr id="9" name="Rectangle 8"/>
          <p:cNvSpPr/>
          <p:nvPr/>
        </p:nvSpPr>
        <p:spPr>
          <a:xfrm>
            <a:off x="6054031" y="3372204"/>
            <a:ext cx="361271" cy="667871"/>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30" name="Group 29"/>
          <p:cNvGrpSpPr/>
          <p:nvPr/>
        </p:nvGrpSpPr>
        <p:grpSpPr>
          <a:xfrm>
            <a:off x="6119671" y="4081515"/>
            <a:ext cx="689700" cy="2246841"/>
            <a:chOff x="6189251" y="4080431"/>
            <a:chExt cx="615137" cy="1730778"/>
          </a:xfrm>
        </p:grpSpPr>
        <p:cxnSp>
          <p:nvCxnSpPr>
            <p:cNvPr id="12" name="Straight Connector 11"/>
            <p:cNvCxnSpPr/>
            <p:nvPr/>
          </p:nvCxnSpPr>
          <p:spPr>
            <a:xfrm flipH="1">
              <a:off x="6465012" y="4082245"/>
              <a:ext cx="339376" cy="168610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6189251" y="4080431"/>
              <a:ext cx="372219" cy="173077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2" name="Group 31"/>
          <p:cNvGrpSpPr/>
          <p:nvPr/>
        </p:nvGrpSpPr>
        <p:grpSpPr>
          <a:xfrm>
            <a:off x="6086914" y="4022281"/>
            <a:ext cx="766298" cy="2270255"/>
            <a:chOff x="6086875" y="4022282"/>
            <a:chExt cx="585906" cy="1703895"/>
          </a:xfrm>
        </p:grpSpPr>
        <p:cxnSp>
          <p:nvCxnSpPr>
            <p:cNvPr id="11" name="Straight Connector 10"/>
            <p:cNvCxnSpPr/>
            <p:nvPr/>
          </p:nvCxnSpPr>
          <p:spPr>
            <a:xfrm>
              <a:off x="6086875" y="4040075"/>
              <a:ext cx="372219" cy="1686102"/>
            </a:xfrm>
            <a:prstGeom prst="line">
              <a:avLst/>
            </a:prstGeom>
          </p:spPr>
          <p:style>
            <a:lnRef idx="2">
              <a:schemeClr val="accent4"/>
            </a:lnRef>
            <a:fillRef idx="0">
              <a:schemeClr val="accent4"/>
            </a:fillRef>
            <a:effectRef idx="1">
              <a:schemeClr val="accent4"/>
            </a:effectRef>
            <a:fontRef idx="minor">
              <a:schemeClr val="tx1"/>
            </a:fontRef>
          </p:style>
        </p:cxnSp>
        <p:cxnSp>
          <p:nvCxnSpPr>
            <p:cNvPr id="17" name="Straight Connector 16"/>
            <p:cNvCxnSpPr/>
            <p:nvPr/>
          </p:nvCxnSpPr>
          <p:spPr>
            <a:xfrm flipH="1" flipV="1">
              <a:off x="6295532" y="4022282"/>
              <a:ext cx="377249" cy="1689017"/>
            </a:xfrm>
            <a:prstGeom prst="line">
              <a:avLst/>
            </a:prstGeom>
          </p:spPr>
          <p:style>
            <a:lnRef idx="2">
              <a:schemeClr val="accent4"/>
            </a:lnRef>
            <a:fillRef idx="0">
              <a:schemeClr val="accent4"/>
            </a:fillRef>
            <a:effectRef idx="1">
              <a:schemeClr val="accent4"/>
            </a:effectRef>
            <a:fontRef idx="minor">
              <a:schemeClr val="tx1"/>
            </a:fontRef>
          </p:style>
        </p:cxnSp>
      </p:grpSp>
      <p:cxnSp>
        <p:nvCxnSpPr>
          <p:cNvPr id="24" name="Straight Arrow Connector 23"/>
          <p:cNvCxnSpPr/>
          <p:nvPr/>
        </p:nvCxnSpPr>
        <p:spPr>
          <a:xfrm flipH="1">
            <a:off x="4433787" y="6011089"/>
            <a:ext cx="894023" cy="64620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6491939" y="3372203"/>
            <a:ext cx="361271" cy="6678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845042" y="3685797"/>
            <a:ext cx="2198038" cy="369332"/>
          </a:xfrm>
          <a:prstGeom prst="rect">
            <a:avLst/>
          </a:prstGeom>
          <a:noFill/>
        </p:spPr>
        <p:txBody>
          <a:bodyPr wrap="none" rtlCol="0">
            <a:spAutoFit/>
          </a:bodyPr>
          <a:lstStyle/>
          <a:p>
            <a:r>
              <a:rPr lang="en-US" dirty="0" smtClean="0"/>
              <a:t>Transmitting element</a:t>
            </a:r>
            <a:endParaRPr lang="en-US" dirty="0"/>
          </a:p>
        </p:txBody>
      </p:sp>
      <p:sp>
        <p:nvSpPr>
          <p:cNvPr id="27" name="TextBox 26"/>
          <p:cNvSpPr txBox="1"/>
          <p:nvPr/>
        </p:nvSpPr>
        <p:spPr>
          <a:xfrm>
            <a:off x="6945962" y="3501131"/>
            <a:ext cx="1915909" cy="369332"/>
          </a:xfrm>
          <a:prstGeom prst="rect">
            <a:avLst/>
          </a:prstGeom>
          <a:noFill/>
        </p:spPr>
        <p:txBody>
          <a:bodyPr wrap="none" rtlCol="0">
            <a:spAutoFit/>
          </a:bodyPr>
          <a:lstStyle/>
          <a:p>
            <a:r>
              <a:rPr lang="en-US" dirty="0" smtClean="0"/>
              <a:t>Receiving element</a:t>
            </a:r>
            <a:endParaRPr lang="en-US" dirty="0"/>
          </a:p>
        </p:txBody>
      </p:sp>
      <p:sp>
        <p:nvSpPr>
          <p:cNvPr id="34" name="TextBox 33"/>
          <p:cNvSpPr txBox="1"/>
          <p:nvPr/>
        </p:nvSpPr>
        <p:spPr>
          <a:xfrm>
            <a:off x="6644455" y="5169253"/>
            <a:ext cx="1769497" cy="369332"/>
          </a:xfrm>
          <a:prstGeom prst="rect">
            <a:avLst/>
          </a:prstGeom>
          <a:noFill/>
        </p:spPr>
        <p:txBody>
          <a:bodyPr wrap="none" rtlCol="0">
            <a:spAutoFit/>
          </a:bodyPr>
          <a:lstStyle/>
          <a:p>
            <a:r>
              <a:rPr lang="en-US" dirty="0" smtClean="0"/>
              <a:t>Sensitive volume</a:t>
            </a:r>
            <a:endParaRPr lang="en-US" dirty="0"/>
          </a:p>
        </p:txBody>
      </p:sp>
      <p:sp>
        <p:nvSpPr>
          <p:cNvPr id="35" name="Diamond 34"/>
          <p:cNvSpPr/>
          <p:nvPr/>
        </p:nvSpPr>
        <p:spPr>
          <a:xfrm>
            <a:off x="6348865" y="4587509"/>
            <a:ext cx="262746" cy="1248153"/>
          </a:xfrm>
          <a:prstGeom prst="diamond">
            <a:avLst/>
          </a:prstGeom>
          <a:gradFill flip="none" rotWithShape="1">
            <a:gsLst>
              <a:gs pos="0">
                <a:schemeClr val="accent3">
                  <a:tint val="100000"/>
                  <a:shade val="100000"/>
                  <a:satMod val="130000"/>
                  <a:alpha val="68000"/>
                </a:schemeClr>
              </a:gs>
              <a:gs pos="100000">
                <a:schemeClr val="accent3">
                  <a:tint val="50000"/>
                  <a:shade val="100000"/>
                  <a:satMod val="350000"/>
                  <a:alpha val="68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6" name="TextBox 35"/>
          <p:cNvSpPr txBox="1"/>
          <p:nvPr/>
        </p:nvSpPr>
        <p:spPr>
          <a:xfrm>
            <a:off x="4278902" y="6079230"/>
            <a:ext cx="630439" cy="369332"/>
          </a:xfrm>
          <a:prstGeom prst="rect">
            <a:avLst/>
          </a:prstGeom>
          <a:noFill/>
        </p:spPr>
        <p:txBody>
          <a:bodyPr wrap="none" rtlCol="0">
            <a:spAutoFit/>
          </a:bodyPr>
          <a:lstStyle/>
          <a:p>
            <a:r>
              <a:rPr lang="en-US" dirty="0" smtClean="0"/>
              <a:t>Flow</a:t>
            </a:r>
            <a:endParaRPr lang="en-US" dirty="0"/>
          </a:p>
        </p:txBody>
      </p:sp>
      <p:cxnSp>
        <p:nvCxnSpPr>
          <p:cNvPr id="19" name="Straight Connector 18"/>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98258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CW Doppler data are </a:t>
            </a:r>
            <a:r>
              <a:rPr lang="en-US" dirty="0" err="1" smtClean="0"/>
              <a:t>analysed</a:t>
            </a:r>
            <a:r>
              <a:rPr lang="en-US" dirty="0" smtClean="0"/>
              <a:t> by demodulation</a:t>
            </a:r>
            <a:endParaRPr lang="en-US" dirty="0"/>
          </a:p>
        </p:txBody>
      </p:sp>
      <p:pic>
        <p:nvPicPr>
          <p:cNvPr id="4" name="Picture 3" descr="Fish1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7256" y="1673678"/>
            <a:ext cx="3673929" cy="487754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96905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Transducer arrays have the added advantage of enabling directionality and focusing</a:t>
            </a:r>
            <a:endParaRPr lang="en-US" dirty="0"/>
          </a:p>
        </p:txBody>
      </p:sp>
      <p:pic>
        <p:nvPicPr>
          <p:cNvPr id="46" name="Picture 45"/>
          <p:cNvPicPr>
            <a:picLocks noChangeAspect="1"/>
          </p:cNvPicPr>
          <p:nvPr/>
        </p:nvPicPr>
        <p:blipFill>
          <a:blip r:embed="rId3"/>
          <a:stretch>
            <a:fillRect/>
          </a:stretch>
        </p:blipFill>
        <p:spPr>
          <a:xfrm>
            <a:off x="843849" y="2521947"/>
            <a:ext cx="5998067" cy="2778921"/>
          </a:xfrm>
          <a:prstGeom prst="rect">
            <a:avLst/>
          </a:prstGeom>
        </p:spPr>
      </p:pic>
      <p:sp>
        <p:nvSpPr>
          <p:cNvPr id="50" name="TextBox 49"/>
          <p:cNvSpPr txBox="1"/>
          <p:nvPr/>
        </p:nvSpPr>
        <p:spPr>
          <a:xfrm>
            <a:off x="5831986" y="6625031"/>
            <a:ext cx="3365024" cy="246221"/>
          </a:xfrm>
          <a:prstGeom prst="rect">
            <a:avLst/>
          </a:prstGeom>
          <a:noFill/>
        </p:spPr>
        <p:txBody>
          <a:bodyPr wrap="none" rtlCol="0">
            <a:spAutoFit/>
          </a:bodyPr>
          <a:lstStyle/>
          <a:p>
            <a:r>
              <a:rPr lang="en-US" sz="1000" dirty="0"/>
              <a:t>http://</a:t>
            </a:r>
            <a:r>
              <a:rPr lang="en-US" sz="1000" dirty="0" err="1"/>
              <a:t>www.olympus-ims.com</a:t>
            </a:r>
            <a:r>
              <a:rPr lang="en-US" sz="1000" dirty="0"/>
              <a:t>/en/</a:t>
            </a:r>
            <a:r>
              <a:rPr lang="en-US" sz="1000" dirty="0" err="1"/>
              <a:t>ndt</a:t>
            </a:r>
            <a:r>
              <a:rPr lang="en-US" sz="1000" dirty="0"/>
              <a:t>-tutorials/transducers/</a:t>
            </a:r>
          </a:p>
        </p:txBody>
      </p:sp>
      <p:cxnSp>
        <p:nvCxnSpPr>
          <p:cNvPr id="5" name="Straight Connector 4"/>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68562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Pulsed Wave (PW) acquisition enables Doppler imaging</a:t>
            </a:r>
            <a:endParaRPr lang="en-US" dirty="0"/>
          </a:p>
        </p:txBody>
      </p:sp>
      <p:sp>
        <p:nvSpPr>
          <p:cNvPr id="3" name="Content Placeholder 2"/>
          <p:cNvSpPr>
            <a:spLocks noGrp="1"/>
          </p:cNvSpPr>
          <p:nvPr>
            <p:ph idx="1"/>
          </p:nvPr>
        </p:nvSpPr>
        <p:spPr/>
        <p:txBody>
          <a:bodyPr/>
          <a:lstStyle/>
          <a:p>
            <a:r>
              <a:rPr lang="en-US" dirty="0" smtClean="0"/>
              <a:t>A single transducer alternates </a:t>
            </a:r>
            <a:r>
              <a:rPr lang="en-US" dirty="0"/>
              <a:t>between transmit and receive </a:t>
            </a:r>
            <a:r>
              <a:rPr lang="en-US" dirty="0" smtClean="0"/>
              <a:t>functions</a:t>
            </a:r>
          </a:p>
          <a:p>
            <a:r>
              <a:rPr lang="en-US" dirty="0" smtClean="0"/>
              <a:t>PW transmitted </a:t>
            </a:r>
            <a:r>
              <a:rPr lang="en-US" dirty="0"/>
              <a:t>at a constant pulse repetition frequency to enable localization by range </a:t>
            </a:r>
            <a:r>
              <a:rPr lang="en-US" dirty="0" smtClean="0"/>
              <a:t>gating</a:t>
            </a:r>
          </a:p>
          <a:p>
            <a:r>
              <a:rPr lang="en-US" dirty="0" smtClean="0"/>
              <a:t>But: </a:t>
            </a:r>
          </a:p>
          <a:p>
            <a:pPr lvl="1"/>
            <a:r>
              <a:rPr lang="en-US" dirty="0" smtClean="0"/>
              <a:t>Lower </a:t>
            </a:r>
            <a:r>
              <a:rPr lang="en-US" dirty="0"/>
              <a:t>sensitivity as wider band signals than CW</a:t>
            </a:r>
          </a:p>
          <a:p>
            <a:pPr lvl="1"/>
            <a:r>
              <a:rPr lang="en-US" dirty="0"/>
              <a:t>Less accurate for high blood flow  </a:t>
            </a:r>
            <a:r>
              <a:rPr lang="en-US" dirty="0" smtClean="0"/>
              <a:t>                                                                     due </a:t>
            </a:r>
            <a:r>
              <a:rPr lang="en-US" dirty="0"/>
              <a:t>to signal aliasing</a:t>
            </a:r>
          </a:p>
          <a:p>
            <a:endParaRPr lang="en-US" dirty="0"/>
          </a:p>
          <a:p>
            <a:endParaRPr lang="en-US" dirty="0"/>
          </a:p>
        </p:txBody>
      </p:sp>
      <p:sp>
        <p:nvSpPr>
          <p:cNvPr id="7" name="Rectangle 6"/>
          <p:cNvSpPr/>
          <p:nvPr/>
        </p:nvSpPr>
        <p:spPr>
          <a:xfrm rot="19437776">
            <a:off x="5657287" y="5022067"/>
            <a:ext cx="2768881" cy="300554"/>
          </a:xfrm>
          <a:prstGeom prst="rect">
            <a:avLst/>
          </a:prstGeom>
          <a:solidFill>
            <a:srgbClr val="FF0000"/>
          </a:solidFill>
          <a:ln>
            <a:solidFill>
              <a:srgbClr val="FF0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Rectangle 7"/>
          <p:cNvSpPr/>
          <p:nvPr/>
        </p:nvSpPr>
        <p:spPr>
          <a:xfrm>
            <a:off x="6570237" y="4067076"/>
            <a:ext cx="361271" cy="667871"/>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12" name="Group 11"/>
          <p:cNvGrpSpPr/>
          <p:nvPr/>
        </p:nvGrpSpPr>
        <p:grpSpPr>
          <a:xfrm>
            <a:off x="6625763" y="4753281"/>
            <a:ext cx="272901" cy="1393969"/>
            <a:chOff x="6086875" y="4022282"/>
            <a:chExt cx="208658" cy="1579027"/>
          </a:xfrm>
        </p:grpSpPr>
        <p:cxnSp>
          <p:nvCxnSpPr>
            <p:cNvPr id="13" name="Straight Connector 12"/>
            <p:cNvCxnSpPr/>
            <p:nvPr/>
          </p:nvCxnSpPr>
          <p:spPr>
            <a:xfrm>
              <a:off x="6086875" y="4040075"/>
              <a:ext cx="0" cy="1561234"/>
            </a:xfrm>
            <a:prstGeom prst="line">
              <a:avLst/>
            </a:prstGeom>
            <a:ln>
              <a:prstDash val="dash"/>
            </a:ln>
          </p:spPr>
          <p:style>
            <a:lnRef idx="2">
              <a:schemeClr val="accent4"/>
            </a:lnRef>
            <a:fillRef idx="0">
              <a:schemeClr val="accent4"/>
            </a:fillRef>
            <a:effectRef idx="1">
              <a:schemeClr val="accent4"/>
            </a:effectRef>
            <a:fontRef idx="minor">
              <a:schemeClr val="tx1"/>
            </a:fontRef>
          </p:style>
        </p:cxnSp>
        <p:cxnSp>
          <p:nvCxnSpPr>
            <p:cNvPr id="14" name="Straight Connector 13"/>
            <p:cNvCxnSpPr/>
            <p:nvPr/>
          </p:nvCxnSpPr>
          <p:spPr>
            <a:xfrm flipV="1">
              <a:off x="6295532" y="4022282"/>
              <a:ext cx="1" cy="1549824"/>
            </a:xfrm>
            <a:prstGeom prst="line">
              <a:avLst/>
            </a:prstGeom>
            <a:ln>
              <a:prstDash val="dash"/>
            </a:ln>
          </p:spPr>
          <p:style>
            <a:lnRef idx="2">
              <a:schemeClr val="accent4"/>
            </a:lnRef>
            <a:fillRef idx="0">
              <a:schemeClr val="accent4"/>
            </a:fillRef>
            <a:effectRef idx="1">
              <a:schemeClr val="accent4"/>
            </a:effectRef>
            <a:fontRef idx="minor">
              <a:schemeClr val="tx1"/>
            </a:fontRef>
          </p:style>
        </p:cxnSp>
      </p:grpSp>
      <p:cxnSp>
        <p:nvCxnSpPr>
          <p:cNvPr id="15" name="Straight Arrow Connector 14"/>
          <p:cNvCxnSpPr/>
          <p:nvPr/>
        </p:nvCxnSpPr>
        <p:spPr>
          <a:xfrm flipH="1">
            <a:off x="4972630" y="6032177"/>
            <a:ext cx="894023" cy="64620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733472" y="4106951"/>
            <a:ext cx="2077621" cy="646331"/>
          </a:xfrm>
          <a:prstGeom prst="rect">
            <a:avLst/>
          </a:prstGeom>
          <a:noFill/>
        </p:spPr>
        <p:txBody>
          <a:bodyPr wrap="square" rtlCol="0">
            <a:spAutoFit/>
          </a:bodyPr>
          <a:lstStyle/>
          <a:p>
            <a:r>
              <a:rPr lang="en-US" dirty="0" smtClean="0"/>
              <a:t>Transmitting &amp; receiving element</a:t>
            </a:r>
            <a:endParaRPr lang="en-US" dirty="0"/>
          </a:p>
        </p:txBody>
      </p:sp>
      <p:sp>
        <p:nvSpPr>
          <p:cNvPr id="19" name="TextBox 18"/>
          <p:cNvSpPr txBox="1"/>
          <p:nvPr/>
        </p:nvSpPr>
        <p:spPr>
          <a:xfrm>
            <a:off x="7012959" y="5252709"/>
            <a:ext cx="1769497" cy="369332"/>
          </a:xfrm>
          <a:prstGeom prst="rect">
            <a:avLst/>
          </a:prstGeom>
          <a:noFill/>
        </p:spPr>
        <p:txBody>
          <a:bodyPr wrap="none" rtlCol="0">
            <a:spAutoFit/>
          </a:bodyPr>
          <a:lstStyle/>
          <a:p>
            <a:r>
              <a:rPr lang="en-US" dirty="0" smtClean="0"/>
              <a:t>Sensitive volume</a:t>
            </a:r>
            <a:endParaRPr lang="en-US" dirty="0"/>
          </a:p>
        </p:txBody>
      </p:sp>
      <p:sp>
        <p:nvSpPr>
          <p:cNvPr id="21" name="TextBox 20"/>
          <p:cNvSpPr txBox="1"/>
          <p:nvPr/>
        </p:nvSpPr>
        <p:spPr>
          <a:xfrm>
            <a:off x="4817745" y="6100318"/>
            <a:ext cx="630439" cy="369332"/>
          </a:xfrm>
          <a:prstGeom prst="rect">
            <a:avLst/>
          </a:prstGeom>
          <a:noFill/>
        </p:spPr>
        <p:txBody>
          <a:bodyPr wrap="none" rtlCol="0">
            <a:spAutoFit/>
          </a:bodyPr>
          <a:lstStyle/>
          <a:p>
            <a:r>
              <a:rPr lang="en-US" dirty="0" smtClean="0"/>
              <a:t>Flow</a:t>
            </a:r>
            <a:endParaRPr lang="en-US" dirty="0"/>
          </a:p>
        </p:txBody>
      </p:sp>
      <p:sp>
        <p:nvSpPr>
          <p:cNvPr id="24" name="Oval 23"/>
          <p:cNvSpPr/>
          <p:nvPr/>
        </p:nvSpPr>
        <p:spPr>
          <a:xfrm>
            <a:off x="6625763" y="5046547"/>
            <a:ext cx="272900" cy="667872"/>
          </a:xfrm>
          <a:prstGeom prst="ellipse">
            <a:avLst/>
          </a:prstGeom>
          <a:gradFill flip="none" rotWithShape="1">
            <a:gsLst>
              <a:gs pos="0">
                <a:schemeClr val="accent3">
                  <a:tint val="100000"/>
                  <a:shade val="100000"/>
                  <a:satMod val="130000"/>
                  <a:alpha val="79000"/>
                </a:schemeClr>
              </a:gs>
              <a:gs pos="100000">
                <a:schemeClr val="accent3">
                  <a:tint val="50000"/>
                  <a:shade val="100000"/>
                  <a:satMod val="350000"/>
                  <a:alpha val="79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6" name="Straight Arrow Connector 5"/>
          <p:cNvCxnSpPr/>
          <p:nvPr/>
        </p:nvCxnSpPr>
        <p:spPr>
          <a:xfrm>
            <a:off x="6570237" y="5046547"/>
            <a:ext cx="0" cy="66787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547681" y="5247061"/>
            <a:ext cx="1002710" cy="300082"/>
          </a:xfrm>
          <a:prstGeom prst="rect">
            <a:avLst/>
          </a:prstGeom>
          <a:noFill/>
        </p:spPr>
        <p:txBody>
          <a:bodyPr wrap="none" rtlCol="0">
            <a:spAutoFit/>
          </a:bodyPr>
          <a:lstStyle/>
          <a:p>
            <a:r>
              <a:rPr lang="en-US" smtClean="0"/>
              <a:t>Gate length</a:t>
            </a:r>
            <a:endParaRPr lang="en-US"/>
          </a:p>
        </p:txBody>
      </p:sp>
      <p:cxnSp>
        <p:nvCxnSpPr>
          <p:cNvPr id="18" name="Straight Arrow Connector 17"/>
          <p:cNvCxnSpPr/>
          <p:nvPr/>
        </p:nvCxnSpPr>
        <p:spPr>
          <a:xfrm>
            <a:off x="6570237" y="4753281"/>
            <a:ext cx="0" cy="29326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547681" y="4779703"/>
            <a:ext cx="974177" cy="300082"/>
          </a:xfrm>
          <a:prstGeom prst="rect">
            <a:avLst/>
          </a:prstGeom>
          <a:noFill/>
        </p:spPr>
        <p:txBody>
          <a:bodyPr wrap="none" rtlCol="0">
            <a:spAutoFit/>
          </a:bodyPr>
          <a:lstStyle/>
          <a:p>
            <a:r>
              <a:rPr lang="en-US" dirty="0" smtClean="0"/>
              <a:t>Gate depth</a:t>
            </a:r>
            <a:endParaRPr lang="en-US" dirty="0"/>
          </a:p>
        </p:txBody>
      </p:sp>
      <p:cxnSp>
        <p:nvCxnSpPr>
          <p:cNvPr id="22" name="Straight Connector 21"/>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1819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PW Doppler receive signals are not continuous nor of a single frequency</a:t>
            </a:r>
            <a:endParaRPr lang="en-US" dirty="0"/>
          </a:p>
        </p:txBody>
      </p:sp>
      <p:pic>
        <p:nvPicPr>
          <p:cNvPr id="4" name="Picture 4" descr="UsPDdem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6162" y="2231571"/>
            <a:ext cx="4511675" cy="30638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27837" y="3396342"/>
            <a:ext cx="1943100" cy="1169551"/>
          </a:xfrm>
          <a:prstGeom prst="rect">
            <a:avLst/>
          </a:prstGeom>
          <a:noFill/>
        </p:spPr>
        <p:txBody>
          <a:bodyPr wrap="square" rtlCol="0">
            <a:spAutoFit/>
          </a:bodyPr>
          <a:lstStyle/>
          <a:p>
            <a:r>
              <a:rPr lang="en-GB" altLang="en-US" sz="1400" smtClean="0">
                <a:latin typeface="Calibri" charset="0"/>
                <a:ea typeface="Calibri" charset="0"/>
                <a:cs typeface="Calibri" charset="0"/>
              </a:rPr>
              <a:t>Demodulated </a:t>
            </a:r>
            <a:r>
              <a:rPr lang="en-GB" altLang="en-US" sz="1400">
                <a:latin typeface="Calibri" charset="0"/>
                <a:ea typeface="Calibri" charset="0"/>
                <a:cs typeface="Calibri" charset="0"/>
              </a:rPr>
              <a:t>signals are equivalent to samples of the continuous wave beat frequency. </a:t>
            </a:r>
          </a:p>
        </p:txBody>
      </p:sp>
      <p:cxnSp>
        <p:nvCxnSpPr>
          <p:cNvPr id="6" name="Straight Connector 5"/>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51844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 few samples of the PW Doppler signal leads to aliasing artefacts</a:t>
            </a:r>
            <a:endParaRPr lang="en-US" dirty="0"/>
          </a:p>
        </p:txBody>
      </p:sp>
      <p:sp>
        <p:nvSpPr>
          <p:cNvPr id="5" name="Content Placeholder 4"/>
          <p:cNvSpPr>
            <a:spLocks noGrp="1"/>
          </p:cNvSpPr>
          <p:nvPr>
            <p:ph idx="1"/>
          </p:nvPr>
        </p:nvSpPr>
        <p:spPr>
          <a:xfrm>
            <a:off x="628650" y="3780063"/>
            <a:ext cx="7886700" cy="2396899"/>
          </a:xfrm>
        </p:spPr>
        <p:txBody>
          <a:bodyPr/>
          <a:lstStyle/>
          <a:p>
            <a:r>
              <a:rPr lang="en-US" dirty="0" smtClean="0"/>
              <a:t>Signals must be sampled at least twice per cycle of the highest frequency component “</a:t>
            </a:r>
            <a:r>
              <a:rPr lang="en-US" dirty="0" err="1" smtClean="0"/>
              <a:t>Nyquist</a:t>
            </a:r>
            <a:r>
              <a:rPr lang="en-US" dirty="0" smtClean="0"/>
              <a:t> limit” to avoid aliasing</a:t>
            </a:r>
          </a:p>
          <a:p>
            <a:r>
              <a:rPr lang="en-US" dirty="0" smtClean="0"/>
              <a:t>The maximum Doppler shift frequency that can be detected is half the pulse repetition frequency (rate of ultrasound pulse transmission), which is typically 10 kHz</a:t>
            </a:r>
            <a:endParaRPr lang="en-US" dirty="0"/>
          </a:p>
        </p:txBody>
      </p:sp>
      <p:pic>
        <p:nvPicPr>
          <p:cNvPr id="4" name="Picture 3" descr="UsPDali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833789"/>
            <a:ext cx="4572000" cy="174625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17556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of CW and PW Doppler</a:t>
            </a:r>
            <a:endParaRPr lang="en-US" dirty="0"/>
          </a:p>
        </p:txBody>
      </p:sp>
      <p:graphicFrame>
        <p:nvGraphicFramePr>
          <p:cNvPr id="3" name="Group 128"/>
          <p:cNvGraphicFramePr>
            <a:graphicFrameLocks noGrp="1"/>
          </p:cNvGraphicFramePr>
          <p:nvPr>
            <p:extLst>
              <p:ext uri="{D42A27DB-BD31-4B8C-83A1-F6EECF244321}">
                <p14:modId xmlns:p14="http://schemas.microsoft.com/office/powerpoint/2010/main" val="675270373"/>
              </p:ext>
            </p:extLst>
          </p:nvPr>
        </p:nvGraphicFramePr>
        <p:xfrm>
          <a:off x="1397508" y="2367090"/>
          <a:ext cx="6096000" cy="3776663"/>
        </p:xfrm>
        <a:graphic>
          <a:graphicData uri="http://schemas.openxmlformats.org/drawingml/2006/table">
            <a:tbl>
              <a:tblPr/>
              <a:tblGrid>
                <a:gridCol w="2032000"/>
                <a:gridCol w="2032000"/>
                <a:gridCol w="2032000"/>
              </a:tblGrid>
              <a:tr h="8382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Calibri" charset="0"/>
                        <a:ea typeface="Calibri" charset="0"/>
                        <a:cs typeface="Calibri"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Calibri" charset="0"/>
                        <a:ea typeface="Calibri" charset="0"/>
                        <a:cs typeface="Calibri"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charset="0"/>
                          <a:ea typeface="Calibri" charset="0"/>
                          <a:cs typeface="Calibri" charset="0"/>
                        </a:rPr>
                        <a:t>Disadvantages</a:t>
                      </a:r>
                      <a:endParaRPr kumimoji="0" lang="en-US" sz="2000" b="0" i="0" u="none" strike="noStrike" cap="none" normalizeH="0" baseline="0" dirty="0" smtClean="0">
                        <a:ln>
                          <a:noFill/>
                        </a:ln>
                        <a:solidFill>
                          <a:schemeClr val="tx1"/>
                        </a:solidFill>
                        <a:effectLst/>
                        <a:latin typeface="Calibri" charset="0"/>
                        <a:ea typeface="Calibri" charset="0"/>
                        <a:cs typeface="Calibri"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Calibri" charset="0"/>
                        <a:ea typeface="Calibri" charset="0"/>
                        <a:cs typeface="Calibri"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Calibri" charset="0"/>
                          <a:ea typeface="Calibri" charset="0"/>
                          <a:cs typeface="Calibri" charset="0"/>
                        </a:rPr>
                        <a:t>Advantages</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1399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Calibri" charset="0"/>
                          <a:ea typeface="Calibri" charset="0"/>
                          <a:cs typeface="Calibri" charset="0"/>
                        </a:rPr>
                        <a:t>Continuous Wave</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charset="0"/>
                          <a:ea typeface="Calibri" charset="0"/>
                          <a:cs typeface="Calibri" charset="0"/>
                        </a:rPr>
                        <a:t>Lacks range resolution</a:t>
                      </a:r>
                      <a:r>
                        <a:rPr kumimoji="0" lang="en-US" sz="1600" b="0" i="0" u="none" strike="noStrike" cap="none" normalizeH="0" baseline="0" dirty="0" smtClean="0">
                          <a:ln>
                            <a:noFill/>
                          </a:ln>
                          <a:solidFill>
                            <a:schemeClr val="tx1"/>
                          </a:solidFill>
                          <a:effectLst/>
                          <a:latin typeface="Calibri" charset="0"/>
                          <a:ea typeface="Calibri" charset="0"/>
                          <a:cs typeface="Calibri" charset="0"/>
                        </a:rPr>
                        <a:t>	</a:t>
                      </a:r>
                      <a:r>
                        <a:rPr kumimoji="0" lang="en-US" sz="1600" b="1" i="0" u="none" strike="noStrike" cap="none" normalizeH="0" baseline="0" dirty="0" smtClean="0">
                          <a:ln>
                            <a:noFill/>
                          </a:ln>
                          <a:solidFill>
                            <a:schemeClr val="tx1"/>
                          </a:solidFill>
                          <a:effectLst/>
                          <a:latin typeface="Calibri" charset="0"/>
                          <a:ea typeface="Calibri" charset="0"/>
                          <a:cs typeface="Calibri" charset="0"/>
                        </a:rPr>
                        <a:t>		</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cap="none" normalizeH="0" baseline="0" dirty="0" smtClean="0">
                          <a:ln>
                            <a:noFill/>
                          </a:ln>
                          <a:solidFill>
                            <a:schemeClr val="tx1"/>
                          </a:solidFill>
                          <a:effectLst/>
                          <a:latin typeface="Calibri" charset="0"/>
                          <a:ea typeface="Calibri" charset="0"/>
                          <a:cs typeface="Calibri" charset="0"/>
                        </a:rPr>
                        <a:t>Accurately measures high velocity flows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charset="0"/>
                          <a:ea typeface="Calibri" charset="0"/>
                          <a:cs typeface="Calibri" charset="0"/>
                        </a:rPr>
                        <a:t/>
                      </a:r>
                      <a:br>
                        <a:rPr kumimoji="0" lang="en-US" sz="1600" b="0" i="0" u="none" strike="noStrike" cap="none" normalizeH="0" baseline="0" dirty="0" smtClean="0">
                          <a:ln>
                            <a:noFill/>
                          </a:ln>
                          <a:solidFill>
                            <a:schemeClr val="tx1"/>
                          </a:solidFill>
                          <a:effectLst/>
                          <a:latin typeface="Calibri" charset="0"/>
                          <a:ea typeface="Calibri" charset="0"/>
                          <a:cs typeface="Calibri" charset="0"/>
                        </a:rPr>
                      </a:br>
                      <a:endParaRPr kumimoji="0" lang="en-US" sz="1600" b="0" i="0" u="none" strike="noStrike" cap="none" normalizeH="0" baseline="0" dirty="0" smtClean="0">
                        <a:ln>
                          <a:noFill/>
                        </a:ln>
                        <a:solidFill>
                          <a:schemeClr val="tx1"/>
                        </a:solidFill>
                        <a:effectLst/>
                        <a:latin typeface="Calibri" charset="0"/>
                        <a:ea typeface="Calibri" charset="0"/>
                        <a:cs typeface="Calibri"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7984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Calibri" charset="0"/>
                          <a:ea typeface="Calibri" charset="0"/>
                          <a:cs typeface="Calibri" charset="0"/>
                        </a:rPr>
                        <a:t>Pulsed wave</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Calibri" charset="0"/>
                          <a:ea typeface="Calibri" charset="0"/>
                          <a:cs typeface="Calibri" charset="0"/>
                        </a:rPr>
                        <a:t>Aliasing of velocities above the Nyquist limit (inability to measure high velocities accurately)</a:t>
                      </a:r>
                      <a:br>
                        <a:rPr kumimoji="0" lang="en-US" sz="1600" b="0" i="0" u="none" strike="noStrike" cap="none" normalizeH="0" baseline="0" smtClean="0">
                          <a:ln>
                            <a:noFill/>
                          </a:ln>
                          <a:solidFill>
                            <a:schemeClr val="tx1"/>
                          </a:solidFill>
                          <a:effectLst/>
                          <a:latin typeface="Calibri" charset="0"/>
                          <a:ea typeface="Calibri" charset="0"/>
                          <a:cs typeface="Calibri" charset="0"/>
                        </a:rPr>
                      </a:br>
                      <a:endParaRPr kumimoji="0" lang="en-US" sz="1600" b="0" i="0" u="none" strike="noStrike" cap="none" normalizeH="0" baseline="0" smtClean="0">
                        <a:ln>
                          <a:noFill/>
                        </a:ln>
                        <a:solidFill>
                          <a:schemeClr val="tx1"/>
                        </a:solidFill>
                        <a:effectLst/>
                        <a:latin typeface="Calibri" charset="0"/>
                        <a:ea typeface="Calibri" charset="0"/>
                        <a:cs typeface="Calibri"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charset="0"/>
                          <a:ea typeface="Calibri" charset="0"/>
                          <a:cs typeface="Calibri" charset="0"/>
                        </a:rPr>
                        <a:t>Ability to measure velocities at a specific location (range resolution) to provide image data</a:t>
                      </a:r>
                      <a:br>
                        <a:rPr kumimoji="0" lang="en-US" sz="1600" b="0" i="0" u="none" strike="noStrike" cap="none" normalizeH="0" baseline="0" dirty="0" smtClean="0">
                          <a:ln>
                            <a:noFill/>
                          </a:ln>
                          <a:solidFill>
                            <a:schemeClr val="tx1"/>
                          </a:solidFill>
                          <a:effectLst/>
                          <a:latin typeface="Calibri" charset="0"/>
                          <a:ea typeface="Calibri" charset="0"/>
                          <a:cs typeface="Calibri" charset="0"/>
                        </a:rPr>
                      </a:br>
                      <a:endParaRPr kumimoji="0" lang="en-US" sz="1600" b="0" i="0" u="none" strike="noStrike" cap="none" normalizeH="0" baseline="0" dirty="0" smtClean="0">
                        <a:ln>
                          <a:noFill/>
                        </a:ln>
                        <a:solidFill>
                          <a:schemeClr val="tx1"/>
                        </a:solidFill>
                        <a:effectLst/>
                        <a:latin typeface="Calibri" charset="0"/>
                        <a:ea typeface="Calibri" charset="0"/>
                        <a:cs typeface="Calibri"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cxnSp>
        <p:nvCxnSpPr>
          <p:cNvPr id="4" name="Straight Connector 3"/>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98649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Colour</a:t>
            </a:r>
            <a:r>
              <a:rPr lang="en-US" dirty="0" smtClean="0"/>
              <a:t> Doppler allows the overlay of a velocity map on a gray-scale B-mode image</a:t>
            </a:r>
            <a:endParaRPr lang="en-US" dirty="0"/>
          </a:p>
        </p:txBody>
      </p:sp>
      <p:sp>
        <p:nvSpPr>
          <p:cNvPr id="3" name="Content Placeholder 2"/>
          <p:cNvSpPr>
            <a:spLocks noGrp="1"/>
          </p:cNvSpPr>
          <p:nvPr>
            <p:ph idx="1"/>
          </p:nvPr>
        </p:nvSpPr>
        <p:spPr>
          <a:xfrm>
            <a:off x="457200" y="1600200"/>
            <a:ext cx="4644391" cy="4525963"/>
          </a:xfrm>
        </p:spPr>
        <p:txBody>
          <a:bodyPr/>
          <a:lstStyle/>
          <a:p>
            <a:r>
              <a:rPr lang="en-US" dirty="0" err="1"/>
              <a:t>Colour</a:t>
            </a:r>
            <a:r>
              <a:rPr lang="en-US" dirty="0"/>
              <a:t> flow</a:t>
            </a:r>
          </a:p>
          <a:p>
            <a:pPr lvl="1"/>
            <a:r>
              <a:rPr lang="en-US" dirty="0"/>
              <a:t>Doppler equivalent of a B-mode scan, using several pulses transmitted and received along each </a:t>
            </a:r>
            <a:r>
              <a:rPr lang="en-US" dirty="0" smtClean="0"/>
              <a:t>line</a:t>
            </a:r>
          </a:p>
          <a:p>
            <a:pPr lvl="1"/>
            <a:r>
              <a:rPr lang="en-US" dirty="0" smtClean="0"/>
              <a:t>Uses gated, pulsed wave Doppler mode</a:t>
            </a:r>
            <a:endParaRPr lang="en-US" dirty="0"/>
          </a:p>
          <a:p>
            <a:pPr lvl="1"/>
            <a:r>
              <a:rPr lang="en-US" dirty="0"/>
              <a:t>Calculates phase shift between subsequent </a:t>
            </a:r>
            <a:r>
              <a:rPr lang="en-US" dirty="0" smtClean="0"/>
              <a:t>pulses</a:t>
            </a:r>
          </a:p>
          <a:p>
            <a:pPr lvl="1"/>
            <a:r>
              <a:rPr lang="en-US" dirty="0" err="1" smtClean="0"/>
              <a:t>Colour</a:t>
            </a:r>
            <a:r>
              <a:rPr lang="en-US" dirty="0" smtClean="0"/>
              <a:t> is chosen based on mean velocity and direction</a:t>
            </a:r>
            <a:endParaRPr lang="en-US" dirty="0"/>
          </a:p>
          <a:p>
            <a:pPr lvl="1"/>
            <a:r>
              <a:rPr lang="en-US" dirty="0"/>
              <a:t>Velocity information in </a:t>
            </a:r>
            <a:r>
              <a:rPr lang="en-US" dirty="0" err="1"/>
              <a:t>colour</a:t>
            </a:r>
            <a:r>
              <a:rPr lang="en-US" dirty="0"/>
              <a:t> (red, flow towards; blue, flow away) is superimposed on the anatomical gray scale B mode image</a:t>
            </a:r>
          </a:p>
          <a:p>
            <a:endParaRPr lang="en-US" dirty="0"/>
          </a:p>
        </p:txBody>
      </p:sp>
      <p:pic>
        <p:nvPicPr>
          <p:cNvPr id="5" name="Picture 4"/>
          <p:cNvPicPr>
            <a:picLocks noChangeAspect="1"/>
          </p:cNvPicPr>
          <p:nvPr/>
        </p:nvPicPr>
        <p:blipFill>
          <a:blip r:embed="rId3"/>
          <a:stretch>
            <a:fillRect/>
          </a:stretch>
        </p:blipFill>
        <p:spPr>
          <a:xfrm>
            <a:off x="5222015" y="2014562"/>
            <a:ext cx="3816803" cy="3816803"/>
          </a:xfrm>
          <a:prstGeom prst="rect">
            <a:avLst/>
          </a:prstGeom>
        </p:spPr>
      </p:pic>
      <p:cxnSp>
        <p:nvCxnSpPr>
          <p:cNvPr id="6" name="Straight Connector 5"/>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021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Power Doppler displays the intensity of the Doppler backscattered signal in </a:t>
            </a:r>
            <a:r>
              <a:rPr lang="en-US" dirty="0" err="1" smtClean="0"/>
              <a:t>colour</a:t>
            </a:r>
            <a:endParaRPr lang="en-US" dirty="0"/>
          </a:p>
        </p:txBody>
      </p:sp>
      <p:sp>
        <p:nvSpPr>
          <p:cNvPr id="3" name="Content Placeholder 2"/>
          <p:cNvSpPr>
            <a:spLocks noGrp="1"/>
          </p:cNvSpPr>
          <p:nvPr>
            <p:ph idx="1"/>
          </p:nvPr>
        </p:nvSpPr>
        <p:spPr>
          <a:xfrm>
            <a:off x="303928" y="1600200"/>
            <a:ext cx="4907134" cy="4525963"/>
          </a:xfrm>
        </p:spPr>
        <p:txBody>
          <a:bodyPr/>
          <a:lstStyle/>
          <a:p>
            <a:r>
              <a:rPr lang="en-US" dirty="0" smtClean="0"/>
              <a:t>Power</a:t>
            </a:r>
          </a:p>
          <a:p>
            <a:pPr lvl="1"/>
            <a:r>
              <a:rPr lang="en-US" dirty="0" smtClean="0"/>
              <a:t>Ignores the reflector velocity information and estimates the total strength of the Doppler signal within a region</a:t>
            </a:r>
          </a:p>
          <a:p>
            <a:pPr lvl="1"/>
            <a:r>
              <a:rPr lang="en-US" dirty="0" smtClean="0"/>
              <a:t>Improves sensitivity in small vessels and is a good indicator of blood volume</a:t>
            </a:r>
          </a:p>
          <a:p>
            <a:pPr lvl="1"/>
            <a:r>
              <a:rPr lang="en-US" dirty="0" smtClean="0"/>
              <a:t>Independent of flow direction </a:t>
            </a:r>
            <a:endParaRPr lang="en-US" dirty="0"/>
          </a:p>
          <a:p>
            <a:pPr lvl="1"/>
            <a:r>
              <a:rPr lang="en-US" dirty="0" smtClean="0"/>
              <a:t>Lack of aliasing and reduced angle dependence make imaging easier</a:t>
            </a:r>
          </a:p>
          <a:p>
            <a:r>
              <a:rPr lang="en-US" dirty="0" smtClean="0"/>
              <a:t>But</a:t>
            </a:r>
          </a:p>
          <a:p>
            <a:pPr lvl="1"/>
            <a:r>
              <a:rPr lang="en-US" dirty="0" smtClean="0"/>
              <a:t>Qualitative</a:t>
            </a:r>
          </a:p>
          <a:p>
            <a:pPr lvl="1"/>
            <a:r>
              <a:rPr lang="en-US" dirty="0" smtClean="0"/>
              <a:t>No velocity or direction information can lead to motion artifacts</a:t>
            </a:r>
            <a:endParaRPr lang="en-US" dirty="0"/>
          </a:p>
        </p:txBody>
      </p:sp>
      <p:pic>
        <p:nvPicPr>
          <p:cNvPr id="5" name="Picture 4"/>
          <p:cNvPicPr>
            <a:picLocks noChangeAspect="1"/>
          </p:cNvPicPr>
          <p:nvPr/>
        </p:nvPicPr>
        <p:blipFill>
          <a:blip r:embed="rId3"/>
          <a:stretch>
            <a:fillRect/>
          </a:stretch>
        </p:blipFill>
        <p:spPr>
          <a:xfrm>
            <a:off x="5364334" y="2211639"/>
            <a:ext cx="3604053" cy="3604053"/>
          </a:xfrm>
          <a:prstGeom prst="rect">
            <a:avLst/>
          </a:prstGeom>
        </p:spPr>
      </p:pic>
      <p:cxnSp>
        <p:nvCxnSpPr>
          <p:cNvPr id="6" name="Straight Connector 5"/>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00907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Doppler</a:t>
            </a:r>
            <a:endParaRPr lang="en-US" dirty="0"/>
          </a:p>
        </p:txBody>
      </p:sp>
      <p:sp>
        <p:nvSpPr>
          <p:cNvPr id="3" name="Content Placeholder 2"/>
          <p:cNvSpPr>
            <a:spLocks noGrp="1"/>
          </p:cNvSpPr>
          <p:nvPr>
            <p:ph idx="1"/>
          </p:nvPr>
        </p:nvSpPr>
        <p:spPr/>
        <p:txBody>
          <a:bodyPr/>
          <a:lstStyle/>
          <a:p>
            <a:r>
              <a:rPr lang="en-US" dirty="0"/>
              <a:t>The Doppler effect can be exploited in ultrasound to detect, image and quantify </a:t>
            </a:r>
            <a:r>
              <a:rPr lang="en-US" dirty="0" smtClean="0"/>
              <a:t>flow.</a:t>
            </a:r>
          </a:p>
          <a:p>
            <a:r>
              <a:rPr lang="en-US" dirty="0" smtClean="0"/>
              <a:t>Continuous wave Doppler provides high sensitivity velocity measurement at a defined point. </a:t>
            </a:r>
          </a:p>
          <a:p>
            <a:r>
              <a:rPr lang="en-US" dirty="0" smtClean="0"/>
              <a:t>Pulsed wave Doppler enables imaging but suffers aliasing and spectral broadening artifacts.</a:t>
            </a:r>
          </a:p>
          <a:p>
            <a:r>
              <a:rPr lang="en-US" dirty="0" err="1" smtClean="0"/>
              <a:t>Colour</a:t>
            </a:r>
            <a:r>
              <a:rPr lang="en-US" dirty="0" smtClean="0"/>
              <a:t> Doppler provides </a:t>
            </a:r>
            <a:r>
              <a:rPr lang="en-US" dirty="0" err="1" smtClean="0"/>
              <a:t>visualisation</a:t>
            </a:r>
            <a:r>
              <a:rPr lang="en-US" dirty="0" smtClean="0"/>
              <a:t> of velocity information, while Power Doppler shows only Doppler signal intensity, so is less prone to artefacts.</a:t>
            </a:r>
            <a:endParaRPr lang="en-US" dirty="0"/>
          </a:p>
        </p:txBody>
      </p:sp>
      <p:cxnSp>
        <p:nvCxnSpPr>
          <p:cNvPr id="4" name="Straight Connector 3"/>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831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2020" y="949476"/>
            <a:ext cx="8917214" cy="2004786"/>
            <a:chOff x="122020" y="949476"/>
            <a:chExt cx="8917214" cy="2004786"/>
          </a:xfrm>
        </p:grpSpPr>
        <p:sp>
          <p:nvSpPr>
            <p:cNvPr id="15" name="Rectangle 14"/>
            <p:cNvSpPr/>
            <p:nvPr/>
          </p:nvSpPr>
          <p:spPr>
            <a:xfrm>
              <a:off x="122020" y="949476"/>
              <a:ext cx="8917214" cy="2004786"/>
            </a:xfrm>
            <a:prstGeom prst="rect">
              <a:avLst/>
            </a:prstGeom>
            <a:noFill/>
            <a:ln w="19050" cmpd="sng">
              <a:solidFill>
                <a:srgbClr val="604A7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3282014" y="1721037"/>
              <a:ext cx="3172535" cy="461665"/>
            </a:xfrm>
            <a:prstGeom prst="rect">
              <a:avLst/>
            </a:prstGeom>
            <a:noFill/>
          </p:spPr>
          <p:txBody>
            <a:bodyPr wrap="none" rtlCol="0">
              <a:spAutoFit/>
            </a:bodyPr>
            <a:lstStyle/>
            <a:p>
              <a:r>
                <a:rPr lang="en-US" sz="2400" dirty="0" smtClean="0"/>
                <a:t>Ultrasound Applications</a:t>
              </a:r>
              <a:endParaRPr lang="en-US" sz="2400" dirty="0"/>
            </a:p>
          </p:txBody>
        </p:sp>
      </p:grpSp>
      <p:pic>
        <p:nvPicPr>
          <p:cNvPr id="12" name="Picture 11"/>
          <p:cNvPicPr>
            <a:picLocks noChangeAspect="1"/>
          </p:cNvPicPr>
          <p:nvPr/>
        </p:nvPicPr>
        <p:blipFill rotWithShape="1">
          <a:blip r:embed="rId3"/>
          <a:srcRect l="50559"/>
          <a:stretch/>
        </p:blipFill>
        <p:spPr>
          <a:xfrm>
            <a:off x="520700" y="1032737"/>
            <a:ext cx="2278714" cy="1850999"/>
          </a:xfrm>
          <a:prstGeom prst="rect">
            <a:avLst/>
          </a:prstGeom>
        </p:spPr>
      </p:pic>
      <p:grpSp>
        <p:nvGrpSpPr>
          <p:cNvPr id="5" name="Group 4"/>
          <p:cNvGrpSpPr/>
          <p:nvPr/>
        </p:nvGrpSpPr>
        <p:grpSpPr>
          <a:xfrm>
            <a:off x="122020" y="3899942"/>
            <a:ext cx="8917214" cy="2004786"/>
            <a:chOff x="122020" y="3899942"/>
            <a:chExt cx="8917214" cy="2004786"/>
          </a:xfrm>
        </p:grpSpPr>
        <p:grpSp>
          <p:nvGrpSpPr>
            <p:cNvPr id="2" name="Group 1"/>
            <p:cNvGrpSpPr/>
            <p:nvPr/>
          </p:nvGrpSpPr>
          <p:grpSpPr>
            <a:xfrm>
              <a:off x="122020" y="3899942"/>
              <a:ext cx="8917214" cy="2004786"/>
              <a:chOff x="122020" y="3903738"/>
              <a:chExt cx="8917214" cy="2004786"/>
            </a:xfrm>
          </p:grpSpPr>
          <p:sp>
            <p:nvSpPr>
              <p:cNvPr id="4" name="Rectangle 3"/>
              <p:cNvSpPr/>
              <p:nvPr/>
            </p:nvSpPr>
            <p:spPr>
              <a:xfrm>
                <a:off x="122020" y="3903738"/>
                <a:ext cx="8917214" cy="2004786"/>
              </a:xfrm>
              <a:prstGeom prst="rect">
                <a:avLst/>
              </a:prstGeom>
              <a:noFill/>
              <a:ln w="19050" cmpd="sng">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282014" y="4675298"/>
                <a:ext cx="4974632" cy="461665"/>
              </a:xfrm>
              <a:prstGeom prst="rect">
                <a:avLst/>
              </a:prstGeom>
              <a:noFill/>
            </p:spPr>
            <p:txBody>
              <a:bodyPr wrap="none" rtlCol="0">
                <a:spAutoFit/>
              </a:bodyPr>
              <a:lstStyle/>
              <a:p>
                <a:r>
                  <a:rPr lang="en-US" sz="2400" dirty="0" smtClean="0"/>
                  <a:t>Ultrasound Safety and </a:t>
                </a:r>
                <a:r>
                  <a:rPr lang="en-US" sz="2400" dirty="0" err="1" smtClean="0"/>
                  <a:t>Standardisation</a:t>
                </a:r>
                <a:endParaRPr lang="en-US" sz="2400" dirty="0"/>
              </a:p>
            </p:txBody>
          </p:sp>
        </p:grpSp>
        <p:pic>
          <p:nvPicPr>
            <p:cNvPr id="14" name="Picture 5" descr="Fig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rot="5400000">
              <a:off x="772948" y="3738819"/>
              <a:ext cx="1517803" cy="235249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grpSp>
      <p:sp>
        <p:nvSpPr>
          <p:cNvPr id="18" name="Rectangle 17"/>
          <p:cNvSpPr/>
          <p:nvPr/>
        </p:nvSpPr>
        <p:spPr>
          <a:xfrm>
            <a:off x="38534" y="196150"/>
            <a:ext cx="9144000" cy="3574237"/>
          </a:xfrm>
          <a:prstGeom prst="rect">
            <a:avLst/>
          </a:prstGeom>
          <a:solidFill>
            <a:schemeClr val="bg1">
              <a:alpha val="5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033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Diagnostic ultrasound has an excellent safety record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 England alone &gt;2.5 million obstetric ultrasound scans are performed every year (~4 per live birth)</a:t>
            </a:r>
          </a:p>
          <a:p>
            <a:r>
              <a:rPr lang="en-US" dirty="0" smtClean="0"/>
              <a:t>Exposure of tissue to ultrasound can produce hazardous effects at diagnostic acoustic output levels, particularly for </a:t>
            </a:r>
            <a:r>
              <a:rPr lang="en-US" dirty="0" err="1" smtClean="0"/>
              <a:t>foetal</a:t>
            </a:r>
            <a:r>
              <a:rPr lang="en-US" dirty="0" smtClean="0"/>
              <a:t> exposures.</a:t>
            </a:r>
          </a:p>
          <a:p>
            <a:r>
              <a:rPr lang="en-US" dirty="0" smtClean="0"/>
              <a:t>Main categories of hazard include:</a:t>
            </a:r>
          </a:p>
          <a:p>
            <a:pPr lvl="1"/>
            <a:r>
              <a:rPr lang="en-US" dirty="0" smtClean="0"/>
              <a:t>Thermal</a:t>
            </a:r>
          </a:p>
          <a:p>
            <a:pPr lvl="1"/>
            <a:r>
              <a:rPr lang="en-US" dirty="0" smtClean="0"/>
              <a:t>Non-thermal (cavitation and mechanical force)</a:t>
            </a:r>
          </a:p>
          <a:p>
            <a:r>
              <a:rPr lang="en-US" dirty="0" smtClean="0"/>
              <a:t>The safe use of diagnostic ultrasound is the responsibility of the person conducting the scan!</a:t>
            </a:r>
          </a:p>
          <a:p>
            <a:pPr lvl="1"/>
            <a:r>
              <a:rPr lang="en-US" dirty="0" smtClean="0"/>
              <a:t>The examination should only be undertaken if the benefits to the patient outweigh the costs associated with the potential hazard</a:t>
            </a:r>
          </a:p>
          <a:p>
            <a:pPr lvl="1"/>
            <a:r>
              <a:rPr lang="en-US" dirty="0" smtClean="0"/>
              <a:t>American Institute for Ultrasound in Medicine (AIUM): “the benefits to patients of the prudent use of diagnostic ultrasound outweigh the risks, if any, that may be present”</a:t>
            </a:r>
            <a:endParaRPr lang="en-US" dirty="0"/>
          </a:p>
        </p:txBody>
      </p:sp>
      <p:cxnSp>
        <p:nvCxnSpPr>
          <p:cNvPr id="4" name="Straight Connector 3"/>
          <p:cNvCxnSpPr/>
          <p:nvPr/>
        </p:nvCxnSpPr>
        <p:spPr>
          <a:xfrm flipH="1">
            <a:off x="0" y="1306275"/>
            <a:ext cx="9144000" cy="285"/>
          </a:xfrm>
          <a:prstGeom prst="line">
            <a:avLst/>
          </a:prstGeom>
          <a:ln w="28575">
            <a:solidFill>
              <a:srgbClr val="31859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014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ALARA (As Low As Reasonably Achievable) principles should be applied above effect thresholds</a:t>
            </a:r>
            <a:endParaRPr lang="en-US" dirty="0"/>
          </a:p>
        </p:txBody>
      </p:sp>
      <p:sp>
        <p:nvSpPr>
          <p:cNvPr id="3" name="Content Placeholder 2"/>
          <p:cNvSpPr>
            <a:spLocks noGrp="1"/>
          </p:cNvSpPr>
          <p:nvPr>
            <p:ph idx="1"/>
          </p:nvPr>
        </p:nvSpPr>
        <p:spPr/>
        <p:txBody>
          <a:bodyPr/>
          <a:lstStyle/>
          <a:p>
            <a:r>
              <a:rPr lang="en-US" dirty="0" smtClean="0"/>
              <a:t>Use minimum output needed to obtain necessary diagnostic information (BMUS)</a:t>
            </a:r>
          </a:p>
          <a:p>
            <a:r>
              <a:rPr lang="en-US" dirty="0" smtClean="0"/>
              <a:t>Need to monitor the exposure during the scan</a:t>
            </a:r>
          </a:p>
          <a:p>
            <a:r>
              <a:rPr lang="en-US" dirty="0" smtClean="0"/>
              <a:t>Many variables affect the exposure:</a:t>
            </a:r>
          </a:p>
          <a:p>
            <a:pPr lvl="1"/>
            <a:r>
              <a:rPr lang="en-US" dirty="0" smtClean="0"/>
              <a:t>Operation mode (B-mode vs Doppler)</a:t>
            </a:r>
          </a:p>
          <a:p>
            <a:pPr lvl="1"/>
            <a:r>
              <a:rPr lang="en-US" dirty="0" smtClean="0"/>
              <a:t>Transducers (frequency, focus)</a:t>
            </a:r>
          </a:p>
          <a:p>
            <a:pPr lvl="1"/>
            <a:r>
              <a:rPr lang="en-US" dirty="0" smtClean="0"/>
              <a:t>System setup (presets, output powers)</a:t>
            </a:r>
          </a:p>
          <a:p>
            <a:pPr lvl="1"/>
            <a:r>
              <a:rPr lang="en-US" dirty="0" smtClean="0"/>
              <a:t>Pulse repetition frequency</a:t>
            </a:r>
          </a:p>
          <a:p>
            <a:r>
              <a:rPr lang="en-US" dirty="0" smtClean="0"/>
              <a:t>Displays are designed to make the user aware of exposure:</a:t>
            </a:r>
          </a:p>
          <a:p>
            <a:pPr lvl="1"/>
            <a:r>
              <a:rPr lang="en-US" dirty="0" smtClean="0"/>
              <a:t>Thermal index and mechanical index can be used to indicate potential harm due to each of these mechanisms </a:t>
            </a:r>
          </a:p>
          <a:p>
            <a:pPr lvl="1"/>
            <a:r>
              <a:rPr lang="en-US" dirty="0" smtClean="0"/>
              <a:t>If the system is capable of exceeding TI or MI = 1.0, then operation should be kept below 0.4.</a:t>
            </a:r>
          </a:p>
        </p:txBody>
      </p:sp>
      <p:cxnSp>
        <p:nvCxnSpPr>
          <p:cNvPr id="4" name="Straight Connector 3"/>
          <p:cNvCxnSpPr/>
          <p:nvPr/>
        </p:nvCxnSpPr>
        <p:spPr>
          <a:xfrm flipH="1">
            <a:off x="0" y="1306275"/>
            <a:ext cx="9144000" cy="285"/>
          </a:xfrm>
          <a:prstGeom prst="line">
            <a:avLst/>
          </a:prstGeom>
          <a:ln w="28575">
            <a:solidFill>
              <a:srgbClr val="31859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329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Phased arrays enable electronic beam steering, removing mechanical complexity</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68255"/>
            <a:ext cx="3117274" cy="2255768"/>
          </a:xfrm>
          <a:prstGeom prst="rect">
            <a:avLst/>
          </a:prstGeom>
        </p:spPr>
      </p:pic>
      <p:pic>
        <p:nvPicPr>
          <p:cNvPr id="5" name="Picture 4"/>
          <p:cNvPicPr>
            <a:picLocks noChangeAspect="1"/>
          </p:cNvPicPr>
          <p:nvPr/>
        </p:nvPicPr>
        <p:blipFill>
          <a:blip r:embed="rId4"/>
          <a:stretch>
            <a:fillRect/>
          </a:stretch>
        </p:blipFill>
        <p:spPr>
          <a:xfrm>
            <a:off x="4050620" y="4221336"/>
            <a:ext cx="3543094" cy="2519534"/>
          </a:xfrm>
          <a:prstGeom prst="rect">
            <a:avLst/>
          </a:prstGeom>
        </p:spPr>
      </p:pic>
      <p:sp>
        <p:nvSpPr>
          <p:cNvPr id="6" name="TextBox 5"/>
          <p:cNvSpPr txBox="1"/>
          <p:nvPr/>
        </p:nvSpPr>
        <p:spPr>
          <a:xfrm>
            <a:off x="0" y="6611779"/>
            <a:ext cx="3365024" cy="246221"/>
          </a:xfrm>
          <a:prstGeom prst="rect">
            <a:avLst/>
          </a:prstGeom>
          <a:noFill/>
        </p:spPr>
        <p:txBody>
          <a:bodyPr wrap="none" rtlCol="0">
            <a:spAutoFit/>
          </a:bodyPr>
          <a:lstStyle/>
          <a:p>
            <a:r>
              <a:rPr lang="en-US" sz="1000" dirty="0"/>
              <a:t>http://</a:t>
            </a:r>
            <a:r>
              <a:rPr lang="en-US" sz="1000" dirty="0" err="1"/>
              <a:t>www.olympus-ims.com</a:t>
            </a:r>
            <a:r>
              <a:rPr lang="en-US" sz="1000" dirty="0"/>
              <a:t>/en/</a:t>
            </a:r>
            <a:r>
              <a:rPr lang="en-US" sz="1000" dirty="0" err="1"/>
              <a:t>ndt</a:t>
            </a:r>
            <a:r>
              <a:rPr lang="en-US" sz="1000" dirty="0"/>
              <a:t>-tutorials/transducers/</a:t>
            </a:r>
          </a:p>
        </p:txBody>
      </p:sp>
      <p:pic>
        <p:nvPicPr>
          <p:cNvPr id="7" name="Picture 6"/>
          <p:cNvPicPr>
            <a:picLocks noChangeAspect="1"/>
          </p:cNvPicPr>
          <p:nvPr/>
        </p:nvPicPr>
        <p:blipFill>
          <a:blip r:embed="rId5"/>
          <a:stretch>
            <a:fillRect/>
          </a:stretch>
        </p:blipFill>
        <p:spPr>
          <a:xfrm>
            <a:off x="3536082" y="1466532"/>
            <a:ext cx="5323280" cy="2634369"/>
          </a:xfrm>
          <a:prstGeom prst="rect">
            <a:avLst/>
          </a:prstGeom>
        </p:spPr>
      </p:pic>
      <p:cxnSp>
        <p:nvCxnSpPr>
          <p:cNvPr id="8" name="Straight Connector 7"/>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165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Thermal Index (TI) is an indicator of the likely maximum temperature rise in tissue</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3740359" y="3250291"/>
                <a:ext cx="1291251" cy="609077"/>
              </a:xfrm>
              <a:prstGeom prst="rect">
                <a:avLst/>
              </a:prstGeom>
              <a:noFill/>
            </p:spPr>
            <p:txBody>
              <a:bodyPr wrap="none" lIns="0" tIns="0" rIns="0" bIns="0" rtlCol="0">
                <a:spAutoFit/>
              </a:bodyPr>
              <a:lstStyle/>
              <a:p>
                <a:r>
                  <a:rPr lang="en-GB" sz="2400" i="1" dirty="0" smtClean="0">
                    <a:latin typeface="Cambria" charset="0"/>
                    <a:ea typeface="Cambria" charset="0"/>
                    <a:cs typeface="Cambria" charset="0"/>
                  </a:rPr>
                  <a:t>T</a:t>
                </a:r>
                <a14:m>
                  <m:oMath xmlns:m="http://schemas.openxmlformats.org/officeDocument/2006/math">
                    <m:r>
                      <a:rPr lang="en-GB" sz="2400" b="0" i="1" smtClean="0">
                        <a:latin typeface="Cambria Math" charset="0"/>
                      </a:rPr>
                      <m:t>𝐼</m:t>
                    </m:r>
                    <m:r>
                      <a:rPr lang="en-GB" sz="2400" b="0" i="1" smtClean="0">
                        <a:latin typeface="Cambria Math" charset="0"/>
                      </a:rPr>
                      <m:t>=</m:t>
                    </m:r>
                    <m:f>
                      <m:fPr>
                        <m:ctrlPr>
                          <a:rPr lang="mr-IN" sz="2400" b="0" i="1" smtClean="0">
                            <a:latin typeface="Cambria Math" charset="0"/>
                          </a:rPr>
                        </m:ctrlPr>
                      </m:fPr>
                      <m:num>
                        <m:r>
                          <a:rPr lang="en-GB" sz="2400" b="0" i="1" smtClean="0">
                            <a:latin typeface="Cambria Math" charset="0"/>
                          </a:rPr>
                          <m:t>𝑊</m:t>
                        </m:r>
                      </m:num>
                      <m:den>
                        <m:sSub>
                          <m:sSubPr>
                            <m:ctrlPr>
                              <a:rPr lang="en-US" sz="2400" b="0" i="1" smtClean="0">
                                <a:latin typeface="Cambria Math" charset="0"/>
                              </a:rPr>
                            </m:ctrlPr>
                          </m:sSubPr>
                          <m:e>
                            <m:r>
                              <a:rPr lang="en-GB" sz="2400" b="0" i="1" smtClean="0">
                                <a:latin typeface="Cambria Math" charset="0"/>
                              </a:rPr>
                              <m:t>𝑊</m:t>
                            </m:r>
                          </m:e>
                          <m:sub>
                            <m:r>
                              <a:rPr lang="en-GB" sz="2400" b="0" i="1" smtClean="0">
                                <a:latin typeface="Cambria Math" charset="0"/>
                              </a:rPr>
                              <m:t>𝑑𝑒𝑔</m:t>
                            </m:r>
                          </m:sub>
                        </m:sSub>
                      </m:den>
                    </m:f>
                  </m:oMath>
                </a14:m>
                <a:endParaRPr lang="en-US"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3740359" y="3250291"/>
                <a:ext cx="1291251" cy="609077"/>
              </a:xfrm>
              <a:prstGeom prst="rect">
                <a:avLst/>
              </a:prstGeom>
              <a:blipFill rotWithShape="0">
                <a:blip r:embed="rId3"/>
                <a:stretch>
                  <a:fillRect l="-14692" t="-4000" b="-2000"/>
                </a:stretch>
              </a:blipFill>
            </p:spPr>
            <p:txBody>
              <a:bodyPr/>
              <a:lstStyle/>
              <a:p>
                <a:r>
                  <a:rPr lang="en-US">
                    <a:noFill/>
                  </a:rPr>
                  <a:t> </a:t>
                </a:r>
              </a:p>
            </p:txBody>
          </p:sp>
        </mc:Fallback>
      </mc:AlternateContent>
      <p:cxnSp>
        <p:nvCxnSpPr>
          <p:cNvPr id="6" name="Straight Arrow Connector 5"/>
          <p:cNvCxnSpPr>
            <a:stCxn id="7" idx="1"/>
          </p:cNvCxnSpPr>
          <p:nvPr/>
        </p:nvCxnSpPr>
        <p:spPr>
          <a:xfrm flipH="1">
            <a:off x="4867477" y="2859505"/>
            <a:ext cx="930442" cy="3907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797919" y="2605589"/>
            <a:ext cx="2566737" cy="507831"/>
          </a:xfrm>
          <a:prstGeom prst="rect">
            <a:avLst/>
          </a:prstGeom>
          <a:noFill/>
        </p:spPr>
        <p:txBody>
          <a:bodyPr wrap="square" rtlCol="0">
            <a:spAutoFit/>
          </a:bodyPr>
          <a:lstStyle/>
          <a:p>
            <a:r>
              <a:rPr lang="en-US" dirty="0" smtClean="0"/>
              <a:t>Current acoustic output power from the transducer during use</a:t>
            </a:r>
            <a:endParaRPr lang="en-US" dirty="0"/>
          </a:p>
        </p:txBody>
      </p:sp>
      <p:cxnSp>
        <p:nvCxnSpPr>
          <p:cNvPr id="9" name="Straight Arrow Connector 8"/>
          <p:cNvCxnSpPr>
            <a:stCxn id="10" idx="1"/>
          </p:cNvCxnSpPr>
          <p:nvPr/>
        </p:nvCxnSpPr>
        <p:spPr>
          <a:xfrm flipH="1" flipV="1">
            <a:off x="5031611" y="3859370"/>
            <a:ext cx="766308" cy="729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797919" y="4127273"/>
            <a:ext cx="2438400" cy="923330"/>
          </a:xfrm>
          <a:prstGeom prst="rect">
            <a:avLst/>
          </a:prstGeom>
          <a:noFill/>
        </p:spPr>
        <p:txBody>
          <a:bodyPr wrap="square" rtlCol="0">
            <a:spAutoFit/>
          </a:bodyPr>
          <a:lstStyle/>
          <a:p>
            <a:r>
              <a:rPr lang="en-US" dirty="0" smtClean="0"/>
              <a:t>Acoustic output power required to raise the temperature by 1°C anywhere in the beam using identical scanner settings</a:t>
            </a:r>
            <a:endParaRPr lang="en-US" dirty="0"/>
          </a:p>
        </p:txBody>
      </p:sp>
      <p:sp>
        <p:nvSpPr>
          <p:cNvPr id="13" name="TextBox 12"/>
          <p:cNvSpPr txBox="1"/>
          <p:nvPr/>
        </p:nvSpPr>
        <p:spPr>
          <a:xfrm>
            <a:off x="628650" y="2816891"/>
            <a:ext cx="2020846" cy="923330"/>
          </a:xfrm>
          <a:prstGeom prst="rect">
            <a:avLst/>
          </a:prstGeom>
          <a:noFill/>
        </p:spPr>
        <p:txBody>
          <a:bodyPr wrap="square" rtlCol="0">
            <a:spAutoFit/>
          </a:bodyPr>
          <a:lstStyle/>
          <a:p>
            <a:r>
              <a:rPr lang="en-US" b="1" dirty="0" smtClean="0"/>
              <a:t>Thermal Index</a:t>
            </a:r>
            <a:endParaRPr lang="en-US" dirty="0" smtClean="0"/>
          </a:p>
          <a:p>
            <a:r>
              <a:rPr lang="en-US" dirty="0" smtClean="0"/>
              <a:t>Easily interpreted as a TI of 2 means a temperature rise of 2</a:t>
            </a:r>
            <a:r>
              <a:rPr lang="en-US" dirty="0"/>
              <a:t>°C </a:t>
            </a:r>
            <a:endParaRPr lang="en-US" dirty="0" smtClean="0"/>
          </a:p>
        </p:txBody>
      </p:sp>
      <p:cxnSp>
        <p:nvCxnSpPr>
          <p:cNvPr id="15" name="Straight Arrow Connector 14"/>
          <p:cNvCxnSpPr>
            <a:stCxn id="13" idx="3"/>
          </p:cNvCxnSpPr>
          <p:nvPr/>
        </p:nvCxnSpPr>
        <p:spPr>
          <a:xfrm>
            <a:off x="2649496" y="3278556"/>
            <a:ext cx="966697" cy="276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0" y="1306275"/>
            <a:ext cx="9144000" cy="285"/>
          </a:xfrm>
          <a:prstGeom prst="line">
            <a:avLst/>
          </a:prstGeom>
          <a:ln w="28575">
            <a:solidFill>
              <a:srgbClr val="31859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76742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2443" y="2563869"/>
            <a:ext cx="2875824" cy="2669143"/>
          </a:xfrm>
          <a:prstGeom prst="rect">
            <a:avLst/>
          </a:prstGeom>
        </p:spPr>
      </p:pic>
      <p:pic>
        <p:nvPicPr>
          <p:cNvPr id="5" name="Picture 4"/>
          <p:cNvPicPr>
            <a:picLocks noChangeAspect="1"/>
          </p:cNvPicPr>
          <p:nvPr/>
        </p:nvPicPr>
        <p:blipFill>
          <a:blip r:embed="rId4"/>
          <a:stretch>
            <a:fillRect/>
          </a:stretch>
        </p:blipFill>
        <p:spPr>
          <a:xfrm>
            <a:off x="2730871" y="2563869"/>
            <a:ext cx="3429382" cy="2805858"/>
          </a:xfrm>
          <a:prstGeom prst="rect">
            <a:avLst/>
          </a:prstGeom>
        </p:spPr>
      </p:pic>
      <p:pic>
        <p:nvPicPr>
          <p:cNvPr id="6" name="Picture 5"/>
          <p:cNvPicPr>
            <a:picLocks noChangeAspect="1"/>
          </p:cNvPicPr>
          <p:nvPr/>
        </p:nvPicPr>
        <p:blipFill>
          <a:blip r:embed="rId5"/>
          <a:stretch>
            <a:fillRect/>
          </a:stretch>
        </p:blipFill>
        <p:spPr>
          <a:xfrm>
            <a:off x="6065608" y="2563869"/>
            <a:ext cx="3078392" cy="2805858"/>
          </a:xfrm>
          <a:prstGeom prst="rect">
            <a:avLst/>
          </a:prstGeom>
        </p:spPr>
      </p:pic>
      <p:sp>
        <p:nvSpPr>
          <p:cNvPr id="8" name="Title 7"/>
          <p:cNvSpPr>
            <a:spLocks noGrp="1"/>
          </p:cNvSpPr>
          <p:nvPr>
            <p:ph type="title"/>
          </p:nvPr>
        </p:nvSpPr>
        <p:spPr/>
        <p:txBody>
          <a:bodyPr/>
          <a:lstStyle/>
          <a:p>
            <a:r>
              <a:rPr lang="en-US" dirty="0" smtClean="0"/>
              <a:t>Axial profiles show significant temperature increases close to the tissue surface</a:t>
            </a:r>
            <a:endParaRPr lang="en-US" dirty="0"/>
          </a:p>
        </p:txBody>
      </p:sp>
      <p:sp>
        <p:nvSpPr>
          <p:cNvPr id="11" name="TextBox 10"/>
          <p:cNvSpPr txBox="1"/>
          <p:nvPr/>
        </p:nvSpPr>
        <p:spPr>
          <a:xfrm>
            <a:off x="0" y="6627168"/>
            <a:ext cx="3969356" cy="230832"/>
          </a:xfrm>
          <a:prstGeom prst="rect">
            <a:avLst/>
          </a:prstGeom>
          <a:noFill/>
        </p:spPr>
        <p:txBody>
          <a:bodyPr wrap="none" rtlCol="0">
            <a:spAutoFit/>
          </a:bodyPr>
          <a:lstStyle/>
          <a:p>
            <a:r>
              <a:rPr lang="en-US" sz="900"/>
              <a:t>http://</a:t>
            </a:r>
            <a:r>
              <a:rPr lang="en-US" sz="900" dirty="0" err="1"/>
              <a:t>www.brl.uiuc.edu</a:t>
            </a:r>
            <a:r>
              <a:rPr lang="en-US" sz="900" dirty="0"/>
              <a:t>/Publications/1994/O%27Brien-BookChap-317-1994.pdf</a:t>
            </a:r>
          </a:p>
        </p:txBody>
      </p:sp>
      <p:cxnSp>
        <p:nvCxnSpPr>
          <p:cNvPr id="7" name="Straight Connector 6"/>
          <p:cNvCxnSpPr/>
          <p:nvPr/>
        </p:nvCxnSpPr>
        <p:spPr>
          <a:xfrm flipH="1">
            <a:off x="0" y="1306275"/>
            <a:ext cx="9144000" cy="285"/>
          </a:xfrm>
          <a:prstGeom prst="line">
            <a:avLst/>
          </a:prstGeom>
          <a:ln w="28575">
            <a:solidFill>
              <a:srgbClr val="31859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40435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Axial profiles show significant temperature increases close to the tissue surface</a:t>
            </a:r>
            <a:endParaRPr lang="en-US" dirty="0"/>
          </a:p>
        </p:txBody>
      </p:sp>
      <p:pic>
        <p:nvPicPr>
          <p:cNvPr id="9" name="Picture 8"/>
          <p:cNvPicPr>
            <a:picLocks noChangeAspect="1"/>
          </p:cNvPicPr>
          <p:nvPr/>
        </p:nvPicPr>
        <p:blipFill>
          <a:blip r:embed="rId3"/>
          <a:stretch>
            <a:fillRect/>
          </a:stretch>
        </p:blipFill>
        <p:spPr>
          <a:xfrm>
            <a:off x="4572000" y="2268395"/>
            <a:ext cx="3364080" cy="3082062"/>
          </a:xfrm>
          <a:prstGeom prst="rect">
            <a:avLst/>
          </a:prstGeom>
        </p:spPr>
      </p:pic>
      <p:pic>
        <p:nvPicPr>
          <p:cNvPr id="2" name="Picture 1"/>
          <p:cNvPicPr>
            <a:picLocks noChangeAspect="1"/>
          </p:cNvPicPr>
          <p:nvPr/>
        </p:nvPicPr>
        <p:blipFill>
          <a:blip r:embed="rId4"/>
          <a:stretch>
            <a:fillRect/>
          </a:stretch>
        </p:blipFill>
        <p:spPr>
          <a:xfrm>
            <a:off x="628650" y="2077827"/>
            <a:ext cx="3738419" cy="3463198"/>
          </a:xfrm>
          <a:prstGeom prst="rect">
            <a:avLst/>
          </a:prstGeom>
        </p:spPr>
      </p:pic>
      <p:sp>
        <p:nvSpPr>
          <p:cNvPr id="11" name="TextBox 10"/>
          <p:cNvSpPr txBox="1"/>
          <p:nvPr/>
        </p:nvSpPr>
        <p:spPr>
          <a:xfrm>
            <a:off x="0" y="6627168"/>
            <a:ext cx="3969356" cy="230832"/>
          </a:xfrm>
          <a:prstGeom prst="rect">
            <a:avLst/>
          </a:prstGeom>
          <a:noFill/>
        </p:spPr>
        <p:txBody>
          <a:bodyPr wrap="none" rtlCol="0">
            <a:spAutoFit/>
          </a:bodyPr>
          <a:lstStyle/>
          <a:p>
            <a:r>
              <a:rPr lang="en-US" sz="900"/>
              <a:t>http://</a:t>
            </a:r>
            <a:r>
              <a:rPr lang="en-US" sz="900" dirty="0" err="1"/>
              <a:t>www.brl.uiuc.edu</a:t>
            </a:r>
            <a:r>
              <a:rPr lang="en-US" sz="900" dirty="0"/>
              <a:t>/Publications/1994/O%27Brien-BookChap-317-1994.pdf</a:t>
            </a:r>
          </a:p>
        </p:txBody>
      </p:sp>
      <p:cxnSp>
        <p:nvCxnSpPr>
          <p:cNvPr id="6" name="Straight Connector 5"/>
          <p:cNvCxnSpPr/>
          <p:nvPr/>
        </p:nvCxnSpPr>
        <p:spPr>
          <a:xfrm flipH="1">
            <a:off x="0" y="1306275"/>
            <a:ext cx="9144000" cy="285"/>
          </a:xfrm>
          <a:prstGeom prst="line">
            <a:avLst/>
          </a:prstGeom>
          <a:ln w="28575">
            <a:solidFill>
              <a:srgbClr val="31859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46712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 is limited by several simplifying assumptions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Assumes tissue attenuation is 0.3dBcm-1MHz-1</a:t>
            </a:r>
          </a:p>
          <a:p>
            <a:pPr marL="457200" indent="-457200">
              <a:buFont typeface="+mj-lt"/>
              <a:buAutoNum type="arabicPeriod"/>
            </a:pPr>
            <a:r>
              <a:rPr lang="en-US" dirty="0" smtClean="0"/>
              <a:t>Assumes for bone a fixed proportion of the incident power is absorbed in the bone layer</a:t>
            </a:r>
          </a:p>
          <a:p>
            <a:pPr marL="457200" indent="-457200">
              <a:buFont typeface="+mj-lt"/>
              <a:buAutoNum type="arabicPeriod"/>
            </a:pPr>
            <a:r>
              <a:rPr lang="en-US" dirty="0" smtClean="0"/>
              <a:t>Does not account for non-linear propagation</a:t>
            </a:r>
          </a:p>
          <a:p>
            <a:pPr marL="457200" indent="-457200">
              <a:buFont typeface="+mj-lt"/>
              <a:buAutoNum type="arabicPeriod"/>
            </a:pPr>
            <a:r>
              <a:rPr lang="en-US" dirty="0" smtClean="0"/>
              <a:t>Ignores transducer self-heating</a:t>
            </a:r>
          </a:p>
        </p:txBody>
      </p:sp>
      <p:grpSp>
        <p:nvGrpSpPr>
          <p:cNvPr id="6" name="Group 5"/>
          <p:cNvGrpSpPr/>
          <p:nvPr/>
        </p:nvGrpSpPr>
        <p:grpSpPr>
          <a:xfrm>
            <a:off x="2771357" y="3501113"/>
            <a:ext cx="5618663" cy="3282080"/>
            <a:chOff x="2771357" y="3501113"/>
            <a:chExt cx="5618663" cy="3282080"/>
          </a:xfrm>
        </p:grpSpPr>
        <p:pic>
          <p:nvPicPr>
            <p:cNvPr id="4" name="Picture 5" descr="Fig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272463" y="3501113"/>
              <a:ext cx="2117557" cy="32820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 name="Text Box 9"/>
            <p:cNvSpPr txBox="1">
              <a:spLocks noChangeArrowheads="1"/>
            </p:cNvSpPr>
            <p:nvPr/>
          </p:nvSpPr>
          <p:spPr bwMode="auto">
            <a:xfrm>
              <a:off x="2771357" y="5142153"/>
              <a:ext cx="35011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GB" altLang="en-US" sz="1800"/>
                <a:t>Thermal image showing heat flow into the transducer body after 200s</a:t>
              </a:r>
            </a:p>
          </p:txBody>
        </p:sp>
      </p:grpSp>
      <p:cxnSp>
        <p:nvCxnSpPr>
          <p:cNvPr id="7" name="Straight Connector 6"/>
          <p:cNvCxnSpPr/>
          <p:nvPr/>
        </p:nvCxnSpPr>
        <p:spPr>
          <a:xfrm flipH="1">
            <a:off x="0" y="1306275"/>
            <a:ext cx="9144000" cy="285"/>
          </a:xfrm>
          <a:prstGeom prst="line">
            <a:avLst/>
          </a:prstGeom>
          <a:ln w="28575">
            <a:solidFill>
              <a:srgbClr val="31859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81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Acoustic cavitation occurs when bubbles are driven by an ultrasound beam</a:t>
            </a:r>
            <a:endParaRPr lang="en-US" dirty="0"/>
          </a:p>
        </p:txBody>
      </p:sp>
      <p:pic>
        <p:nvPicPr>
          <p:cNvPr id="2" name="Picture 1"/>
          <p:cNvPicPr>
            <a:picLocks noChangeAspect="1"/>
          </p:cNvPicPr>
          <p:nvPr/>
        </p:nvPicPr>
        <p:blipFill>
          <a:blip r:embed="rId3"/>
          <a:stretch>
            <a:fillRect/>
          </a:stretch>
        </p:blipFill>
        <p:spPr>
          <a:xfrm>
            <a:off x="81679" y="2320119"/>
            <a:ext cx="9045028" cy="3330054"/>
          </a:xfrm>
          <a:prstGeom prst="rect">
            <a:avLst/>
          </a:prstGeom>
        </p:spPr>
      </p:pic>
      <p:cxnSp>
        <p:nvCxnSpPr>
          <p:cNvPr id="5" name="Straight Connector 4"/>
          <p:cNvCxnSpPr/>
          <p:nvPr/>
        </p:nvCxnSpPr>
        <p:spPr>
          <a:xfrm flipH="1">
            <a:off x="0" y="1306275"/>
            <a:ext cx="9144000" cy="285"/>
          </a:xfrm>
          <a:prstGeom prst="line">
            <a:avLst/>
          </a:prstGeom>
          <a:ln w="28575">
            <a:solidFill>
              <a:srgbClr val="31859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54928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Mechanical Index (MI) indicates the probability of occurrence of inertial cavitation</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3493008" y="3182112"/>
                <a:ext cx="1510093" cy="7875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charset="0"/>
                        </a:rPr>
                        <m:t>𝑀𝐼</m:t>
                      </m:r>
                      <m:r>
                        <a:rPr lang="en-GB" sz="2400" b="0" i="1" smtClean="0">
                          <a:latin typeface="Cambria Math" charset="0"/>
                        </a:rPr>
                        <m:t>=</m:t>
                      </m:r>
                      <m:f>
                        <m:fPr>
                          <m:ctrlPr>
                            <a:rPr lang="mr-IN" sz="2400" b="0" i="1" smtClean="0">
                              <a:latin typeface="Cambria Math" charset="0"/>
                            </a:rPr>
                          </m:ctrlPr>
                        </m:fPr>
                        <m:num>
                          <m:sSub>
                            <m:sSubPr>
                              <m:ctrlPr>
                                <a:rPr lang="en-US" sz="2400" b="0" i="1" smtClean="0">
                                  <a:latin typeface="Cambria Math" charset="0"/>
                                </a:rPr>
                              </m:ctrlPr>
                            </m:sSubPr>
                            <m:e>
                              <m:r>
                                <a:rPr lang="en-GB" sz="2400" b="0" i="1" smtClean="0">
                                  <a:latin typeface="Cambria Math" charset="0"/>
                                </a:rPr>
                                <m:t>𝑝</m:t>
                              </m:r>
                            </m:e>
                            <m:sub>
                              <m:r>
                                <a:rPr lang="en-GB" sz="2400" b="0" i="1" smtClean="0">
                                  <a:latin typeface="Cambria Math" charset="0"/>
                                </a:rPr>
                                <m:t>𝑟</m:t>
                              </m:r>
                              <m:r>
                                <a:rPr lang="en-GB" sz="2400" b="0" i="1" smtClean="0">
                                  <a:latin typeface="Cambria Math" charset="0"/>
                                </a:rPr>
                                <m:t>,0.3</m:t>
                              </m:r>
                            </m:sub>
                          </m:sSub>
                        </m:num>
                        <m:den>
                          <m:rad>
                            <m:radPr>
                              <m:degHide m:val="on"/>
                              <m:ctrlPr>
                                <a:rPr lang="mr-IN" sz="2400" b="0" i="1" smtClean="0">
                                  <a:latin typeface="Cambria Math" charset="0"/>
                                </a:rPr>
                              </m:ctrlPr>
                            </m:radPr>
                            <m:deg/>
                            <m:e>
                              <m:r>
                                <a:rPr lang="en-GB" sz="2400" b="0" i="1" smtClean="0">
                                  <a:latin typeface="Cambria Math" charset="0"/>
                                </a:rPr>
                                <m:t>𝑓</m:t>
                              </m:r>
                            </m:e>
                          </m:rad>
                        </m:den>
                      </m:f>
                    </m:oMath>
                  </m:oMathPara>
                </a14:m>
                <a:endParaRPr lang="en-US"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3493008" y="3182112"/>
                <a:ext cx="1510093" cy="787523"/>
              </a:xfrm>
              <a:prstGeom prst="rect">
                <a:avLst/>
              </a:prstGeom>
              <a:blipFill rotWithShape="0">
                <a:blip r:embed="rId3"/>
                <a:stretch>
                  <a:fillRect/>
                </a:stretch>
              </a:blipFill>
            </p:spPr>
            <p:txBody>
              <a:bodyPr/>
              <a:lstStyle/>
              <a:p>
                <a:r>
                  <a:rPr lang="en-US">
                    <a:noFill/>
                  </a:rPr>
                  <a:t> </a:t>
                </a:r>
              </a:p>
            </p:txBody>
          </p:sp>
        </mc:Fallback>
      </mc:AlternateContent>
      <p:cxnSp>
        <p:nvCxnSpPr>
          <p:cNvPr id="6" name="Straight Arrow Connector 5"/>
          <p:cNvCxnSpPr/>
          <p:nvPr/>
        </p:nvCxnSpPr>
        <p:spPr>
          <a:xfrm flipH="1">
            <a:off x="4840224" y="2901696"/>
            <a:ext cx="829056" cy="280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669280" y="2647780"/>
            <a:ext cx="2987040" cy="1131079"/>
          </a:xfrm>
          <a:prstGeom prst="rect">
            <a:avLst/>
          </a:prstGeom>
          <a:noFill/>
        </p:spPr>
        <p:txBody>
          <a:bodyPr wrap="square" rtlCol="0">
            <a:spAutoFit/>
          </a:bodyPr>
          <a:lstStyle/>
          <a:p>
            <a:r>
              <a:rPr lang="en-US" dirty="0" smtClean="0"/>
              <a:t>Maximum value of </a:t>
            </a:r>
            <a:r>
              <a:rPr lang="en-US" dirty="0" err="1" smtClean="0"/>
              <a:t>derated</a:t>
            </a:r>
            <a:r>
              <a:rPr lang="en-US" dirty="0" smtClean="0"/>
              <a:t>** peak rarefaction pressure in the beam (MPa)</a:t>
            </a:r>
          </a:p>
          <a:p>
            <a:r>
              <a:rPr lang="en-US" dirty="0" smtClean="0"/>
              <a:t>-&gt; Measured by recording p at a range of depths (</a:t>
            </a:r>
            <a:r>
              <a:rPr lang="en-US" dirty="0" err="1" smtClean="0"/>
              <a:t>p</a:t>
            </a:r>
            <a:r>
              <a:rPr lang="en-US" baseline="-25000" dirty="0" err="1" smtClean="0"/>
              <a:t>r</a:t>
            </a:r>
            <a:r>
              <a:rPr lang="en-US" dirty="0" smtClean="0"/>
              <a:t>) and </a:t>
            </a:r>
            <a:r>
              <a:rPr lang="en-US" dirty="0" err="1" smtClean="0"/>
              <a:t>derating</a:t>
            </a:r>
            <a:r>
              <a:rPr lang="en-US" dirty="0" smtClean="0"/>
              <a:t> the values to find the maximum value of p</a:t>
            </a:r>
            <a:r>
              <a:rPr lang="en-US" baseline="-25000" dirty="0" smtClean="0"/>
              <a:t>r,0.3</a:t>
            </a:r>
            <a:endParaRPr lang="en-US" dirty="0"/>
          </a:p>
        </p:txBody>
      </p:sp>
      <p:cxnSp>
        <p:nvCxnSpPr>
          <p:cNvPr id="9" name="Straight Arrow Connector 8"/>
          <p:cNvCxnSpPr/>
          <p:nvPr/>
        </p:nvCxnSpPr>
        <p:spPr>
          <a:xfrm flipH="1" flipV="1">
            <a:off x="4840224" y="3969635"/>
            <a:ext cx="162877" cy="626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921662" y="4622456"/>
            <a:ext cx="2733825" cy="300082"/>
          </a:xfrm>
          <a:prstGeom prst="rect">
            <a:avLst/>
          </a:prstGeom>
          <a:noFill/>
        </p:spPr>
        <p:txBody>
          <a:bodyPr wrap="none" rtlCol="0">
            <a:spAutoFit/>
          </a:bodyPr>
          <a:lstStyle/>
          <a:p>
            <a:r>
              <a:rPr lang="en-US" dirty="0" smtClean="0"/>
              <a:t>Centre frequency in the pulse (MHz)</a:t>
            </a:r>
            <a:endParaRPr lang="en-US" dirty="0"/>
          </a:p>
        </p:txBody>
      </p:sp>
      <p:sp>
        <p:nvSpPr>
          <p:cNvPr id="11" name="TextBox 10"/>
          <p:cNvSpPr txBox="1"/>
          <p:nvPr/>
        </p:nvSpPr>
        <p:spPr>
          <a:xfrm>
            <a:off x="628650" y="5786977"/>
            <a:ext cx="8197516" cy="715581"/>
          </a:xfrm>
          <a:prstGeom prst="rect">
            <a:avLst/>
          </a:prstGeom>
          <a:noFill/>
        </p:spPr>
        <p:txBody>
          <a:bodyPr wrap="square" rtlCol="0">
            <a:spAutoFit/>
          </a:bodyPr>
          <a:lstStyle/>
          <a:p>
            <a:r>
              <a:rPr lang="en-US" smtClean="0"/>
              <a:t>**NB </a:t>
            </a:r>
            <a:r>
              <a:rPr lang="en-US" dirty="0" smtClean="0"/>
              <a:t>Normal measurements of acoustic pressure are made in water (“free-field”), which has almost no attenuation. To estimate pressure in soft tissue for the same ultrasound beam, values are “</a:t>
            </a:r>
            <a:r>
              <a:rPr lang="en-US" dirty="0" err="1" smtClean="0"/>
              <a:t>derated</a:t>
            </a:r>
            <a:r>
              <a:rPr lang="en-US" dirty="0" smtClean="0"/>
              <a:t>” by an amount dependent on tissue attenuation, normally 0.3 dBcm</a:t>
            </a:r>
            <a:r>
              <a:rPr lang="en-US" baseline="30000" dirty="0" smtClean="0"/>
              <a:t>-1</a:t>
            </a:r>
            <a:r>
              <a:rPr lang="en-US" dirty="0" smtClean="0"/>
              <a:t>MHz</a:t>
            </a:r>
            <a:r>
              <a:rPr lang="en-US" baseline="30000" dirty="0" smtClean="0"/>
              <a:t>-1</a:t>
            </a:r>
            <a:r>
              <a:rPr lang="en-US" dirty="0" smtClean="0"/>
              <a:t>.</a:t>
            </a:r>
            <a:endParaRPr lang="en-US" dirty="0"/>
          </a:p>
        </p:txBody>
      </p:sp>
      <p:cxnSp>
        <p:nvCxnSpPr>
          <p:cNvPr id="13" name="Straight Arrow Connector 12"/>
          <p:cNvCxnSpPr/>
          <p:nvPr/>
        </p:nvCxnSpPr>
        <p:spPr>
          <a:xfrm>
            <a:off x="2695074" y="3182112"/>
            <a:ext cx="797934" cy="234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4190" y="2100020"/>
            <a:ext cx="1860884" cy="3000821"/>
          </a:xfrm>
          <a:prstGeom prst="rect">
            <a:avLst/>
          </a:prstGeom>
          <a:noFill/>
        </p:spPr>
        <p:txBody>
          <a:bodyPr wrap="square" rtlCol="0">
            <a:spAutoFit/>
          </a:bodyPr>
          <a:lstStyle/>
          <a:p>
            <a:r>
              <a:rPr lang="en-US" b="1" dirty="0" smtClean="0"/>
              <a:t>Mechanical index. </a:t>
            </a:r>
            <a:r>
              <a:rPr lang="en-US" dirty="0" smtClean="0"/>
              <a:t>Based on a model that assumes the presence of bubble nuclei in tissue, which predicts that inertial cavitation is more likely at lower frequencies and higher values of peak rarefaction pressure.</a:t>
            </a:r>
          </a:p>
          <a:p>
            <a:r>
              <a:rPr lang="en-US" b="1" dirty="0" smtClean="0"/>
              <a:t>MI &lt; 0.7 indicates conditions for inertial cavitation probably do not exist.</a:t>
            </a:r>
            <a:endParaRPr lang="en-US" b="1" dirty="0"/>
          </a:p>
        </p:txBody>
      </p:sp>
      <p:cxnSp>
        <p:nvCxnSpPr>
          <p:cNvPr id="12" name="Straight Connector 11"/>
          <p:cNvCxnSpPr/>
          <p:nvPr/>
        </p:nvCxnSpPr>
        <p:spPr>
          <a:xfrm flipH="1">
            <a:off x="0" y="1306275"/>
            <a:ext cx="9144000" cy="285"/>
          </a:xfrm>
          <a:prstGeom prst="line">
            <a:avLst/>
          </a:prstGeom>
          <a:ln w="28575">
            <a:solidFill>
              <a:srgbClr val="31859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80074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Safety</a:t>
            </a:r>
            <a:endParaRPr lang="en-US" dirty="0"/>
          </a:p>
        </p:txBody>
      </p:sp>
      <p:sp>
        <p:nvSpPr>
          <p:cNvPr id="3" name="Content Placeholder 2"/>
          <p:cNvSpPr>
            <a:spLocks noGrp="1"/>
          </p:cNvSpPr>
          <p:nvPr>
            <p:ph idx="1"/>
          </p:nvPr>
        </p:nvSpPr>
        <p:spPr/>
        <p:txBody>
          <a:bodyPr/>
          <a:lstStyle/>
          <a:p>
            <a:r>
              <a:rPr lang="en-US" dirty="0" smtClean="0"/>
              <a:t>Thermal effects must be carefully considered </a:t>
            </a:r>
          </a:p>
          <a:p>
            <a:pPr lvl="1"/>
            <a:r>
              <a:rPr lang="en-US" dirty="0" smtClean="0"/>
              <a:t>Bone heats preferentially and will warm surrounding tissues</a:t>
            </a:r>
          </a:p>
          <a:p>
            <a:r>
              <a:rPr lang="en-US" dirty="0" smtClean="0"/>
              <a:t>Tissues next to a gas boundary are particularly vulnerable to mechanical damage</a:t>
            </a:r>
          </a:p>
          <a:p>
            <a:pPr lvl="1"/>
            <a:r>
              <a:rPr lang="en-US" dirty="0" smtClean="0"/>
              <a:t>Cavitation is unlikely in diagnostic ultrasound except in fluid and air filled volumes, which may cause mechanical trauma to adjacent soft tissue</a:t>
            </a:r>
          </a:p>
          <a:p>
            <a:r>
              <a:rPr lang="en-US" dirty="0" smtClean="0"/>
              <a:t>The thermal and mechanical indices provide an output display standard for assessing risks of adverse bio-effects in a given scan</a:t>
            </a:r>
          </a:p>
          <a:p>
            <a:r>
              <a:rPr lang="en-US" dirty="0" smtClean="0"/>
              <a:t>These indices should be as low as possible to record diagnostic information</a:t>
            </a:r>
            <a:endParaRPr lang="en-US" dirty="0"/>
          </a:p>
        </p:txBody>
      </p:sp>
      <p:cxnSp>
        <p:nvCxnSpPr>
          <p:cNvPr id="4" name="Straight Connector 3"/>
          <p:cNvCxnSpPr/>
          <p:nvPr/>
        </p:nvCxnSpPr>
        <p:spPr>
          <a:xfrm flipH="1">
            <a:off x="0" y="1306275"/>
            <a:ext cx="9144000" cy="285"/>
          </a:xfrm>
          <a:prstGeom prst="line">
            <a:avLst/>
          </a:prstGeom>
          <a:ln w="28575">
            <a:solidFill>
              <a:srgbClr val="31859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93952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2020" y="949476"/>
            <a:ext cx="8917214" cy="2004786"/>
            <a:chOff x="122020" y="949476"/>
            <a:chExt cx="8917214" cy="2004786"/>
          </a:xfrm>
        </p:grpSpPr>
        <p:sp>
          <p:nvSpPr>
            <p:cNvPr id="15" name="Rectangle 14"/>
            <p:cNvSpPr/>
            <p:nvPr/>
          </p:nvSpPr>
          <p:spPr>
            <a:xfrm>
              <a:off x="122020" y="949476"/>
              <a:ext cx="8917214" cy="2004786"/>
            </a:xfrm>
            <a:prstGeom prst="rect">
              <a:avLst/>
            </a:prstGeom>
            <a:noFill/>
            <a:ln w="19050" cmpd="sng">
              <a:solidFill>
                <a:srgbClr val="604A7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3282014" y="1721037"/>
              <a:ext cx="3172535" cy="461665"/>
            </a:xfrm>
            <a:prstGeom prst="rect">
              <a:avLst/>
            </a:prstGeom>
            <a:noFill/>
          </p:spPr>
          <p:txBody>
            <a:bodyPr wrap="none" rtlCol="0">
              <a:spAutoFit/>
            </a:bodyPr>
            <a:lstStyle/>
            <a:p>
              <a:r>
                <a:rPr lang="en-US" sz="2400" dirty="0" smtClean="0"/>
                <a:t>Ultrasound Applications</a:t>
              </a:r>
              <a:endParaRPr lang="en-US" sz="2400" dirty="0"/>
            </a:p>
          </p:txBody>
        </p:sp>
      </p:grpSp>
      <p:pic>
        <p:nvPicPr>
          <p:cNvPr id="12" name="Picture 11"/>
          <p:cNvPicPr>
            <a:picLocks noChangeAspect="1"/>
          </p:cNvPicPr>
          <p:nvPr/>
        </p:nvPicPr>
        <p:blipFill rotWithShape="1">
          <a:blip r:embed="rId3"/>
          <a:srcRect l="50559"/>
          <a:stretch/>
        </p:blipFill>
        <p:spPr>
          <a:xfrm>
            <a:off x="520700" y="1032737"/>
            <a:ext cx="2278714" cy="1850999"/>
          </a:xfrm>
          <a:prstGeom prst="rect">
            <a:avLst/>
          </a:prstGeom>
        </p:spPr>
      </p:pic>
      <p:grpSp>
        <p:nvGrpSpPr>
          <p:cNvPr id="5" name="Group 4"/>
          <p:cNvGrpSpPr/>
          <p:nvPr/>
        </p:nvGrpSpPr>
        <p:grpSpPr>
          <a:xfrm>
            <a:off x="122020" y="3899942"/>
            <a:ext cx="8917214" cy="2004786"/>
            <a:chOff x="122020" y="3899942"/>
            <a:chExt cx="8917214" cy="2004786"/>
          </a:xfrm>
        </p:grpSpPr>
        <p:grpSp>
          <p:nvGrpSpPr>
            <p:cNvPr id="2" name="Group 1"/>
            <p:cNvGrpSpPr/>
            <p:nvPr/>
          </p:nvGrpSpPr>
          <p:grpSpPr>
            <a:xfrm>
              <a:off x="122020" y="3899942"/>
              <a:ext cx="8917214" cy="2004786"/>
              <a:chOff x="122020" y="3903738"/>
              <a:chExt cx="8917214" cy="2004786"/>
            </a:xfrm>
          </p:grpSpPr>
          <p:sp>
            <p:nvSpPr>
              <p:cNvPr id="4" name="Rectangle 3"/>
              <p:cNvSpPr/>
              <p:nvPr/>
            </p:nvSpPr>
            <p:spPr>
              <a:xfrm>
                <a:off x="122020" y="3903738"/>
                <a:ext cx="8917214" cy="2004786"/>
              </a:xfrm>
              <a:prstGeom prst="rect">
                <a:avLst/>
              </a:prstGeom>
              <a:noFill/>
              <a:ln w="19050" cmpd="sng">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282014" y="4675298"/>
                <a:ext cx="4974632" cy="461665"/>
              </a:xfrm>
              <a:prstGeom prst="rect">
                <a:avLst/>
              </a:prstGeom>
              <a:noFill/>
            </p:spPr>
            <p:txBody>
              <a:bodyPr wrap="none" rtlCol="0">
                <a:spAutoFit/>
              </a:bodyPr>
              <a:lstStyle/>
              <a:p>
                <a:r>
                  <a:rPr lang="en-US" sz="2400" dirty="0" smtClean="0"/>
                  <a:t>Ultrasound Safety and </a:t>
                </a:r>
                <a:r>
                  <a:rPr lang="en-US" sz="2400" dirty="0" err="1" smtClean="0"/>
                  <a:t>Standardisation</a:t>
                </a:r>
                <a:endParaRPr lang="en-US" sz="2400" dirty="0"/>
              </a:p>
            </p:txBody>
          </p:sp>
        </p:grpSp>
        <p:pic>
          <p:nvPicPr>
            <p:cNvPr id="14" name="Picture 5" descr="Fig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rot="5400000">
              <a:off x="772948" y="3738819"/>
              <a:ext cx="1517803" cy="235249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grpSp>
    </p:spTree>
    <p:extLst>
      <p:ext uri="{BB962C8B-B14F-4D97-AF65-F5344CB8AC3E}">
        <p14:creationId xmlns:p14="http://schemas.microsoft.com/office/powerpoint/2010/main" val="16201073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Supplementary Slides</a:t>
            </a:r>
            <a:endParaRPr lang="en-US" dirty="0"/>
          </a:p>
        </p:txBody>
      </p:sp>
      <p:sp>
        <p:nvSpPr>
          <p:cNvPr id="3" name="Content Placeholder 2"/>
          <p:cNvSpPr>
            <a:spLocks noGrp="1"/>
          </p:cNvSpPr>
          <p:nvPr>
            <p:ph idx="1"/>
          </p:nvPr>
        </p:nvSpPr>
        <p:spPr/>
        <p:txBody>
          <a:bodyPr/>
          <a:lstStyle/>
          <a:p>
            <a:r>
              <a:rPr lang="en-US" dirty="0" smtClean="0"/>
              <a:t>Non-examinable, just included for interest</a:t>
            </a:r>
            <a:endParaRPr lang="en-US" dirty="0"/>
          </a:p>
        </p:txBody>
      </p:sp>
    </p:spTree>
    <p:extLst>
      <p:ext uri="{BB962C8B-B14F-4D97-AF65-F5344CB8AC3E}">
        <p14:creationId xmlns:p14="http://schemas.microsoft.com/office/powerpoint/2010/main" val="18601663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what Doppler shift is expected under standard imaging conditions?</a:t>
            </a:r>
            <a:endParaRPr lang="en-US" dirty="0"/>
          </a:p>
        </p:txBody>
      </p:sp>
      <p:sp>
        <p:nvSpPr>
          <p:cNvPr id="3" name="Content Placeholder 2"/>
          <p:cNvSpPr>
            <a:spLocks noGrp="1"/>
          </p:cNvSpPr>
          <p:nvPr>
            <p:ph idx="1"/>
          </p:nvPr>
        </p:nvSpPr>
        <p:spPr/>
        <p:txBody>
          <a:bodyPr/>
          <a:lstStyle/>
          <a:p>
            <a:r>
              <a:rPr lang="en-US" dirty="0" smtClean="0"/>
              <a:t>Ultrasound frequency 10 MHz</a:t>
            </a:r>
          </a:p>
          <a:p>
            <a:r>
              <a:rPr lang="en-US" dirty="0" smtClean="0"/>
              <a:t>Speed of sound 1540ms</a:t>
            </a:r>
            <a:r>
              <a:rPr lang="en-US" baseline="30000" dirty="0" smtClean="0"/>
              <a:t>-1</a:t>
            </a:r>
          </a:p>
          <a:p>
            <a:r>
              <a:rPr lang="en-US" dirty="0" err="1" smtClean="0"/>
              <a:t>Scatterer</a:t>
            </a:r>
            <a:r>
              <a:rPr lang="en-US" dirty="0" smtClean="0"/>
              <a:t> velocity 30cms</a:t>
            </a:r>
            <a:r>
              <a:rPr lang="en-US" baseline="30000" dirty="0" smtClean="0"/>
              <a:t>-1</a:t>
            </a:r>
            <a:endParaRPr lang="en-US" baseline="30000" dirty="0"/>
          </a:p>
          <a:p>
            <a:r>
              <a:rPr lang="en-US" dirty="0" smtClean="0"/>
              <a:t>Angle of 45 degrees</a:t>
            </a:r>
            <a:endParaRPr lang="en-US" dirty="0"/>
          </a:p>
        </p:txBody>
      </p:sp>
    </p:spTree>
    <p:extLst>
      <p:ext uri="{BB962C8B-B14F-4D97-AF65-F5344CB8AC3E}">
        <p14:creationId xmlns:p14="http://schemas.microsoft.com/office/powerpoint/2010/main" val="7009114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Phased arrays enable beamforming (focusing) on the transmit or receive signals</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1868" y="1844606"/>
            <a:ext cx="1683736" cy="1866589"/>
          </a:xfrm>
          <a:prstGeom prst="rect">
            <a:avLst/>
          </a:prstGeom>
        </p:spPr>
      </p:pic>
      <p:pic>
        <p:nvPicPr>
          <p:cNvPr id="5" name="Picture 4"/>
          <p:cNvPicPr>
            <a:picLocks noChangeAspect="1"/>
          </p:cNvPicPr>
          <p:nvPr/>
        </p:nvPicPr>
        <p:blipFill>
          <a:blip r:embed="rId4"/>
          <a:stretch>
            <a:fillRect/>
          </a:stretch>
        </p:blipFill>
        <p:spPr>
          <a:xfrm>
            <a:off x="3448595" y="1844606"/>
            <a:ext cx="4493767" cy="4256659"/>
          </a:xfrm>
          <a:prstGeom prst="rect">
            <a:avLst/>
          </a:prstGeom>
        </p:spPr>
      </p:pic>
      <p:sp>
        <p:nvSpPr>
          <p:cNvPr id="6" name="TextBox 5"/>
          <p:cNvSpPr txBox="1"/>
          <p:nvPr/>
        </p:nvSpPr>
        <p:spPr>
          <a:xfrm>
            <a:off x="5740504" y="6611779"/>
            <a:ext cx="3403496" cy="246221"/>
          </a:xfrm>
          <a:prstGeom prst="rect">
            <a:avLst/>
          </a:prstGeom>
          <a:noFill/>
        </p:spPr>
        <p:txBody>
          <a:bodyPr wrap="none" rtlCol="0">
            <a:spAutoFit/>
          </a:bodyPr>
          <a:lstStyle/>
          <a:p>
            <a:r>
              <a:rPr lang="en-US" sz="1000" dirty="0"/>
              <a:t>http://</a:t>
            </a:r>
            <a:r>
              <a:rPr lang="en-US" sz="1000" dirty="0" err="1"/>
              <a:t>dukemil.egr.duke.edu</a:t>
            </a:r>
            <a:r>
              <a:rPr lang="en-US" sz="1000" dirty="0"/>
              <a:t>/Ultrasound/k-space/node2.html</a:t>
            </a:r>
          </a:p>
        </p:txBody>
      </p:sp>
      <p:cxnSp>
        <p:nvCxnSpPr>
          <p:cNvPr id="7" name="Straight Connector 6"/>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92808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Contrast agents</a:t>
            </a:r>
            <a:endParaRPr lang="en-US" dirty="0"/>
          </a:p>
        </p:txBody>
      </p:sp>
    </p:spTree>
    <p:extLst>
      <p:ext uri="{BB962C8B-B14F-4D97-AF65-F5344CB8AC3E}">
        <p14:creationId xmlns:p14="http://schemas.microsoft.com/office/powerpoint/2010/main" val="15141199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Using contrast agents provide additional harmonics for imaging</a:t>
            </a:r>
            <a:endParaRPr lang="en-US" dirty="0"/>
          </a:p>
        </p:txBody>
      </p:sp>
      <p:sp>
        <p:nvSpPr>
          <p:cNvPr id="5" name="Content Placeholder 4"/>
          <p:cNvSpPr>
            <a:spLocks noGrp="1"/>
          </p:cNvSpPr>
          <p:nvPr>
            <p:ph idx="1"/>
          </p:nvPr>
        </p:nvSpPr>
        <p:spPr/>
        <p:txBody>
          <a:bodyPr/>
          <a:lstStyle/>
          <a:p>
            <a:r>
              <a:rPr lang="en-US" dirty="0" smtClean="0"/>
              <a:t>Contrast agents are used to enhance ultrasound signals and can include both free gas bubbles (e.g. </a:t>
            </a:r>
            <a:r>
              <a:rPr lang="en-US" dirty="0" err="1" smtClean="0"/>
              <a:t>Echovist</a:t>
            </a:r>
            <a:r>
              <a:rPr lang="en-US" dirty="0" smtClean="0"/>
              <a:t>) and encapsulated gas microbubbles (e.g. </a:t>
            </a:r>
            <a:r>
              <a:rPr lang="en-US" dirty="0" err="1" smtClean="0"/>
              <a:t>Levovist</a:t>
            </a:r>
            <a:r>
              <a:rPr lang="en-US" dirty="0" smtClean="0"/>
              <a:t>)</a:t>
            </a:r>
          </a:p>
          <a:p>
            <a:r>
              <a:rPr lang="en-US" dirty="0" smtClean="0"/>
              <a:t>Contrast agent harmonics are generated by reflections from the injected contrast agent and rather than from reflections from tissue</a:t>
            </a:r>
          </a:p>
          <a:p>
            <a:r>
              <a:rPr lang="en-US" dirty="0" smtClean="0"/>
              <a:t>For example, gas microbubbles resonate when subjected to ultrasound, producing fundamental and harmonic frequencies</a:t>
            </a:r>
          </a:p>
          <a:p>
            <a:r>
              <a:rPr lang="en-US" dirty="0" smtClean="0"/>
              <a:t>The resonance frequency of gas bubbles is similar to that of ultrasound, leading to a signal enhancement of around 1000-fold</a:t>
            </a:r>
            <a:endParaRPr lang="en-US" dirty="0"/>
          </a:p>
        </p:txBody>
      </p:sp>
    </p:spTree>
    <p:extLst>
      <p:ext uri="{BB962C8B-B14F-4D97-AF65-F5344CB8AC3E}">
        <p14:creationId xmlns:p14="http://schemas.microsoft.com/office/powerpoint/2010/main" val="16938177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resonance </a:t>
            </a:r>
            <a:r>
              <a:rPr lang="en-US" dirty="0" err="1" smtClean="0"/>
              <a:t>behaviour</a:t>
            </a:r>
            <a:r>
              <a:rPr lang="en-US" dirty="0" smtClean="0"/>
              <a:t> of the bubbles is non-linear</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527614946"/>
              </p:ext>
            </p:extLst>
          </p:nvPr>
        </p:nvGraphicFramePr>
        <p:xfrm>
          <a:off x="1450848" y="2640584"/>
          <a:ext cx="6096000" cy="2301240"/>
        </p:xfrm>
        <a:graphic>
          <a:graphicData uri="http://schemas.openxmlformats.org/drawingml/2006/table">
            <a:tbl>
              <a:tblPr firstRow="1" bandRow="1">
                <a:tableStyleId>{5C22544A-7EE6-4342-B048-85BDC9FD1C3A}</a:tableStyleId>
              </a:tblPr>
              <a:tblGrid>
                <a:gridCol w="3048000"/>
                <a:gridCol w="3048000"/>
              </a:tblGrid>
              <a:tr h="370840">
                <a:tc>
                  <a:txBody>
                    <a:bodyPr/>
                    <a:lstStyle/>
                    <a:p>
                      <a:r>
                        <a:rPr lang="en-US" dirty="0" smtClean="0"/>
                        <a:t>Pressure</a:t>
                      </a:r>
                      <a:endParaRPr lang="en-US" dirty="0"/>
                    </a:p>
                  </a:txBody>
                  <a:tcPr/>
                </a:tc>
                <a:tc>
                  <a:txBody>
                    <a:bodyPr/>
                    <a:lstStyle/>
                    <a:p>
                      <a:r>
                        <a:rPr lang="en-US" dirty="0" smtClean="0"/>
                        <a:t>Response</a:t>
                      </a:r>
                      <a:endParaRPr lang="en-US" dirty="0"/>
                    </a:p>
                  </a:txBody>
                  <a:tcPr/>
                </a:tc>
              </a:tr>
              <a:tr h="370840">
                <a:tc>
                  <a:txBody>
                    <a:bodyPr/>
                    <a:lstStyle/>
                    <a:p>
                      <a:r>
                        <a:rPr lang="en-US" dirty="0" smtClean="0"/>
                        <a:t>&lt;0.05MPa</a:t>
                      </a:r>
                      <a:endParaRPr lang="en-US" dirty="0"/>
                    </a:p>
                  </a:txBody>
                  <a:tcPr/>
                </a:tc>
                <a:tc>
                  <a:txBody>
                    <a:bodyPr/>
                    <a:lstStyle/>
                    <a:p>
                      <a:r>
                        <a:rPr lang="en-US" dirty="0" smtClean="0"/>
                        <a:t>Bubble resonates</a:t>
                      </a:r>
                      <a:r>
                        <a:rPr lang="en-US" baseline="0" dirty="0" smtClean="0"/>
                        <a:t> linearly</a:t>
                      </a:r>
                      <a:endParaRPr lang="en-US" dirty="0"/>
                    </a:p>
                  </a:txBody>
                  <a:tcPr/>
                </a:tc>
              </a:tr>
              <a:tr h="370840">
                <a:tc>
                  <a:txBody>
                    <a:bodyPr/>
                    <a:lstStyle/>
                    <a:p>
                      <a:r>
                        <a:rPr lang="en-US" dirty="0" smtClean="0"/>
                        <a:t>0.1MPa</a:t>
                      </a:r>
                      <a:endParaRPr lang="en-US" dirty="0"/>
                    </a:p>
                  </a:txBody>
                  <a:tcPr/>
                </a:tc>
                <a:tc>
                  <a:txBody>
                    <a:bodyPr/>
                    <a:lstStyle/>
                    <a:p>
                      <a:r>
                        <a:rPr lang="en-US" dirty="0" smtClean="0"/>
                        <a:t>Bubble oscillates non-linearly so higher harmonics are present in the scattered frequency spectrum</a:t>
                      </a:r>
                      <a:endParaRPr lang="en-US" dirty="0"/>
                    </a:p>
                  </a:txBody>
                  <a:tcPr/>
                </a:tc>
              </a:tr>
              <a:tr h="370840">
                <a:tc>
                  <a:txBody>
                    <a:bodyPr/>
                    <a:lstStyle/>
                    <a:p>
                      <a:r>
                        <a:rPr lang="en-US" dirty="0" smtClean="0"/>
                        <a:t>&gt;1 MPa</a:t>
                      </a:r>
                      <a:endParaRPr lang="en-US" dirty="0"/>
                    </a:p>
                  </a:txBody>
                  <a:tcPr/>
                </a:tc>
                <a:tc>
                  <a:txBody>
                    <a:bodyPr/>
                    <a:lstStyle/>
                    <a:p>
                      <a:r>
                        <a:rPr lang="en-US" dirty="0" smtClean="0"/>
                        <a:t>Bubble is destroyed</a:t>
                      </a:r>
                      <a:endParaRPr lang="en-US" dirty="0"/>
                    </a:p>
                  </a:txBody>
                  <a:tcPr/>
                </a:tc>
              </a:tr>
            </a:tbl>
          </a:graphicData>
        </a:graphic>
      </p:graphicFrame>
    </p:spTree>
    <p:extLst>
      <p:ext uri="{BB962C8B-B14F-4D97-AF65-F5344CB8AC3E}">
        <p14:creationId xmlns:p14="http://schemas.microsoft.com/office/powerpoint/2010/main" val="15249422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Microbubbles</a:t>
            </a:r>
            <a:r>
              <a:rPr lang="en-US" dirty="0" smtClean="0"/>
              <a:t> provide strong ultrasound contrast so can be used for both imaging and therapy</a:t>
            </a:r>
            <a:endParaRPr lang="en-US" dirty="0"/>
          </a:p>
        </p:txBody>
      </p:sp>
      <p:grpSp>
        <p:nvGrpSpPr>
          <p:cNvPr id="4" name="Group 3"/>
          <p:cNvGrpSpPr/>
          <p:nvPr/>
        </p:nvGrpSpPr>
        <p:grpSpPr>
          <a:xfrm>
            <a:off x="4953000" y="1969224"/>
            <a:ext cx="3863971" cy="4191000"/>
            <a:chOff x="5105400" y="1371600"/>
            <a:chExt cx="3863971" cy="4191000"/>
          </a:xfrm>
        </p:grpSpPr>
        <p:pic>
          <p:nvPicPr>
            <p:cNvPr id="5" name="Picture 9" descr="Fig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05400" y="1371600"/>
              <a:ext cx="3863971" cy="4191000"/>
            </a:xfrm>
            <a:prstGeom prst="rect">
              <a:avLst/>
            </a:prstGeom>
            <a:noFill/>
            <a:ln w="9525">
              <a:noFill/>
              <a:miter lim="800000"/>
              <a:headEnd/>
              <a:tailEnd/>
            </a:ln>
          </p:spPr>
        </p:pic>
        <p:sp>
          <p:nvSpPr>
            <p:cNvPr id="6" name="Rectangle 5"/>
            <p:cNvSpPr/>
            <p:nvPr/>
          </p:nvSpPr>
          <p:spPr bwMode="auto">
            <a:xfrm>
              <a:off x="5105400" y="1371600"/>
              <a:ext cx="1690487" cy="7244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grpSp>
      <p:grpSp>
        <p:nvGrpSpPr>
          <p:cNvPr id="7" name="Group 6"/>
          <p:cNvGrpSpPr/>
          <p:nvPr/>
        </p:nvGrpSpPr>
        <p:grpSpPr>
          <a:xfrm>
            <a:off x="76200" y="1393825"/>
            <a:ext cx="4648200" cy="2263775"/>
            <a:chOff x="0" y="1981200"/>
            <a:chExt cx="4648200" cy="2263775"/>
          </a:xfrm>
        </p:grpSpPr>
        <p:pic>
          <p:nvPicPr>
            <p:cNvPr id="8" name="Picture 9" descr="Fig1.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1981200"/>
              <a:ext cx="4648200" cy="2263775"/>
            </a:xfrm>
            <a:prstGeom prst="rect">
              <a:avLst/>
            </a:prstGeom>
            <a:noFill/>
            <a:ln w="9525">
              <a:noFill/>
              <a:miter lim="800000"/>
              <a:headEnd/>
              <a:tailEnd/>
            </a:ln>
          </p:spPr>
        </p:pic>
        <p:sp>
          <p:nvSpPr>
            <p:cNvPr id="9" name="Rectangle 8"/>
            <p:cNvSpPr/>
            <p:nvPr/>
          </p:nvSpPr>
          <p:spPr bwMode="auto">
            <a:xfrm>
              <a:off x="4191000" y="1981200"/>
              <a:ext cx="4572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grpSp>
      <p:sp>
        <p:nvSpPr>
          <p:cNvPr id="10" name="TextBox 4"/>
          <p:cNvSpPr txBox="1">
            <a:spLocks noChangeArrowheads="1"/>
          </p:cNvSpPr>
          <p:nvPr/>
        </p:nvSpPr>
        <p:spPr bwMode="auto">
          <a:xfrm>
            <a:off x="6091149" y="6630358"/>
            <a:ext cx="3052851" cy="246221"/>
          </a:xfrm>
          <a:prstGeom prst="rect">
            <a:avLst/>
          </a:prstGeom>
          <a:noFill/>
          <a:ln w="9525">
            <a:noFill/>
            <a:miter lim="800000"/>
            <a:headEnd/>
            <a:tailEnd/>
          </a:ln>
        </p:spPr>
        <p:txBody>
          <a:bodyPr wrap="none">
            <a:spAutoFit/>
          </a:bodyPr>
          <a:lstStyle/>
          <a:p>
            <a:r>
              <a:rPr lang="en-US" sz="1000" dirty="0" err="1" smtClean="0"/>
              <a:t>Pysz</a:t>
            </a:r>
            <a:r>
              <a:rPr lang="en-US" sz="1000" dirty="0" smtClean="0"/>
              <a:t> and </a:t>
            </a:r>
            <a:r>
              <a:rPr lang="en-US" sz="1000" dirty="0" err="1" smtClean="0"/>
              <a:t>Willmann</a:t>
            </a:r>
            <a:r>
              <a:rPr lang="en-US" sz="1000" dirty="0" smtClean="0"/>
              <a:t>. 2011 </a:t>
            </a:r>
            <a:r>
              <a:rPr lang="en-US" sz="1000" i="1" dirty="0" smtClean="0"/>
              <a:t>Gastroenterology </a:t>
            </a:r>
            <a:r>
              <a:rPr lang="en-US" sz="1000" dirty="0" smtClean="0"/>
              <a:t>140(3):785.</a:t>
            </a:r>
            <a:endParaRPr lang="en-US" sz="1000" dirty="0"/>
          </a:p>
        </p:txBody>
      </p:sp>
      <p:graphicFrame>
        <p:nvGraphicFramePr>
          <p:cNvPr id="11" name="Table 10"/>
          <p:cNvGraphicFramePr>
            <a:graphicFrameLocks noGrp="1"/>
          </p:cNvGraphicFramePr>
          <p:nvPr>
            <p:extLst/>
          </p:nvPr>
        </p:nvGraphicFramePr>
        <p:xfrm>
          <a:off x="228600" y="4191000"/>
          <a:ext cx="4724400" cy="2209800"/>
        </p:xfrm>
        <a:graphic>
          <a:graphicData uri="http://schemas.openxmlformats.org/drawingml/2006/table">
            <a:tbl>
              <a:tblPr firstRow="1" bandRow="1">
                <a:tableStyleId>{00A15C55-8517-42AA-B614-E9B94910E393}</a:tableStyleId>
              </a:tblPr>
              <a:tblGrid>
                <a:gridCol w="1574800"/>
                <a:gridCol w="1574800"/>
                <a:gridCol w="1574800"/>
              </a:tblGrid>
              <a:tr h="552450">
                <a:tc>
                  <a:txBody>
                    <a:bodyPr/>
                    <a:lstStyle/>
                    <a:p>
                      <a:r>
                        <a:rPr lang="en-US" sz="1400" dirty="0" smtClean="0"/>
                        <a:t>FDA-Approved MBs</a:t>
                      </a:r>
                      <a:endParaRPr lang="en-US" sz="1400" dirty="0">
                        <a:solidFill>
                          <a:schemeClr val="bg1"/>
                        </a:solidFill>
                      </a:endParaRPr>
                    </a:p>
                  </a:txBody>
                  <a:tcPr/>
                </a:tc>
                <a:tc>
                  <a:txBody>
                    <a:bodyPr/>
                    <a:lstStyle/>
                    <a:p>
                      <a:r>
                        <a:rPr lang="en-US" sz="1400" dirty="0" smtClean="0"/>
                        <a:t>Shell Comp.</a:t>
                      </a:r>
                      <a:endParaRPr lang="en-US" sz="1400" dirty="0">
                        <a:solidFill>
                          <a:schemeClr val="bg1"/>
                        </a:solidFill>
                      </a:endParaRPr>
                    </a:p>
                  </a:txBody>
                  <a:tcPr/>
                </a:tc>
                <a:tc>
                  <a:txBody>
                    <a:bodyPr/>
                    <a:lstStyle/>
                    <a:p>
                      <a:r>
                        <a:rPr lang="en-US" sz="1400" dirty="0" smtClean="0"/>
                        <a:t>Gas Core</a:t>
                      </a:r>
                      <a:endParaRPr lang="en-US" sz="1400" dirty="0">
                        <a:solidFill>
                          <a:schemeClr val="bg1"/>
                        </a:solidFill>
                      </a:endParaRPr>
                    </a:p>
                  </a:txBody>
                  <a:tcPr/>
                </a:tc>
              </a:tr>
              <a:tr h="552450">
                <a:tc>
                  <a:txBody>
                    <a:bodyPr/>
                    <a:lstStyle/>
                    <a:p>
                      <a:r>
                        <a:rPr lang="en-US" sz="1400" dirty="0" err="1" smtClean="0"/>
                        <a:t>Optison</a:t>
                      </a:r>
                      <a:r>
                        <a:rPr lang="en-US" sz="1400" dirty="0" smtClean="0"/>
                        <a:t> (GE)</a:t>
                      </a:r>
                      <a:endParaRPr lang="en-US" sz="1400" dirty="0">
                        <a:solidFill>
                          <a:schemeClr val="bg1"/>
                        </a:solidFill>
                      </a:endParaRPr>
                    </a:p>
                  </a:txBody>
                  <a:tcPr/>
                </a:tc>
                <a:tc>
                  <a:txBody>
                    <a:bodyPr/>
                    <a:lstStyle/>
                    <a:p>
                      <a:r>
                        <a:rPr lang="en-US" sz="1400" dirty="0" smtClean="0"/>
                        <a:t>Albumin</a:t>
                      </a:r>
                      <a:endParaRPr lang="en-US" sz="1400" dirty="0">
                        <a:solidFill>
                          <a:schemeClr val="bg1"/>
                        </a:solidFill>
                      </a:endParaRPr>
                    </a:p>
                  </a:txBody>
                  <a:tcPr/>
                </a:tc>
                <a:tc>
                  <a:txBody>
                    <a:bodyPr/>
                    <a:lstStyle/>
                    <a:p>
                      <a:r>
                        <a:rPr lang="en-US" sz="1400" dirty="0" err="1" smtClean="0"/>
                        <a:t>Octafluoro</a:t>
                      </a:r>
                      <a:r>
                        <a:rPr lang="en-US" sz="1400" dirty="0" smtClean="0"/>
                        <a:t>-propane</a:t>
                      </a:r>
                      <a:endParaRPr lang="en-US" sz="1400" dirty="0">
                        <a:solidFill>
                          <a:schemeClr val="bg1"/>
                        </a:solidFill>
                      </a:endParaRPr>
                    </a:p>
                  </a:txBody>
                  <a:tcPr/>
                </a:tc>
              </a:tr>
              <a:tr h="552450">
                <a:tc>
                  <a:txBody>
                    <a:bodyPr/>
                    <a:lstStyle/>
                    <a:p>
                      <a:r>
                        <a:rPr lang="en-US" sz="1400" dirty="0" err="1" smtClean="0"/>
                        <a:t>Levovist</a:t>
                      </a:r>
                      <a:r>
                        <a:rPr lang="en-US" sz="1400" dirty="0" smtClean="0"/>
                        <a:t> (</a:t>
                      </a:r>
                      <a:r>
                        <a:rPr lang="en-US" sz="1400" dirty="0" err="1" smtClean="0"/>
                        <a:t>Shering</a:t>
                      </a:r>
                      <a:r>
                        <a:rPr lang="en-US" sz="1400" dirty="0" smtClean="0"/>
                        <a:t>/Bayer)</a:t>
                      </a:r>
                      <a:endParaRPr lang="en-US" sz="1400" dirty="0">
                        <a:solidFill>
                          <a:schemeClr val="bg1"/>
                        </a:solidFill>
                      </a:endParaRPr>
                    </a:p>
                  </a:txBody>
                  <a:tcPr/>
                </a:tc>
                <a:tc>
                  <a:txBody>
                    <a:bodyPr/>
                    <a:lstStyle/>
                    <a:p>
                      <a:r>
                        <a:rPr lang="en-US" sz="1400" dirty="0" smtClean="0"/>
                        <a:t>Lipid/</a:t>
                      </a:r>
                      <a:r>
                        <a:rPr lang="en-US" sz="1400" dirty="0" err="1" smtClean="0"/>
                        <a:t>Galactose</a:t>
                      </a:r>
                      <a:endParaRPr lang="en-US" sz="1400" dirty="0">
                        <a:solidFill>
                          <a:schemeClr val="bg1"/>
                        </a:solidFill>
                      </a:endParaRPr>
                    </a:p>
                  </a:txBody>
                  <a:tcPr/>
                </a:tc>
                <a:tc>
                  <a:txBody>
                    <a:bodyPr/>
                    <a:lstStyle/>
                    <a:p>
                      <a:r>
                        <a:rPr lang="en-US" sz="1400" dirty="0" smtClean="0"/>
                        <a:t>Air</a:t>
                      </a:r>
                      <a:endParaRPr lang="en-US" sz="1400" dirty="0">
                        <a:solidFill>
                          <a:schemeClr val="bg1"/>
                        </a:solidFill>
                      </a:endParaRPr>
                    </a:p>
                  </a:txBody>
                  <a:tcPr/>
                </a:tc>
              </a:tr>
              <a:tr h="552450">
                <a:tc>
                  <a:txBody>
                    <a:bodyPr/>
                    <a:lstStyle/>
                    <a:p>
                      <a:r>
                        <a:rPr lang="en-US" sz="1400" dirty="0" err="1" smtClean="0"/>
                        <a:t>Definity</a:t>
                      </a:r>
                      <a:r>
                        <a:rPr lang="en-US" sz="1400" dirty="0" smtClean="0"/>
                        <a:t> (BMS)</a:t>
                      </a:r>
                      <a:endParaRPr lang="en-US" sz="1400" dirty="0">
                        <a:solidFill>
                          <a:schemeClr val="bg1"/>
                        </a:solidFill>
                      </a:endParaRPr>
                    </a:p>
                  </a:txBody>
                  <a:tcPr/>
                </a:tc>
                <a:tc>
                  <a:txBody>
                    <a:bodyPr/>
                    <a:lstStyle/>
                    <a:p>
                      <a:r>
                        <a:rPr lang="en-US" sz="1400" dirty="0" smtClean="0"/>
                        <a:t>Lipid</a:t>
                      </a:r>
                      <a:endParaRPr lang="en-US" sz="1400"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smtClean="0"/>
                        <a:t>Octafluoro</a:t>
                      </a:r>
                      <a:r>
                        <a:rPr lang="en-US" sz="1400" dirty="0" smtClean="0"/>
                        <a:t>-propane</a:t>
                      </a:r>
                      <a:endParaRPr lang="en-US" sz="1400" dirty="0" smtClean="0">
                        <a:solidFill>
                          <a:schemeClr val="bg1"/>
                        </a:solidFill>
                      </a:endParaRPr>
                    </a:p>
                  </a:txBody>
                  <a:tcPr/>
                </a:tc>
              </a:tr>
            </a:tbl>
          </a:graphicData>
        </a:graphic>
      </p:graphicFrame>
    </p:spTree>
    <p:extLst>
      <p:ext uri="{BB962C8B-B14F-4D97-AF65-F5344CB8AC3E}">
        <p14:creationId xmlns:p14="http://schemas.microsoft.com/office/powerpoint/2010/main" val="19921462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Measurement of </a:t>
            </a:r>
            <a:r>
              <a:rPr lang="en-US" dirty="0" err="1" smtClean="0"/>
              <a:t>microbubble</a:t>
            </a:r>
            <a:r>
              <a:rPr lang="en-US" dirty="0" smtClean="0"/>
              <a:t> influx and efflux can give a quantitative measure of tissue perfusion</a:t>
            </a:r>
            <a:endParaRPr lang="en-US" dirty="0"/>
          </a:p>
        </p:txBody>
      </p:sp>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778" t="9034" r="7322" b="5294"/>
          <a:stretch/>
        </p:blipFill>
        <p:spPr bwMode="auto">
          <a:xfrm>
            <a:off x="436255" y="2113027"/>
            <a:ext cx="8271491" cy="3980601"/>
          </a:xfrm>
          <a:prstGeom prst="rect">
            <a:avLst/>
          </a:prstGeom>
          <a:solidFill>
            <a:schemeClr val="bg1"/>
          </a:solidFill>
          <a:ln w="9525">
            <a:noFill/>
            <a:miter lim="800000"/>
            <a:headEnd/>
            <a:tailEnd/>
          </a:ln>
          <a:effectLst/>
        </p:spPr>
      </p:pic>
      <p:sp>
        <p:nvSpPr>
          <p:cNvPr id="5" name="Rectangle 4"/>
          <p:cNvSpPr/>
          <p:nvPr/>
        </p:nvSpPr>
        <p:spPr>
          <a:xfrm>
            <a:off x="352205" y="5645411"/>
            <a:ext cx="565664" cy="6403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8403968" y="5602723"/>
            <a:ext cx="565664" cy="6403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054742" y="6028099"/>
            <a:ext cx="565664" cy="3444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337574" y="1940780"/>
            <a:ext cx="565664" cy="3444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603268" y="2113028"/>
            <a:ext cx="3104478" cy="43022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27900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Measurement of </a:t>
            </a:r>
            <a:r>
              <a:rPr lang="en-US" dirty="0" err="1" smtClean="0"/>
              <a:t>microbubble</a:t>
            </a:r>
            <a:r>
              <a:rPr lang="en-US" dirty="0" smtClean="0"/>
              <a:t> influx and efflux can give a quantitative measure of tissue perfusion</a:t>
            </a:r>
            <a:endParaRPr lang="en-US" dirty="0"/>
          </a:p>
        </p:txBody>
      </p:sp>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778" t="9034" r="7322" b="5294"/>
          <a:stretch/>
        </p:blipFill>
        <p:spPr bwMode="auto">
          <a:xfrm>
            <a:off x="436255" y="2113027"/>
            <a:ext cx="8271491" cy="3980601"/>
          </a:xfrm>
          <a:prstGeom prst="rect">
            <a:avLst/>
          </a:prstGeom>
          <a:solidFill>
            <a:schemeClr val="bg1"/>
          </a:solidFill>
          <a:ln w="9525">
            <a:noFill/>
            <a:miter lim="800000"/>
            <a:headEnd/>
            <a:tailEnd/>
          </a:ln>
          <a:effectLst/>
        </p:spPr>
      </p:pic>
      <p:sp>
        <p:nvSpPr>
          <p:cNvPr id="5" name="Rectangle 4"/>
          <p:cNvSpPr/>
          <p:nvPr/>
        </p:nvSpPr>
        <p:spPr>
          <a:xfrm>
            <a:off x="352205" y="5645411"/>
            <a:ext cx="565664" cy="6403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8403968" y="5602723"/>
            <a:ext cx="565664" cy="6403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054742" y="6028099"/>
            <a:ext cx="565664" cy="3444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337574" y="1940780"/>
            <a:ext cx="565664" cy="3444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2215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Targeting </a:t>
            </a:r>
            <a:r>
              <a:rPr lang="en-US" dirty="0" err="1" smtClean="0"/>
              <a:t>microbubbles</a:t>
            </a:r>
            <a:r>
              <a:rPr lang="en-US" dirty="0" smtClean="0"/>
              <a:t> to specific disease markers enables delivery of large volumes of toxic drugs </a:t>
            </a:r>
            <a:endParaRPr lang="en-US" dirty="0"/>
          </a:p>
        </p:txBody>
      </p:sp>
      <p:pic>
        <p:nvPicPr>
          <p:cNvPr id="4" name="Picture 3" descr="Fig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0" y="2090845"/>
            <a:ext cx="9144000" cy="3913407"/>
          </a:xfrm>
          <a:prstGeom prst="rect">
            <a:avLst/>
          </a:prstGeom>
          <a:noFill/>
          <a:ln w="9525">
            <a:noFill/>
            <a:miter lim="800000"/>
            <a:headEnd/>
            <a:tailEnd/>
          </a:ln>
        </p:spPr>
      </p:pic>
      <p:sp>
        <p:nvSpPr>
          <p:cNvPr id="5" name="TextBox 4"/>
          <p:cNvSpPr txBox="1"/>
          <p:nvPr/>
        </p:nvSpPr>
        <p:spPr>
          <a:xfrm>
            <a:off x="3267534" y="6189675"/>
            <a:ext cx="2608932" cy="523220"/>
          </a:xfrm>
          <a:prstGeom prst="rect">
            <a:avLst/>
          </a:prstGeom>
          <a:noFill/>
        </p:spPr>
        <p:txBody>
          <a:bodyPr wrap="none" rtlCol="0">
            <a:spAutoFit/>
          </a:bodyPr>
          <a:lstStyle/>
          <a:p>
            <a:pPr algn="ct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en-US" sz="28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Theranostic</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6111939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0"/>
                                  </p:iterate>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36" presetClass="emph" presetSubtype="0" fill="hold" grpId="0" nodeType="afterEffect">
                                  <p:stCondLst>
                                    <p:cond delay="0"/>
                                  </p:stCondLst>
                                  <p:iterate type="lt">
                                    <p:tmPct val="10000"/>
                                  </p:iterate>
                                  <p:childTnLst>
                                    <p:animScale>
                                      <p:cBhvr>
                                        <p:cTn id="9" dur="250" autoRev="1" fill="hold">
                                          <p:stCondLst>
                                            <p:cond delay="0"/>
                                          </p:stCondLst>
                                        </p:cTn>
                                        <p:tgtEl>
                                          <p:spTgt spid="5"/>
                                        </p:tgtEl>
                                      </p:cBhvr>
                                      <p:to x="80000" y="100000"/>
                                    </p:animScale>
                                    <p:anim by="(#ppt_w*0.10)" calcmode="lin" valueType="num">
                                      <p:cBhvr>
                                        <p:cTn id="10" dur="250" autoRev="1" fill="hold">
                                          <p:stCondLst>
                                            <p:cond delay="0"/>
                                          </p:stCondLst>
                                        </p:cTn>
                                        <p:tgtEl>
                                          <p:spTgt spid="5"/>
                                        </p:tgtEl>
                                        <p:attrNameLst>
                                          <p:attrName>ppt_x</p:attrName>
                                        </p:attrNameLst>
                                      </p:cBhvr>
                                    </p:anim>
                                    <p:anim by="(-#ppt_w*0.10)" calcmode="lin" valueType="num">
                                      <p:cBhvr>
                                        <p:cTn id="11" dur="250" autoRev="1" fill="hold">
                                          <p:stCondLst>
                                            <p:cond delay="0"/>
                                          </p:stCondLst>
                                        </p:cTn>
                                        <p:tgtEl>
                                          <p:spTgt spid="5"/>
                                        </p:tgtEl>
                                        <p:attrNameLst>
                                          <p:attrName>ppt_y</p:attrName>
                                        </p:attrNameLst>
                                      </p:cBhvr>
                                    </p:anim>
                                    <p:animRot by="-480000">
                                      <p:cBhvr>
                                        <p:cTn id="12" dur="250" autoRev="1"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Contrast agents</a:t>
            </a:r>
            <a:endParaRPr lang="en-US" dirty="0"/>
          </a:p>
        </p:txBody>
      </p:sp>
      <p:sp>
        <p:nvSpPr>
          <p:cNvPr id="3" name="Content Placeholder 2"/>
          <p:cNvSpPr>
            <a:spLocks noGrp="1"/>
          </p:cNvSpPr>
          <p:nvPr>
            <p:ph idx="1"/>
          </p:nvPr>
        </p:nvSpPr>
        <p:spPr/>
        <p:txBody>
          <a:bodyPr/>
          <a:lstStyle/>
          <a:p>
            <a:r>
              <a:rPr lang="en-US" dirty="0" smtClean="0"/>
              <a:t>Contrast agents can provide functional and molecular imaging signals</a:t>
            </a:r>
          </a:p>
          <a:p>
            <a:r>
              <a:rPr lang="en-US" dirty="0" smtClean="0"/>
              <a:t>Encapsulated microbubbles can be used in a destruction-reperfusion mode to quantify:</a:t>
            </a:r>
          </a:p>
          <a:p>
            <a:pPr lvl="1"/>
            <a:r>
              <a:rPr lang="en-US" dirty="0" smtClean="0"/>
              <a:t>Wash-in and wash-out kinetics </a:t>
            </a:r>
          </a:p>
          <a:p>
            <a:pPr lvl="1"/>
            <a:r>
              <a:rPr lang="en-US" dirty="0"/>
              <a:t>R</a:t>
            </a:r>
            <a:r>
              <a:rPr lang="en-US" dirty="0" smtClean="0"/>
              <a:t>eceptor expression</a:t>
            </a:r>
            <a:endParaRPr lang="en-US" dirty="0"/>
          </a:p>
        </p:txBody>
      </p:sp>
    </p:spTree>
    <p:extLst>
      <p:ext uri="{BB962C8B-B14F-4D97-AF65-F5344CB8AC3E}">
        <p14:creationId xmlns:p14="http://schemas.microsoft.com/office/powerpoint/2010/main" val="13316322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Several different scanning geometries can be employed</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9644" y="1414021"/>
            <a:ext cx="3605572" cy="5406861"/>
          </a:xfrm>
          <a:prstGeom prst="rect">
            <a:avLst/>
          </a:prstGeom>
        </p:spPr>
      </p:pic>
      <p:sp>
        <p:nvSpPr>
          <p:cNvPr id="5" name="TextBox 4"/>
          <p:cNvSpPr txBox="1"/>
          <p:nvPr/>
        </p:nvSpPr>
        <p:spPr>
          <a:xfrm>
            <a:off x="0" y="6611777"/>
            <a:ext cx="926243" cy="246221"/>
          </a:xfrm>
          <a:prstGeom prst="rect">
            <a:avLst/>
          </a:prstGeom>
          <a:noFill/>
        </p:spPr>
        <p:txBody>
          <a:bodyPr wrap="none" rtlCol="0">
            <a:spAutoFit/>
          </a:bodyPr>
          <a:lstStyle/>
          <a:p>
            <a:r>
              <a:rPr lang="en-US" sz="1000" dirty="0" smtClean="0"/>
              <a:t>GE Healthcare</a:t>
            </a:r>
            <a:endParaRPr lang="en-US" sz="1000" dirty="0"/>
          </a:p>
        </p:txBody>
      </p:sp>
      <p:pic>
        <p:nvPicPr>
          <p:cNvPr id="6" name="Picture 9" descr="VT_1206_759b"/>
          <p:cNvPicPr>
            <a:picLocks noChangeAspect="1" noChangeArrowheads="1"/>
          </p:cNvPicPr>
          <p:nvPr/>
        </p:nvPicPr>
        <p:blipFill>
          <a:blip r:embed="rId4" cstate="print">
            <a:lum contrast="12000"/>
          </a:blip>
          <a:srcRect/>
          <a:stretch>
            <a:fillRect/>
          </a:stretch>
        </p:blipFill>
        <p:spPr bwMode="auto">
          <a:xfrm>
            <a:off x="5216210" y="1967360"/>
            <a:ext cx="3305318" cy="4091078"/>
          </a:xfrm>
          <a:prstGeom prst="rect">
            <a:avLst/>
          </a:prstGeom>
          <a:noFill/>
          <a:ln w="9525">
            <a:noFill/>
            <a:miter lim="800000"/>
            <a:headEnd/>
            <a:tailEnd/>
          </a:ln>
        </p:spPr>
      </p:pic>
      <p:cxnSp>
        <p:nvCxnSpPr>
          <p:cNvPr id="7" name="Straight Connector 6"/>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87326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Ultrasound is a very versatile technology with many imaging modes</a:t>
            </a:r>
            <a:endParaRPr lang="en-US" dirty="0"/>
          </a:p>
        </p:txBody>
      </p:sp>
      <p:sp>
        <p:nvSpPr>
          <p:cNvPr id="3" name="Content Placeholder 2"/>
          <p:cNvSpPr>
            <a:spLocks noGrp="1"/>
          </p:cNvSpPr>
          <p:nvPr>
            <p:ph idx="1"/>
          </p:nvPr>
        </p:nvSpPr>
        <p:spPr>
          <a:xfrm>
            <a:off x="628650" y="2279904"/>
            <a:ext cx="7886700" cy="3897059"/>
          </a:xfrm>
        </p:spPr>
        <p:txBody>
          <a:bodyPr/>
          <a:lstStyle/>
          <a:p>
            <a:r>
              <a:rPr lang="en-US" b="1" dirty="0" smtClean="0"/>
              <a:t>B </a:t>
            </a:r>
            <a:r>
              <a:rPr lang="en-US" b="1" dirty="0"/>
              <a:t>mode </a:t>
            </a:r>
            <a:r>
              <a:rPr lang="en-US" b="1" dirty="0" smtClean="0"/>
              <a:t>(2D/3D/4D imaging)</a:t>
            </a:r>
          </a:p>
          <a:p>
            <a:r>
              <a:rPr lang="en-US" b="1" dirty="0" smtClean="0"/>
              <a:t>Tissue harmonic imaging</a:t>
            </a:r>
          </a:p>
          <a:p>
            <a:r>
              <a:rPr lang="en-US" b="1" dirty="0" smtClean="0"/>
              <a:t>Doppler imaging</a:t>
            </a:r>
          </a:p>
          <a:p>
            <a:r>
              <a:rPr lang="en-US" dirty="0"/>
              <a:t>M mode</a:t>
            </a:r>
          </a:p>
          <a:p>
            <a:r>
              <a:rPr lang="en-US" dirty="0" smtClean="0"/>
              <a:t>Contrast enhanced imaging</a:t>
            </a:r>
          </a:p>
          <a:p>
            <a:r>
              <a:rPr lang="mr-IN" dirty="0" smtClean="0"/>
              <a:t>…</a:t>
            </a:r>
            <a:r>
              <a:rPr lang="en-GB" dirty="0" smtClean="0"/>
              <a:t> and many more</a:t>
            </a:r>
            <a:endParaRPr lang="en-US" dirty="0"/>
          </a:p>
        </p:txBody>
      </p:sp>
      <p:cxnSp>
        <p:nvCxnSpPr>
          <p:cNvPr id="4" name="Straight Connector 3"/>
          <p:cNvCxnSpPr/>
          <p:nvPr/>
        </p:nvCxnSpPr>
        <p:spPr>
          <a:xfrm flipH="1">
            <a:off x="0" y="1306275"/>
            <a:ext cx="9144000" cy="285"/>
          </a:xfrm>
          <a:prstGeom prst="line">
            <a:avLst/>
          </a:prstGeom>
          <a:ln w="28575">
            <a:solidFill>
              <a:srgbClr val="604A7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19610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 mode</a:t>
            </a:r>
            <a:endParaRPr lang="en-US" dirty="0"/>
          </a:p>
        </p:txBody>
      </p:sp>
    </p:spTree>
    <p:extLst>
      <p:ext uri="{BB962C8B-B14F-4D97-AF65-F5344CB8AC3E}">
        <p14:creationId xmlns:p14="http://schemas.microsoft.com/office/powerpoint/2010/main" val="14339340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384</TotalTime>
  <Words>5758</Words>
  <Application>Microsoft Macintosh PowerPoint</Application>
  <PresentationFormat>On-screen Show (4:3)</PresentationFormat>
  <Paragraphs>453</Paragraphs>
  <Slides>67</Slides>
  <Notes>46</Notes>
  <HiddenSlides>10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67</vt:i4>
      </vt:variant>
    </vt:vector>
  </HeadingPairs>
  <TitlesOfParts>
    <vt:vector size="79" baseType="lpstr">
      <vt:lpstr>Calibri</vt:lpstr>
      <vt:lpstr>Calibri Light</vt:lpstr>
      <vt:lpstr>Cambria</vt:lpstr>
      <vt:lpstr>Cambria Math</vt:lpstr>
      <vt:lpstr>Mangal</vt:lpstr>
      <vt:lpstr>ＭＳ Ｐゴシック</vt:lpstr>
      <vt:lpstr>Times New Roman</vt:lpstr>
      <vt:lpstr>Wingdings</vt:lpstr>
      <vt:lpstr>Arial</vt:lpstr>
      <vt:lpstr>Office Theme</vt:lpstr>
      <vt:lpstr>Equation</vt:lpstr>
      <vt:lpstr>Worksheet</vt:lpstr>
      <vt:lpstr>Lecture 7:  Ultrasound Applications and Safety</vt:lpstr>
      <vt:lpstr>PowerPoint Presentation</vt:lpstr>
      <vt:lpstr>Transducer arrays can be used to build up B-mode images</vt:lpstr>
      <vt:lpstr>Transducer arrays have the added advantage of enabling directionality and focusing</vt:lpstr>
      <vt:lpstr>Phased arrays enable electronic beam steering, removing mechanical complexity</vt:lpstr>
      <vt:lpstr>Phased arrays enable beamforming (focusing) on the transmit or receive signals</vt:lpstr>
      <vt:lpstr>Several different scanning geometries can be employed</vt:lpstr>
      <vt:lpstr>Ultrasound is a very versatile technology with many imaging modes</vt:lpstr>
      <vt:lpstr>B mode</vt:lpstr>
      <vt:lpstr>Using B-mode to monitor pregnancy</vt:lpstr>
      <vt:lpstr>PowerPoint Presentation</vt:lpstr>
      <vt:lpstr>PowerPoint Presentation</vt:lpstr>
      <vt:lpstr>PowerPoint Presentation</vt:lpstr>
      <vt:lpstr>B-mode artefacts arise from a number of sources</vt:lpstr>
      <vt:lpstr>Speckles arises from ultrasound scattering</vt:lpstr>
      <vt:lpstr>Compounding pulse-echo processes reduces speckle and other artefacts</vt:lpstr>
      <vt:lpstr>Compounding pulse-echo processes reduces speckle and other artefacts</vt:lpstr>
      <vt:lpstr>Reverberations can occur between the transducer and a strong reflector or parallel reflectors</vt:lpstr>
      <vt:lpstr>Reflection (mirror) artefacts from a strongly reflecting boundary</vt:lpstr>
      <vt:lpstr>Refraction and attenuation artefacts arise from strongly reflecting and/or absorbing features</vt:lpstr>
      <vt:lpstr>Side lobe artefacts come from high contrast objects that are located off-axis</vt:lpstr>
      <vt:lpstr>Speed of sound errors arise when speeds other than 1540 ms-1 are encountered</vt:lpstr>
      <vt:lpstr>Resolution errors arise from the finite axial and lateral resolution of the ultrasound beam</vt:lpstr>
      <vt:lpstr>To create a 3D image you need to sweep a 2D plane through a volume of tissue</vt:lpstr>
      <vt:lpstr>3D / 4D ultrasound</vt:lpstr>
      <vt:lpstr>Summary: B-mode</vt:lpstr>
      <vt:lpstr>Tissue harmonic imaging</vt:lpstr>
      <vt:lpstr>Ultrasound harmonics arise from non-linear propagation of sound in tissue</vt:lpstr>
      <vt:lpstr>Tissue harmonic imaging (THI) uses the ultrasound harmonics generated in tissue</vt:lpstr>
      <vt:lpstr>Advantages of THI include reduced artefacts and improved spatial resolution</vt:lpstr>
      <vt:lpstr>Modern transducers have wide bandwidth so can be tuned to receive echoes at higher harmonics</vt:lpstr>
      <vt:lpstr>Modern transducers have wide bandwidth so can be tuned to receive echoes at higher harmonics</vt:lpstr>
      <vt:lpstr>Improved visualisation: Imaging endocardial borders</vt:lpstr>
      <vt:lpstr>Summary: THI</vt:lpstr>
      <vt:lpstr>Doppler</vt:lpstr>
      <vt:lpstr>The Doppler effect can be exploited in ultrasound to detect, image and quantify flow</vt:lpstr>
      <vt:lpstr>In a pulse-echo system, waves reflected or back-scattered from moving features shift in frequency</vt:lpstr>
      <vt:lpstr>Continuous Wave (CW) Doppler is the simplest approach</vt:lpstr>
      <vt:lpstr>CW Doppler data are analysed by demodulation</vt:lpstr>
      <vt:lpstr>Pulsed Wave (PW) acquisition enables Doppler imaging</vt:lpstr>
      <vt:lpstr>PW Doppler receive signals are not continuous nor of a single frequency</vt:lpstr>
      <vt:lpstr>Too few samples of the PW Doppler signal leads to aliasing artefacts</vt:lpstr>
      <vt:lpstr>Comparison of CW and PW Doppler</vt:lpstr>
      <vt:lpstr>Colour Doppler allows the overlay of a velocity map on a gray-scale B-mode image</vt:lpstr>
      <vt:lpstr>Power Doppler displays the intensity of the Doppler backscattered signal in colour</vt:lpstr>
      <vt:lpstr>Summary: Doppler</vt:lpstr>
      <vt:lpstr>PowerPoint Presentation</vt:lpstr>
      <vt:lpstr>Diagnostic ultrasound has an excellent safety record</vt:lpstr>
      <vt:lpstr>ALARA (As Low As Reasonably Achievable) principles should be applied above effect thresholds</vt:lpstr>
      <vt:lpstr>The Thermal Index (TI) is an indicator of the likely maximum temperature rise in tissue</vt:lpstr>
      <vt:lpstr>Axial profiles show significant temperature increases close to the tissue surface</vt:lpstr>
      <vt:lpstr>Axial profiles show significant temperature increases close to the tissue surface</vt:lpstr>
      <vt:lpstr>TI is limited by several simplifying assumptions</vt:lpstr>
      <vt:lpstr>Acoustic cavitation occurs when bubbles are driven by an ultrasound beam</vt:lpstr>
      <vt:lpstr>The Mechanical Index (MI) indicates the probability of occurrence of inertial cavitation</vt:lpstr>
      <vt:lpstr>Summary: Safety</vt:lpstr>
      <vt:lpstr>PowerPoint Presentation</vt:lpstr>
      <vt:lpstr>Supplementary Slides</vt:lpstr>
      <vt:lpstr>Example: what Doppler shift is expected under standard imaging conditions?</vt:lpstr>
      <vt:lpstr>Contrast agents</vt:lpstr>
      <vt:lpstr>Using contrast agents provide additional harmonics for imaging</vt:lpstr>
      <vt:lpstr>The resonance behaviour of the bubbles is non-linear</vt:lpstr>
      <vt:lpstr>Microbubbles provide strong ultrasound contrast so can be used for both imaging and therapy</vt:lpstr>
      <vt:lpstr>Measurement of microbubble influx and efflux can give a quantitative measure of tissue perfusion</vt:lpstr>
      <vt:lpstr>Measurement of microbubble influx and efflux can give a quantitative measure of tissue perfusion</vt:lpstr>
      <vt:lpstr>Targeting microbubbles to specific disease markers enables delivery of large volumes of toxic drugs </vt:lpstr>
      <vt:lpstr>Summary: Contrast agents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Bohndiek</dc:creator>
  <cp:lastModifiedBy>Sarah Bohndiek</cp:lastModifiedBy>
  <cp:revision>59</cp:revision>
  <dcterms:created xsi:type="dcterms:W3CDTF">2017-10-25T10:12:22Z</dcterms:created>
  <dcterms:modified xsi:type="dcterms:W3CDTF">2017-12-08T17:32:52Z</dcterms:modified>
</cp:coreProperties>
</file>